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8B2CE-F020-4D16-BA2C-778184F99016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F2323-821F-4C32-9CAB-6D18BB81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5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916F0-0F6D-4463-915E-80DD218580D2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FCBC8-A8C7-4F61-B600-2CEDA6CB276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21076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JUVENILE TRANSFER AND CERTIFICATION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Paul J. Powers</a:t>
            </a:r>
          </a:p>
          <a:p>
            <a:pPr algn="ctr"/>
            <a:r>
              <a:rPr lang="en-US" sz="3600" dirty="0" smtClean="0"/>
              <a:t>Assistant Commonwealth’s Attorney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6768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Paul J. Powers</a:t>
            </a:r>
          </a:p>
          <a:p>
            <a:pPr marL="0" indent="0" algn="ctr">
              <a:buNone/>
            </a:pPr>
            <a:r>
              <a:rPr lang="en-US" sz="3200" dirty="0" smtClean="0"/>
              <a:t>Assistant Commonwealth’s Attorney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9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16.1-269.1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it!</a:t>
            </a:r>
          </a:p>
          <a:p>
            <a:r>
              <a:rPr lang="en-US" sz="3600" dirty="0" smtClean="0"/>
              <a:t>Read it again!</a:t>
            </a:r>
          </a:p>
          <a:p>
            <a:r>
              <a:rPr lang="en-US" sz="3600" dirty="0" smtClean="0"/>
              <a:t>Requires a juvenile age 14 or older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910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Transfer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Non-violent felonies</a:t>
            </a:r>
          </a:p>
          <a:p>
            <a:r>
              <a:rPr lang="en-US" sz="3200" dirty="0" smtClean="0"/>
              <a:t>Trial becomes probable cause hearing</a:t>
            </a:r>
          </a:p>
          <a:p>
            <a:r>
              <a:rPr lang="en-US" sz="3200" dirty="0" smtClean="0"/>
              <a:t>Transfer Report</a:t>
            </a:r>
          </a:p>
          <a:p>
            <a:r>
              <a:rPr lang="en-US" sz="3200" dirty="0" smtClean="0"/>
              <a:t>Is juvenile amenable to juvenile disposition</a:t>
            </a:r>
          </a:p>
          <a:p>
            <a:r>
              <a:rPr lang="en-US" sz="3200" dirty="0" smtClean="0"/>
              <a:t>10 factors</a:t>
            </a:r>
          </a:p>
          <a:p>
            <a:pPr lvl="1"/>
            <a:r>
              <a:rPr lang="en-US" sz="3000" dirty="0" smtClean="0"/>
              <a:t>Don’t need all</a:t>
            </a:r>
          </a:p>
          <a:p>
            <a:pPr lvl="1"/>
            <a:r>
              <a:rPr lang="en-US" sz="3000" dirty="0" smtClean="0"/>
              <a:t>No one factor is controlling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6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Transfer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Appeal</a:t>
            </a:r>
          </a:p>
          <a:p>
            <a:pPr lvl="1"/>
            <a:r>
              <a:rPr lang="en-US" sz="3600" dirty="0" smtClean="0"/>
              <a:t>Either side</a:t>
            </a:r>
          </a:p>
          <a:p>
            <a:pPr lvl="1"/>
            <a:r>
              <a:rPr lang="en-US" sz="3600" dirty="0" smtClean="0"/>
              <a:t>Within 10 days</a:t>
            </a:r>
          </a:p>
          <a:p>
            <a:pPr lvl="1"/>
            <a:r>
              <a:rPr lang="en-US" sz="3600" dirty="0" smtClean="0"/>
              <a:t>Only 10 transfer factors</a:t>
            </a:r>
          </a:p>
          <a:p>
            <a:pPr lvl="1"/>
            <a:r>
              <a:rPr lang="en-US" sz="3600" dirty="0" smtClean="0"/>
              <a:t>Circuit Court Orders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20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Certification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Automatic for Murder and Aggravated Malicious Wounding</a:t>
            </a:r>
          </a:p>
          <a:p>
            <a:r>
              <a:rPr lang="en-US" sz="4000" dirty="0" smtClean="0"/>
              <a:t>No notice required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7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Certification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Specified Violent felonies and drug offenses </a:t>
            </a:r>
          </a:p>
          <a:p>
            <a:r>
              <a:rPr lang="en-US" sz="3200" dirty="0" smtClean="0"/>
              <a:t>Notice</a:t>
            </a:r>
          </a:p>
          <a:p>
            <a:r>
              <a:rPr lang="en-US" sz="3200" dirty="0" smtClean="0"/>
              <a:t>Trial becomes preliminary hearing</a:t>
            </a:r>
          </a:p>
          <a:p>
            <a:r>
              <a:rPr lang="en-US" sz="3200" dirty="0" smtClean="0"/>
              <a:t>Once probable cause “shall” certify</a:t>
            </a:r>
          </a:p>
          <a:p>
            <a:r>
              <a:rPr lang="en-US" sz="3200" dirty="0" smtClean="0"/>
              <a:t>Ancillary charges</a:t>
            </a:r>
          </a:p>
          <a:p>
            <a:r>
              <a:rPr lang="en-US" sz="3200" dirty="0"/>
              <a:t>Very specific juvenile court </a:t>
            </a:r>
            <a:r>
              <a:rPr lang="en-US" sz="3200" dirty="0" smtClean="0"/>
              <a:t>orders</a:t>
            </a:r>
          </a:p>
          <a:p>
            <a:r>
              <a:rPr lang="en-US" sz="3200" dirty="0"/>
              <a:t>No appeal</a:t>
            </a:r>
          </a:p>
          <a:p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131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Certification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Indictment cures defects</a:t>
            </a:r>
          </a:p>
          <a:p>
            <a:r>
              <a:rPr lang="en-US" sz="2800" dirty="0" smtClean="0"/>
              <a:t>Placement of certified juvenile</a:t>
            </a:r>
          </a:p>
          <a:p>
            <a:r>
              <a:rPr lang="en-US" sz="2800" dirty="0" smtClean="0"/>
              <a:t>Once in Circuit Court</a:t>
            </a:r>
          </a:p>
          <a:p>
            <a:pPr lvl="1"/>
            <a:r>
              <a:rPr lang="en-US" sz="2800" dirty="0" smtClean="0"/>
              <a:t>Adult speedy trial</a:t>
            </a:r>
          </a:p>
          <a:p>
            <a:pPr lvl="1"/>
            <a:r>
              <a:rPr lang="en-US" sz="2800" dirty="0" smtClean="0"/>
              <a:t>Sentencing Options</a:t>
            </a:r>
          </a:p>
          <a:p>
            <a:pPr lvl="1"/>
            <a:r>
              <a:rPr lang="en-US" sz="2800" dirty="0" smtClean="0"/>
              <a:t>Mandatory minimums apply</a:t>
            </a:r>
          </a:p>
          <a:p>
            <a:pPr lvl="2"/>
            <a:r>
              <a:rPr lang="en-US" sz="2800" dirty="0" smtClean="0"/>
              <a:t>Brown v. CW, 279 Va. 210 (2010)</a:t>
            </a:r>
          </a:p>
          <a:p>
            <a:pPr lvl="2"/>
            <a:r>
              <a:rPr lang="en-US" sz="2800" dirty="0" smtClean="0"/>
              <a:t>Bullock v. CW, 48 Va. App. 359 (2006)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22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Post Circuit Court Conviction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future crimes are as an adult regardless of age</a:t>
            </a:r>
          </a:p>
          <a:p>
            <a:r>
              <a:rPr lang="en-US" sz="3600" dirty="0" smtClean="0"/>
              <a:t>Juvenile court no longer has jurisdiction</a:t>
            </a:r>
          </a:p>
          <a:p>
            <a:pPr lvl="1"/>
            <a:r>
              <a:rPr lang="en-US" sz="3600" dirty="0" smtClean="0"/>
              <a:t>Includes any pending matters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55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Info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https://www.justice4all.org/wp-content/uploads/2013/05/A-Parents-Guide-to-Juvenile-Transfer-in-Virginia.pdf</a:t>
            </a:r>
          </a:p>
        </p:txBody>
      </p:sp>
    </p:spTree>
    <p:extLst>
      <p:ext uri="{BB962C8B-B14F-4D97-AF65-F5344CB8AC3E}">
        <p14:creationId xmlns:p14="http://schemas.microsoft.com/office/powerpoint/2010/main" val="1458733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191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JUVENILE TRANSFER AND CERTIFICATION</vt:lpstr>
      <vt:lpstr>16.1-269.1 </vt:lpstr>
      <vt:lpstr>Transfer</vt:lpstr>
      <vt:lpstr>Transfer</vt:lpstr>
      <vt:lpstr>Certification</vt:lpstr>
      <vt:lpstr>Certification</vt:lpstr>
      <vt:lpstr>Certification</vt:lpstr>
      <vt:lpstr>Post Circuit Court Conviction</vt:lpstr>
      <vt:lpstr>Helpful Info and Links</vt:lpstr>
      <vt:lpstr>Questions?</vt:lpstr>
    </vt:vector>
  </TitlesOfParts>
  <Company>City of Virginia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 TRANSFER AND CERTIFICATION</dc:title>
  <dc:creator>Paul J Powers</dc:creator>
  <cp:lastModifiedBy>Paul J Powers</cp:lastModifiedBy>
  <cp:revision>24</cp:revision>
  <cp:lastPrinted>2015-09-08T19:43:14Z</cp:lastPrinted>
  <dcterms:created xsi:type="dcterms:W3CDTF">2015-09-08T12:46:44Z</dcterms:created>
  <dcterms:modified xsi:type="dcterms:W3CDTF">2015-09-11T13:38:57Z</dcterms:modified>
</cp:coreProperties>
</file>