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1" r:id="rId1"/>
  </p:sldMasterIdLst>
  <p:notesMasterIdLst>
    <p:notesMasterId r:id="rId64"/>
  </p:notesMasterIdLst>
  <p:handoutMasterIdLst>
    <p:handoutMasterId r:id="rId65"/>
  </p:handoutMasterIdLst>
  <p:sldIdLst>
    <p:sldId id="323" r:id="rId2"/>
    <p:sldId id="359" r:id="rId3"/>
    <p:sldId id="384" r:id="rId4"/>
    <p:sldId id="387" r:id="rId5"/>
    <p:sldId id="388" r:id="rId6"/>
    <p:sldId id="386" r:id="rId7"/>
    <p:sldId id="347" r:id="rId8"/>
    <p:sldId id="374" r:id="rId9"/>
    <p:sldId id="375" r:id="rId10"/>
    <p:sldId id="348" r:id="rId11"/>
    <p:sldId id="349" r:id="rId12"/>
    <p:sldId id="389" r:id="rId13"/>
    <p:sldId id="377" r:id="rId14"/>
    <p:sldId id="325" r:id="rId15"/>
    <p:sldId id="351" r:id="rId16"/>
    <p:sldId id="385" r:id="rId17"/>
    <p:sldId id="372" r:id="rId18"/>
    <p:sldId id="390" r:id="rId19"/>
    <p:sldId id="292" r:id="rId20"/>
    <p:sldId id="307" r:id="rId21"/>
    <p:sldId id="308" r:id="rId22"/>
    <p:sldId id="334" r:id="rId23"/>
    <p:sldId id="309" r:id="rId24"/>
    <p:sldId id="362" r:id="rId25"/>
    <p:sldId id="363" r:id="rId26"/>
    <p:sldId id="364" r:id="rId27"/>
    <p:sldId id="310" r:id="rId28"/>
    <p:sldId id="311" r:id="rId29"/>
    <p:sldId id="312" r:id="rId30"/>
    <p:sldId id="352" r:id="rId31"/>
    <p:sldId id="367" r:id="rId32"/>
    <p:sldId id="353" r:id="rId33"/>
    <p:sldId id="354" r:id="rId34"/>
    <p:sldId id="358" r:id="rId35"/>
    <p:sldId id="370" r:id="rId36"/>
    <p:sldId id="314" r:id="rId37"/>
    <p:sldId id="355" r:id="rId38"/>
    <p:sldId id="356" r:id="rId39"/>
    <p:sldId id="338" r:id="rId40"/>
    <p:sldId id="293" r:id="rId41"/>
    <p:sldId id="336" r:id="rId42"/>
    <p:sldId id="316" r:id="rId43"/>
    <p:sldId id="337" r:id="rId44"/>
    <p:sldId id="340" r:id="rId45"/>
    <p:sldId id="317" r:id="rId46"/>
    <p:sldId id="357" r:id="rId47"/>
    <p:sldId id="318" r:id="rId48"/>
    <p:sldId id="319" r:id="rId49"/>
    <p:sldId id="320" r:id="rId50"/>
    <p:sldId id="360" r:id="rId51"/>
    <p:sldId id="321" r:id="rId52"/>
    <p:sldId id="378" r:id="rId53"/>
    <p:sldId id="379" r:id="rId54"/>
    <p:sldId id="380" r:id="rId55"/>
    <p:sldId id="381" r:id="rId56"/>
    <p:sldId id="382" r:id="rId57"/>
    <p:sldId id="383" r:id="rId58"/>
    <p:sldId id="322" r:id="rId59"/>
    <p:sldId id="342" r:id="rId60"/>
    <p:sldId id="343" r:id="rId61"/>
    <p:sldId id="344" r:id="rId62"/>
    <p:sldId id="324" r:id="rId63"/>
  </p:sldIdLst>
  <p:sldSz cx="9144000" cy="6858000" type="screen4x3"/>
  <p:notesSz cx="7010400" cy="9236075"/>
  <p:defaultTextStyle>
    <a:defPPr>
      <a:defRPr lang="en-US"/>
    </a:defPPr>
    <a:lvl1pPr algn="l" rtl="0" eaLnBrk="0" fontAlgn="base" hangingPunct="0">
      <a:spcBef>
        <a:spcPct val="0"/>
      </a:spcBef>
      <a:spcAft>
        <a:spcPct val="0"/>
      </a:spcAft>
      <a:defRPr kumimoji="1" sz="2400" kern="1200">
        <a:solidFill>
          <a:schemeClr val="tx1"/>
        </a:solidFill>
        <a:latin typeface="Times New Roman"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charset="0"/>
        <a:ea typeface="+mn-ea"/>
        <a:cs typeface="+mn-cs"/>
      </a:defRPr>
    </a:lvl5pPr>
    <a:lvl6pPr marL="2286000" algn="l" defTabSz="914400" rtl="0" eaLnBrk="1" latinLnBrk="0" hangingPunct="1">
      <a:defRPr kumimoji="1" sz="2400" kern="1200">
        <a:solidFill>
          <a:schemeClr val="tx1"/>
        </a:solidFill>
        <a:latin typeface="Times New Roman" charset="0"/>
        <a:ea typeface="+mn-ea"/>
        <a:cs typeface="+mn-cs"/>
      </a:defRPr>
    </a:lvl6pPr>
    <a:lvl7pPr marL="2743200" algn="l" defTabSz="914400" rtl="0" eaLnBrk="1" latinLnBrk="0" hangingPunct="1">
      <a:defRPr kumimoji="1" sz="2400" kern="1200">
        <a:solidFill>
          <a:schemeClr val="tx1"/>
        </a:solidFill>
        <a:latin typeface="Times New Roman" charset="0"/>
        <a:ea typeface="+mn-ea"/>
        <a:cs typeface="+mn-cs"/>
      </a:defRPr>
    </a:lvl7pPr>
    <a:lvl8pPr marL="3200400" algn="l" defTabSz="914400" rtl="0" eaLnBrk="1" latinLnBrk="0" hangingPunct="1">
      <a:defRPr kumimoji="1" sz="2400" kern="1200">
        <a:solidFill>
          <a:schemeClr val="tx1"/>
        </a:solidFill>
        <a:latin typeface="Times New Roman" charset="0"/>
        <a:ea typeface="+mn-ea"/>
        <a:cs typeface="+mn-cs"/>
      </a:defRPr>
    </a:lvl8pPr>
    <a:lvl9pPr marL="3657600" algn="l" defTabSz="914400" rtl="0" eaLnBrk="1" latinLnBrk="0" hangingPunct="1">
      <a:defRPr kumimoji="1" sz="24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933"/>
    <a:srgbClr val="008000"/>
    <a:srgbClr val="00CC00"/>
    <a:srgbClr val="009999"/>
    <a:srgbClr val="585858"/>
    <a:srgbClr val="787878"/>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varScale="1">
        <p:scale>
          <a:sx n="92" d="100"/>
          <a:sy n="92" d="100"/>
        </p:scale>
        <p:origin x="-5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8"/>
    </p:cViewPr>
  </p:sorterViewPr>
  <p:notesViewPr>
    <p:cSldViewPr>
      <p:cViewPr varScale="1">
        <p:scale>
          <a:sx n="84" d="100"/>
          <a:sy n="84" d="100"/>
        </p:scale>
        <p:origin x="-3738" y="-72"/>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defRPr sz="1200"/>
            </a:lvl1pPr>
          </a:lstStyle>
          <a:p>
            <a:endParaRPr lang="en-US"/>
          </a:p>
        </p:txBody>
      </p:sp>
      <p:sp>
        <p:nvSpPr>
          <p:cNvPr id="16387" name="Rectangle 3"/>
          <p:cNvSpPr>
            <a:spLocks noGrp="1" noChangeArrowheads="1"/>
          </p:cNvSpPr>
          <p:nvPr>
            <p:ph type="dt" sz="quarter" idx="1"/>
          </p:nvPr>
        </p:nvSpPr>
        <p:spPr bwMode="auto">
          <a:xfrm>
            <a:off x="3972560" y="0"/>
            <a:ext cx="3037840" cy="461804"/>
          </a:xfrm>
          <a:prstGeom prst="rect">
            <a:avLst/>
          </a:prstGeom>
          <a:noFill/>
          <a:ln w="9525">
            <a:noFill/>
            <a:miter lim="800000"/>
            <a:headEnd/>
            <a:tailEnd/>
          </a:ln>
          <a:effectLst/>
        </p:spPr>
        <p:txBody>
          <a:bodyPr vert="horz" wrap="square" lIns="92830" tIns="46415" rIns="92830" bIns="46415" numCol="1" anchor="t" anchorCtr="0" compatLnSpc="1">
            <a:prstTxWarp prst="textNoShape">
              <a:avLst/>
            </a:prstTxWarp>
          </a:bodyPr>
          <a:lstStyle>
            <a:lvl1pPr algn="r">
              <a:defRPr sz="1200"/>
            </a:lvl1pPr>
          </a:lstStyle>
          <a:p>
            <a:endParaRPr lang="en-US"/>
          </a:p>
        </p:txBody>
      </p:sp>
      <p:sp>
        <p:nvSpPr>
          <p:cNvPr id="16388" name="Rectangle 4"/>
          <p:cNvSpPr>
            <a:spLocks noGrp="1" noChangeArrowheads="1"/>
          </p:cNvSpPr>
          <p:nvPr>
            <p:ph type="ftr" sz="quarter" idx="2"/>
          </p:nvPr>
        </p:nvSpPr>
        <p:spPr bwMode="auto">
          <a:xfrm>
            <a:off x="0" y="8774271"/>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defRPr sz="1200"/>
            </a:lvl1pPr>
          </a:lstStyle>
          <a:p>
            <a:endParaRPr lang="en-US"/>
          </a:p>
        </p:txBody>
      </p:sp>
      <p:sp>
        <p:nvSpPr>
          <p:cNvPr id="16389" name="Rectangle 5"/>
          <p:cNvSpPr>
            <a:spLocks noGrp="1" noChangeArrowheads="1"/>
          </p:cNvSpPr>
          <p:nvPr>
            <p:ph type="sldNum" sz="quarter" idx="3"/>
          </p:nvPr>
        </p:nvSpPr>
        <p:spPr bwMode="auto">
          <a:xfrm>
            <a:off x="3972560" y="8774271"/>
            <a:ext cx="3037840" cy="461804"/>
          </a:xfrm>
          <a:prstGeom prst="rect">
            <a:avLst/>
          </a:prstGeom>
          <a:noFill/>
          <a:ln w="9525">
            <a:noFill/>
            <a:miter lim="800000"/>
            <a:headEnd/>
            <a:tailEnd/>
          </a:ln>
          <a:effectLst/>
        </p:spPr>
        <p:txBody>
          <a:bodyPr vert="horz" wrap="square" lIns="92830" tIns="46415" rIns="92830" bIns="46415" numCol="1" anchor="b" anchorCtr="0" compatLnSpc="1">
            <a:prstTxWarp prst="textNoShape">
              <a:avLst/>
            </a:prstTxWarp>
          </a:bodyPr>
          <a:lstStyle>
            <a:lvl1pPr algn="r">
              <a:defRPr sz="1200"/>
            </a:lvl1pPr>
          </a:lstStyle>
          <a:p>
            <a:fld id="{E9A28569-9552-45B7-A87C-8BB8DEF00ED5}" type="slidenum">
              <a:rPr lang="en-US"/>
              <a:pPr/>
              <a:t>‹#›</a:t>
            </a:fld>
            <a:endParaRPr lang="en-US"/>
          </a:p>
        </p:txBody>
      </p:sp>
    </p:spTree>
    <p:extLst>
      <p:ext uri="{BB962C8B-B14F-4D97-AF65-F5344CB8AC3E}">
        <p14:creationId xmlns:p14="http://schemas.microsoft.com/office/powerpoint/2010/main" val="303902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37840" cy="461804"/>
          </a:xfrm>
          <a:prstGeom prst="rect">
            <a:avLst/>
          </a:prstGeom>
          <a:noFill/>
          <a:ln w="12700" cap="sq">
            <a:noFill/>
            <a:miter lim="800000"/>
            <a:headEnd type="none" w="sm" len="sm"/>
            <a:tailEnd type="none" w="sm" len="sm"/>
          </a:ln>
          <a:effectLst/>
        </p:spPr>
        <p:txBody>
          <a:bodyPr vert="horz" wrap="square" lIns="92830" tIns="46415" rIns="92830" bIns="46415" numCol="1" anchor="t" anchorCtr="0" compatLnSpc="1">
            <a:prstTxWarp prst="textNoShape">
              <a:avLst/>
            </a:prstTxWarp>
          </a:bodyPr>
          <a:lstStyle>
            <a:lvl1pPr>
              <a:defRPr kumimoji="0" sz="1200"/>
            </a:lvl1pPr>
          </a:lstStyle>
          <a:p>
            <a:endParaRPr lang="en-US"/>
          </a:p>
        </p:txBody>
      </p:sp>
      <p:sp>
        <p:nvSpPr>
          <p:cNvPr id="2051" name="Rectangle 3"/>
          <p:cNvSpPr>
            <a:spLocks noGrp="1" noRot="1" noChangeAspect="1" noChangeArrowheads="1"/>
          </p:cNvSpPr>
          <p:nvPr>
            <p:ph type="sldImg" idx="2"/>
          </p:nvPr>
        </p:nvSpPr>
        <p:spPr bwMode="auto">
          <a:xfrm>
            <a:off x="1195388" y="692150"/>
            <a:ext cx="4619625" cy="3463925"/>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34720" y="4387136"/>
            <a:ext cx="5140960" cy="4156234"/>
          </a:xfrm>
          <a:prstGeom prst="rect">
            <a:avLst/>
          </a:prstGeom>
          <a:noFill/>
          <a:ln w="12700" cap="sq">
            <a:noFill/>
            <a:miter lim="800000"/>
            <a:headEnd type="none" w="sm" len="sm"/>
            <a:tailEnd type="none" w="sm" len="sm"/>
          </a:ln>
          <a:effectLst/>
        </p:spPr>
        <p:txBody>
          <a:bodyPr vert="horz" wrap="square" lIns="92830" tIns="46415" rIns="92830" bIns="464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3" name="Rectangle 5"/>
          <p:cNvSpPr>
            <a:spLocks noGrp="1" noChangeArrowheads="1"/>
          </p:cNvSpPr>
          <p:nvPr>
            <p:ph type="dt" idx="1"/>
          </p:nvPr>
        </p:nvSpPr>
        <p:spPr bwMode="auto">
          <a:xfrm>
            <a:off x="3972560" y="0"/>
            <a:ext cx="3037840" cy="461804"/>
          </a:xfrm>
          <a:prstGeom prst="rect">
            <a:avLst/>
          </a:prstGeom>
          <a:noFill/>
          <a:ln w="12700" cap="sq">
            <a:noFill/>
            <a:miter lim="800000"/>
            <a:headEnd type="none" w="sm" len="sm"/>
            <a:tailEnd type="none" w="sm" len="sm"/>
          </a:ln>
          <a:effectLst/>
        </p:spPr>
        <p:txBody>
          <a:bodyPr vert="horz" wrap="square" lIns="92830" tIns="46415" rIns="92830" bIns="46415" numCol="1" anchor="t" anchorCtr="0" compatLnSpc="1">
            <a:prstTxWarp prst="textNoShape">
              <a:avLst/>
            </a:prstTxWarp>
          </a:bodyPr>
          <a:lstStyle>
            <a:lvl1pPr algn="r">
              <a:defRPr kumimoji="0" sz="1200"/>
            </a:lvl1pPr>
          </a:lstStyle>
          <a:p>
            <a:endParaRPr lang="en-US"/>
          </a:p>
        </p:txBody>
      </p:sp>
      <p:sp>
        <p:nvSpPr>
          <p:cNvPr id="2054" name="Rectangle 6"/>
          <p:cNvSpPr>
            <a:spLocks noGrp="1" noChangeArrowheads="1"/>
          </p:cNvSpPr>
          <p:nvPr>
            <p:ph type="ftr" sz="quarter" idx="4"/>
          </p:nvPr>
        </p:nvSpPr>
        <p:spPr bwMode="auto">
          <a:xfrm>
            <a:off x="0" y="8774271"/>
            <a:ext cx="3037840" cy="461804"/>
          </a:xfrm>
          <a:prstGeom prst="rect">
            <a:avLst/>
          </a:prstGeom>
          <a:noFill/>
          <a:ln w="12700" cap="sq">
            <a:noFill/>
            <a:miter lim="800000"/>
            <a:headEnd type="none" w="sm" len="sm"/>
            <a:tailEnd type="none" w="sm" len="sm"/>
          </a:ln>
          <a:effectLst/>
        </p:spPr>
        <p:txBody>
          <a:bodyPr vert="horz" wrap="square" lIns="92830" tIns="46415" rIns="92830" bIns="46415" numCol="1" anchor="b" anchorCtr="0" compatLnSpc="1">
            <a:prstTxWarp prst="textNoShape">
              <a:avLst/>
            </a:prstTxWarp>
          </a:bodyPr>
          <a:lstStyle>
            <a:lvl1pPr>
              <a:defRPr kumimoji="0" sz="1200"/>
            </a:lvl1pPr>
          </a:lstStyle>
          <a:p>
            <a:endParaRPr lang="en-US"/>
          </a:p>
        </p:txBody>
      </p:sp>
      <p:sp>
        <p:nvSpPr>
          <p:cNvPr id="2055" name="Rectangle 7"/>
          <p:cNvSpPr>
            <a:spLocks noGrp="1" noChangeArrowheads="1"/>
          </p:cNvSpPr>
          <p:nvPr>
            <p:ph type="sldNum" sz="quarter" idx="5"/>
          </p:nvPr>
        </p:nvSpPr>
        <p:spPr bwMode="auto">
          <a:xfrm>
            <a:off x="3972560" y="8774271"/>
            <a:ext cx="3037840" cy="461804"/>
          </a:xfrm>
          <a:prstGeom prst="rect">
            <a:avLst/>
          </a:prstGeom>
          <a:noFill/>
          <a:ln w="12700" cap="sq">
            <a:noFill/>
            <a:miter lim="800000"/>
            <a:headEnd type="none" w="sm" len="sm"/>
            <a:tailEnd type="none" w="sm" len="sm"/>
          </a:ln>
          <a:effectLst/>
        </p:spPr>
        <p:txBody>
          <a:bodyPr vert="horz" wrap="square" lIns="92830" tIns="46415" rIns="92830" bIns="46415" numCol="1" anchor="b" anchorCtr="0" compatLnSpc="1">
            <a:prstTxWarp prst="textNoShape">
              <a:avLst/>
            </a:prstTxWarp>
          </a:bodyPr>
          <a:lstStyle>
            <a:lvl1pPr algn="r">
              <a:defRPr kumimoji="0" sz="1200"/>
            </a:lvl1pPr>
          </a:lstStyle>
          <a:p>
            <a:fld id="{0A815502-612A-47A5-B6C6-E035157078FB}" type="slidenum">
              <a:rPr lang="en-US"/>
              <a:pPr/>
              <a:t>‹#›</a:t>
            </a:fld>
            <a:endParaRPr lang="en-US"/>
          </a:p>
        </p:txBody>
      </p:sp>
    </p:spTree>
    <p:extLst>
      <p:ext uri="{BB962C8B-B14F-4D97-AF65-F5344CB8AC3E}">
        <p14:creationId xmlns:p14="http://schemas.microsoft.com/office/powerpoint/2010/main" val="171794042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1EE85-ABCD-4287-8B0C-3AEB8FF3C2EE}" type="slidenum">
              <a:rPr lang="en-US"/>
              <a:pPr/>
              <a:t>1</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154E05-D321-4F28-B1D9-ACC90362B9B7}" type="slidenum">
              <a:rPr lang="en-US"/>
              <a:pPr/>
              <a:t>62</a:t>
            </a:fld>
            <a:endParaRPr lang="en-US"/>
          </a:p>
        </p:txBody>
      </p:sp>
      <p:sp>
        <p:nvSpPr>
          <p:cNvPr id="82946" name="Rectangle 2"/>
          <p:cNvSpPr>
            <a:spLocks noGrp="1" noRot="1" noChangeAspect="1" noChangeArrowheads="1" noTextEdit="1"/>
          </p:cNvSpPr>
          <p:nvPr>
            <p:ph type="sldImg"/>
          </p:nvPr>
        </p:nvSpPr>
        <p:spPr>
          <a:xfrm>
            <a:off x="1198563" y="692150"/>
            <a:ext cx="4618037" cy="3462338"/>
          </a:xfrm>
          <a:ln/>
        </p:spPr>
      </p:sp>
      <p:sp>
        <p:nvSpPr>
          <p:cNvPr id="829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103" name="Rectangle 31"/>
          <p:cNvSpPr>
            <a:spLocks noChangeArrowheads="1"/>
          </p:cNvSpPr>
          <p:nvPr userDrawn="1"/>
        </p:nvSpPr>
        <p:spPr bwMode="gray">
          <a:xfrm>
            <a:off x="0" y="4257675"/>
            <a:ext cx="9144000" cy="158750"/>
          </a:xfrm>
          <a:prstGeom prst="rect">
            <a:avLst/>
          </a:prstGeom>
          <a:gradFill rotWithShape="0">
            <a:gsLst>
              <a:gs pos="0">
                <a:schemeClr val="bg2"/>
              </a:gs>
              <a:gs pos="100000">
                <a:schemeClr val="bg2">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Rectangle 19"/>
          <p:cNvSpPr>
            <a:spLocks noChangeArrowheads="1"/>
          </p:cNvSpPr>
          <p:nvPr userDrawn="1"/>
        </p:nvSpPr>
        <p:spPr bwMode="gray">
          <a:xfrm>
            <a:off x="0" y="2465388"/>
            <a:ext cx="9144000" cy="1787525"/>
          </a:xfrm>
          <a:prstGeom prst="rect">
            <a:avLst/>
          </a:prstGeom>
          <a:gradFill rotWithShape="0">
            <a:gsLst>
              <a:gs pos="0">
                <a:srgbClr val="990000">
                  <a:gamma/>
                  <a:shade val="56078"/>
                  <a:invGamma/>
                </a:srgbClr>
              </a:gs>
              <a:gs pos="50000">
                <a:srgbClr val="990000"/>
              </a:gs>
              <a:gs pos="100000">
                <a:srgbClr val="990000">
                  <a:gamma/>
                  <a:shade val="56078"/>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4" name="Rectangle 2"/>
          <p:cNvSpPr>
            <a:spLocks noGrp="1" noChangeArrowheads="1"/>
          </p:cNvSpPr>
          <p:nvPr>
            <p:ph type="ctrTitle"/>
          </p:nvPr>
        </p:nvSpPr>
        <p:spPr bwMode="ltGray">
          <a:xfrm>
            <a:off x="685800" y="2565400"/>
            <a:ext cx="7772400" cy="1612900"/>
          </a:xfrm>
          <a:extLst>
            <a:ext uri="{AF507438-7753-43E0-B8FC-AC1667EBCBE1}">
              <a14:hiddenEffects xmlns:a14="http://schemas.microsoft.com/office/drawing/2010/main">
                <a:effectLst>
                  <a:outerShdw dist="53882" dir="2700000" algn="ctr" rotWithShape="0">
                    <a:srgbClr val="000000"/>
                  </a:outerShdw>
                </a:effectLst>
              </a14:hiddenEffects>
            </a:ext>
          </a:extLst>
        </p:spPr>
        <p:txBody>
          <a:bodyPr/>
          <a:lstStyle>
            <a:lvl1pPr>
              <a:defRPr sz="36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1371600" y="4800600"/>
            <a:ext cx="6400800" cy="685800"/>
          </a:xfrm>
        </p:spPr>
        <p:txBody>
          <a:bodyPr/>
          <a:lstStyle>
            <a:lvl1pPr marL="0" indent="0" algn="ctr">
              <a:buFontTx/>
              <a:buNone/>
              <a:defRPr sz="2800"/>
            </a:lvl1pPr>
          </a:lstStyle>
          <a:p>
            <a:pPr lvl="0"/>
            <a:r>
              <a:rPr lang="en-US" noProof="0" smtClean="0"/>
              <a:t>Click to edit Master subtitle style</a:t>
            </a:r>
          </a:p>
        </p:txBody>
      </p:sp>
      <p:sp>
        <p:nvSpPr>
          <p:cNvPr id="3076" name="Rectangle 4"/>
          <p:cNvSpPr>
            <a:spLocks noGrp="1" noChangeArrowheads="1"/>
          </p:cNvSpPr>
          <p:nvPr>
            <p:ph type="dt" sz="half" idx="2"/>
          </p:nvPr>
        </p:nvSpPr>
        <p:spPr>
          <a:xfrm>
            <a:off x="457200" y="6499225"/>
            <a:ext cx="2133600" cy="222250"/>
          </a:xfrm>
        </p:spPr>
        <p:txBody>
          <a:bodyPr/>
          <a:lstStyle>
            <a:lvl1pPr>
              <a:defRPr/>
            </a:lvl1pPr>
          </a:lstStyle>
          <a:p>
            <a:endParaRPr lang="en-US"/>
          </a:p>
        </p:txBody>
      </p:sp>
      <p:sp>
        <p:nvSpPr>
          <p:cNvPr id="3078" name="Rectangle 6"/>
          <p:cNvSpPr>
            <a:spLocks noGrp="1" noChangeArrowheads="1"/>
          </p:cNvSpPr>
          <p:nvPr>
            <p:ph type="sldNum" sz="quarter" idx="4"/>
          </p:nvPr>
        </p:nvSpPr>
        <p:spPr>
          <a:xfrm>
            <a:off x="3505200" y="6473825"/>
            <a:ext cx="2133600" cy="247650"/>
          </a:xfrm>
        </p:spPr>
        <p:txBody>
          <a:bodyPr/>
          <a:lstStyle>
            <a:lvl1pPr>
              <a:defRPr/>
            </a:lvl1pPr>
          </a:lstStyle>
          <a:p>
            <a:fld id="{8CFD7FBE-257D-4E2C-89E4-BBCA661DFBEE}" type="slidenum">
              <a:rPr lang="en-US"/>
              <a:pPr/>
              <a:t>‹#›</a:t>
            </a:fld>
            <a:endParaRPr lang="en-US"/>
          </a:p>
        </p:txBody>
      </p:sp>
    </p:spTree>
    <p:extLst>
      <p:ext uri="{BB962C8B-B14F-4D97-AF65-F5344CB8AC3E}">
        <p14:creationId xmlns:p14="http://schemas.microsoft.com/office/powerpoint/2010/main" val="299771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29EA10E1-CC01-4553-90B0-C5AAC7918A5C}" type="slidenum">
              <a:rPr lang="en-US"/>
              <a:pPr/>
              <a:t>‹#›</a:t>
            </a:fld>
            <a:endParaRPr lang="en-US"/>
          </a:p>
        </p:txBody>
      </p:sp>
    </p:spTree>
    <p:extLst>
      <p:ext uri="{BB962C8B-B14F-4D97-AF65-F5344CB8AC3E}">
        <p14:creationId xmlns:p14="http://schemas.microsoft.com/office/powerpoint/2010/main" val="158581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0"/>
            <a:ext cx="2060575" cy="6397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29325" cy="6397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E5BE5951-7986-496C-B30A-22875A5AB2B3}" type="slidenum">
              <a:rPr lang="en-US"/>
              <a:pPr/>
              <a:t>‹#›</a:t>
            </a:fld>
            <a:endParaRPr lang="en-US"/>
          </a:p>
        </p:txBody>
      </p:sp>
    </p:spTree>
    <p:extLst>
      <p:ext uri="{BB962C8B-B14F-4D97-AF65-F5344CB8AC3E}">
        <p14:creationId xmlns:p14="http://schemas.microsoft.com/office/powerpoint/2010/main" val="316942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42300" cy="6397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477000"/>
            <a:ext cx="2133600" cy="244475"/>
          </a:xfrm>
        </p:spPr>
        <p:txBody>
          <a:bodyPr/>
          <a:lstStyle>
            <a:lvl1pPr>
              <a:defRPr/>
            </a:lvl1pPr>
          </a:lstStyle>
          <a:p>
            <a:endParaRPr lang="en-US"/>
          </a:p>
        </p:txBody>
      </p:sp>
      <p:sp>
        <p:nvSpPr>
          <p:cNvPr id="4" name="Slide Number Placeholder 3"/>
          <p:cNvSpPr>
            <a:spLocks noGrp="1"/>
          </p:cNvSpPr>
          <p:nvPr>
            <p:ph type="sldNum" sz="quarter" idx="11"/>
          </p:nvPr>
        </p:nvSpPr>
        <p:spPr>
          <a:xfrm>
            <a:off x="3505200" y="6477000"/>
            <a:ext cx="2133600" cy="244475"/>
          </a:xfrm>
        </p:spPr>
        <p:txBody>
          <a:bodyPr/>
          <a:lstStyle>
            <a:lvl1pPr>
              <a:defRPr/>
            </a:lvl1pPr>
          </a:lstStyle>
          <a:p>
            <a:fld id="{81BE6233-38E5-448D-B228-E0863DC08F95}" type="slidenum">
              <a:rPr lang="en-US"/>
              <a:pPr/>
              <a:t>‹#›</a:t>
            </a:fld>
            <a:endParaRPr lang="en-US"/>
          </a:p>
        </p:txBody>
      </p:sp>
    </p:spTree>
    <p:extLst>
      <p:ext uri="{BB962C8B-B14F-4D97-AF65-F5344CB8AC3E}">
        <p14:creationId xmlns:p14="http://schemas.microsoft.com/office/powerpoint/2010/main" val="95943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B6C2DA66-7137-4077-8523-113546E87C7C}" type="slidenum">
              <a:rPr lang="en-US"/>
              <a:pPr/>
              <a:t>‹#›</a:t>
            </a:fld>
            <a:endParaRPr lang="en-US"/>
          </a:p>
        </p:txBody>
      </p:sp>
    </p:spTree>
    <p:extLst>
      <p:ext uri="{BB962C8B-B14F-4D97-AF65-F5344CB8AC3E}">
        <p14:creationId xmlns:p14="http://schemas.microsoft.com/office/powerpoint/2010/main" val="214633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a:lvl1pPr>
          </a:lstStyle>
          <a:p>
            <a:fld id="{5E5D5905-EAFD-4E87-8ECD-6EC82E52932C}" type="slidenum">
              <a:rPr lang="en-US"/>
              <a:pPr/>
              <a:t>‹#›</a:t>
            </a:fld>
            <a:endParaRPr lang="en-US"/>
          </a:p>
        </p:txBody>
      </p:sp>
    </p:spTree>
    <p:extLst>
      <p:ext uri="{BB962C8B-B14F-4D97-AF65-F5344CB8AC3E}">
        <p14:creationId xmlns:p14="http://schemas.microsoft.com/office/powerpoint/2010/main" val="21478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84300"/>
            <a:ext cx="4038600" cy="501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84300"/>
            <a:ext cx="4038600" cy="50133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7EF5C747-A06A-4676-9348-38CB088DE71B}" type="slidenum">
              <a:rPr lang="en-US"/>
              <a:pPr/>
              <a:t>‹#›</a:t>
            </a:fld>
            <a:endParaRPr lang="en-US"/>
          </a:p>
        </p:txBody>
      </p:sp>
    </p:spTree>
    <p:extLst>
      <p:ext uri="{BB962C8B-B14F-4D97-AF65-F5344CB8AC3E}">
        <p14:creationId xmlns:p14="http://schemas.microsoft.com/office/powerpoint/2010/main" val="7654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a:lvl1pPr>
          </a:lstStyle>
          <a:p>
            <a:fld id="{827BB3B9-5796-4346-9665-4EACA478F9DC}" type="slidenum">
              <a:rPr lang="en-US"/>
              <a:pPr/>
              <a:t>‹#›</a:t>
            </a:fld>
            <a:endParaRPr lang="en-US"/>
          </a:p>
        </p:txBody>
      </p:sp>
    </p:spTree>
    <p:extLst>
      <p:ext uri="{BB962C8B-B14F-4D97-AF65-F5344CB8AC3E}">
        <p14:creationId xmlns:p14="http://schemas.microsoft.com/office/powerpoint/2010/main" val="11316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a:lvl1pPr>
          </a:lstStyle>
          <a:p>
            <a:fld id="{6530A532-D8F2-47E1-BBCE-AC569B3812A5}" type="slidenum">
              <a:rPr lang="en-US"/>
              <a:pPr/>
              <a:t>‹#›</a:t>
            </a:fld>
            <a:endParaRPr lang="en-US"/>
          </a:p>
        </p:txBody>
      </p:sp>
    </p:spTree>
    <p:extLst>
      <p:ext uri="{BB962C8B-B14F-4D97-AF65-F5344CB8AC3E}">
        <p14:creationId xmlns:p14="http://schemas.microsoft.com/office/powerpoint/2010/main" val="280050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Slide Number Placeholder 2"/>
          <p:cNvSpPr>
            <a:spLocks noGrp="1"/>
          </p:cNvSpPr>
          <p:nvPr>
            <p:ph type="sldNum" sz="quarter" idx="11"/>
          </p:nvPr>
        </p:nvSpPr>
        <p:spPr/>
        <p:txBody>
          <a:bodyPr/>
          <a:lstStyle>
            <a:lvl1pPr>
              <a:defRPr/>
            </a:lvl1pPr>
          </a:lstStyle>
          <a:p>
            <a:fld id="{9006B4A6-B42D-4DAC-9CA1-559955901CCF}" type="slidenum">
              <a:rPr lang="en-US"/>
              <a:pPr/>
              <a:t>‹#›</a:t>
            </a:fld>
            <a:endParaRPr lang="en-US"/>
          </a:p>
        </p:txBody>
      </p:sp>
    </p:spTree>
    <p:extLst>
      <p:ext uri="{BB962C8B-B14F-4D97-AF65-F5344CB8AC3E}">
        <p14:creationId xmlns:p14="http://schemas.microsoft.com/office/powerpoint/2010/main" val="168112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8AD67F42-46E9-4743-9093-EBC2ED199B5C}" type="slidenum">
              <a:rPr lang="en-US"/>
              <a:pPr/>
              <a:t>‹#›</a:t>
            </a:fld>
            <a:endParaRPr lang="en-US"/>
          </a:p>
        </p:txBody>
      </p:sp>
    </p:spTree>
    <p:extLst>
      <p:ext uri="{BB962C8B-B14F-4D97-AF65-F5344CB8AC3E}">
        <p14:creationId xmlns:p14="http://schemas.microsoft.com/office/powerpoint/2010/main" val="156779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a:lvl1pPr>
          </a:lstStyle>
          <a:p>
            <a:fld id="{2D6510E4-00BA-4A63-84F7-9C22A9784699}" type="slidenum">
              <a:rPr lang="en-US"/>
              <a:pPr/>
              <a:t>‹#›</a:t>
            </a:fld>
            <a:endParaRPr lang="en-US"/>
          </a:p>
        </p:txBody>
      </p:sp>
    </p:spTree>
    <p:extLst>
      <p:ext uri="{BB962C8B-B14F-4D97-AF65-F5344CB8AC3E}">
        <p14:creationId xmlns:p14="http://schemas.microsoft.com/office/powerpoint/2010/main" val="35989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s>
            <a:gs pos="100000">
              <a:schemeClr val="bg1">
                <a:gamma/>
                <a:tint val="39216"/>
                <a:invGamma/>
              </a:schemeClr>
            </a:gs>
          </a:gsLst>
          <a:lin ang="5400000" scaled="1"/>
        </a:gradFill>
        <a:effectLst/>
      </p:bgPr>
    </p:bg>
    <p:spTree>
      <p:nvGrpSpPr>
        <p:cNvPr id="1" name=""/>
        <p:cNvGrpSpPr/>
        <p:nvPr/>
      </p:nvGrpSpPr>
      <p:grpSpPr>
        <a:xfrm>
          <a:off x="0" y="0"/>
          <a:ext cx="0" cy="0"/>
          <a:chOff x="0" y="0"/>
          <a:chExt cx="0" cy="0"/>
        </a:xfrm>
      </p:grpSpPr>
      <p:sp>
        <p:nvSpPr>
          <p:cNvPr id="1040" name="Rectangle 16"/>
          <p:cNvSpPr>
            <a:spLocks noChangeArrowheads="1"/>
          </p:cNvSpPr>
          <p:nvPr/>
        </p:nvSpPr>
        <p:spPr bwMode="gray">
          <a:xfrm>
            <a:off x="0" y="1158875"/>
            <a:ext cx="9145588" cy="158750"/>
          </a:xfrm>
          <a:prstGeom prst="rect">
            <a:avLst/>
          </a:prstGeom>
          <a:gradFill rotWithShape="0">
            <a:gsLst>
              <a:gs pos="0">
                <a:schemeClr val="bg2"/>
              </a:gs>
              <a:gs pos="100000">
                <a:schemeClr val="bg2">
                  <a:gamma/>
                  <a:tint val="0"/>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39" name="Rectangle 15"/>
          <p:cNvSpPr>
            <a:spLocks noChangeArrowheads="1"/>
          </p:cNvSpPr>
          <p:nvPr/>
        </p:nvSpPr>
        <p:spPr bwMode="gray">
          <a:xfrm>
            <a:off x="0" y="0"/>
            <a:ext cx="9144000" cy="1155700"/>
          </a:xfrm>
          <a:prstGeom prst="rect">
            <a:avLst/>
          </a:prstGeom>
          <a:gradFill rotWithShape="0">
            <a:gsLst>
              <a:gs pos="0">
                <a:srgbClr val="990000">
                  <a:gamma/>
                  <a:shade val="65882"/>
                  <a:invGamma/>
                </a:srgbClr>
              </a:gs>
              <a:gs pos="50000">
                <a:srgbClr val="990000"/>
              </a:gs>
              <a:gs pos="100000">
                <a:srgbClr val="990000">
                  <a:gamma/>
                  <a:shade val="65882"/>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6" name="Rectangle 2"/>
          <p:cNvSpPr>
            <a:spLocks noGrp="1" noChangeArrowheads="1"/>
          </p:cNvSpPr>
          <p:nvPr>
            <p:ph type="title"/>
          </p:nvPr>
        </p:nvSpPr>
        <p:spPr bwMode="gray">
          <a:xfrm>
            <a:off x="469900" y="0"/>
            <a:ext cx="8229600"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000000">
                      <a:alpha val="50000"/>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384300"/>
            <a:ext cx="82296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endParaRPr lang="en-US"/>
          </a:p>
        </p:txBody>
      </p:sp>
      <p:sp>
        <p:nvSpPr>
          <p:cNvPr id="1030" name="Rectangle 6"/>
          <p:cNvSpPr>
            <a:spLocks noGrp="1" noChangeArrowheads="1"/>
          </p:cNvSpPr>
          <p:nvPr>
            <p:ph type="sldNum" sz="quarter" idx="4"/>
          </p:nvPr>
        </p:nvSpPr>
        <p:spPr bwMode="auto">
          <a:xfrm>
            <a:off x="3505200" y="64770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2"/>
                </a:solidFill>
              </a:defRPr>
            </a:lvl1pPr>
          </a:lstStyle>
          <a:p>
            <a:fld id="{D0C9A33A-E4E1-417B-9389-4C08269D9816}" type="slidenum">
              <a:rPr lang="en-US"/>
              <a:pPr/>
              <a:t>‹#›</a:t>
            </a:fld>
            <a:endParaRPr lang="en-US"/>
          </a:p>
        </p:txBody>
      </p:sp>
    </p:spTree>
    <p:extLst>
      <p:ext uri="{BB962C8B-B14F-4D97-AF65-F5344CB8AC3E}">
        <p14:creationId xmlns:p14="http://schemas.microsoft.com/office/powerpoint/2010/main" val="149759934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ctr" rtl="0" eaLnBrk="1" fontAlgn="base" hangingPunct="1">
        <a:spcBef>
          <a:spcPct val="0"/>
        </a:spcBef>
        <a:spcAft>
          <a:spcPct val="0"/>
        </a:spcAft>
        <a:defRPr sz="4000">
          <a:solidFill>
            <a:schemeClr val="bg1"/>
          </a:solidFill>
          <a:latin typeface="+mj-lt"/>
          <a:ea typeface="+mj-ea"/>
          <a:cs typeface="+mj-cs"/>
        </a:defRPr>
      </a:lvl1pPr>
      <a:lvl2pPr algn="ctr" rtl="0" eaLnBrk="1" fontAlgn="base" hangingPunct="1">
        <a:spcBef>
          <a:spcPct val="0"/>
        </a:spcBef>
        <a:spcAft>
          <a:spcPct val="0"/>
        </a:spcAft>
        <a:defRPr sz="4000">
          <a:solidFill>
            <a:schemeClr val="bg1"/>
          </a:solidFill>
          <a:latin typeface="Arial" charset="0"/>
        </a:defRPr>
      </a:lvl2pPr>
      <a:lvl3pPr algn="ctr" rtl="0" eaLnBrk="1" fontAlgn="base" hangingPunct="1">
        <a:spcBef>
          <a:spcPct val="0"/>
        </a:spcBef>
        <a:spcAft>
          <a:spcPct val="0"/>
        </a:spcAft>
        <a:defRPr sz="4000">
          <a:solidFill>
            <a:schemeClr val="bg1"/>
          </a:solidFill>
          <a:latin typeface="Arial" charset="0"/>
        </a:defRPr>
      </a:lvl3pPr>
      <a:lvl4pPr algn="ctr" rtl="0" eaLnBrk="1" fontAlgn="base" hangingPunct="1">
        <a:spcBef>
          <a:spcPct val="0"/>
        </a:spcBef>
        <a:spcAft>
          <a:spcPct val="0"/>
        </a:spcAft>
        <a:defRPr sz="4000">
          <a:solidFill>
            <a:schemeClr val="bg1"/>
          </a:solidFill>
          <a:latin typeface="Arial" charset="0"/>
        </a:defRPr>
      </a:lvl4pPr>
      <a:lvl5pPr algn="ctr" rtl="0" eaLnBrk="1" fontAlgn="base" hangingPunct="1">
        <a:spcBef>
          <a:spcPct val="0"/>
        </a:spcBef>
        <a:spcAft>
          <a:spcPct val="0"/>
        </a:spcAft>
        <a:defRPr sz="4000">
          <a:solidFill>
            <a:schemeClr val="bg1"/>
          </a:solidFill>
          <a:latin typeface="Arial" charset="0"/>
        </a:defRPr>
      </a:lvl5pPr>
      <a:lvl6pPr marL="457200" algn="ctr" rtl="0" eaLnBrk="1" fontAlgn="base" hangingPunct="1">
        <a:spcBef>
          <a:spcPct val="0"/>
        </a:spcBef>
        <a:spcAft>
          <a:spcPct val="0"/>
        </a:spcAft>
        <a:defRPr sz="4000">
          <a:solidFill>
            <a:schemeClr val="bg1"/>
          </a:solidFill>
          <a:latin typeface="Arial" charset="0"/>
        </a:defRPr>
      </a:lvl6pPr>
      <a:lvl7pPr marL="914400" algn="ctr" rtl="0" eaLnBrk="1" fontAlgn="base" hangingPunct="1">
        <a:spcBef>
          <a:spcPct val="0"/>
        </a:spcBef>
        <a:spcAft>
          <a:spcPct val="0"/>
        </a:spcAft>
        <a:defRPr sz="4000">
          <a:solidFill>
            <a:schemeClr val="bg1"/>
          </a:solidFill>
          <a:latin typeface="Arial" charset="0"/>
        </a:defRPr>
      </a:lvl7pPr>
      <a:lvl8pPr marL="1371600" algn="ctr" rtl="0" eaLnBrk="1" fontAlgn="base" hangingPunct="1">
        <a:spcBef>
          <a:spcPct val="0"/>
        </a:spcBef>
        <a:spcAft>
          <a:spcPct val="0"/>
        </a:spcAft>
        <a:defRPr sz="4000">
          <a:solidFill>
            <a:schemeClr val="bg1"/>
          </a:solidFill>
          <a:latin typeface="Arial" charset="0"/>
        </a:defRPr>
      </a:lvl8pPr>
      <a:lvl9pPr marL="1828800" algn="ctr" rtl="0" eaLnBrk="1" fontAlgn="base" hangingPunct="1">
        <a:spcBef>
          <a:spcPct val="0"/>
        </a:spcBef>
        <a:spcAft>
          <a:spcPct val="0"/>
        </a:spcAft>
        <a:defRPr sz="4000">
          <a:solidFill>
            <a:schemeClr val="bg1"/>
          </a:solidFill>
          <a:latin typeface="Arial" charset="0"/>
        </a:defRPr>
      </a:lvl9pPr>
    </p:titleStyle>
    <p:bodyStyle>
      <a:lvl1pPr marL="342900" indent="-342900" algn="l" rtl="0" eaLnBrk="1" fontAlgn="base" hangingPunct="1">
        <a:spcBef>
          <a:spcPct val="50000"/>
        </a:spcBef>
        <a:spcAft>
          <a:spcPct val="0"/>
        </a:spcAft>
        <a:buChar char="•"/>
        <a:defRPr sz="3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82" name="Rectangle 14"/>
          <p:cNvSpPr>
            <a:spLocks noChangeArrowheads="1"/>
          </p:cNvSpPr>
          <p:nvPr/>
        </p:nvSpPr>
        <p:spPr bwMode="gray">
          <a:xfrm flipV="1">
            <a:off x="76200" y="5334000"/>
            <a:ext cx="8935086" cy="1444642"/>
          </a:xfrm>
          <a:prstGeom prst="round2SameRect">
            <a:avLst/>
          </a:prstGeom>
          <a:gradFill rotWithShape="1">
            <a:gsLst>
              <a:gs pos="0">
                <a:srgbClr val="FDF9DB">
                  <a:gamma/>
                  <a:shade val="85882"/>
                  <a:invGamma/>
                </a:srgbClr>
              </a:gs>
              <a:gs pos="50000">
                <a:srgbClr val="FDF9DB"/>
              </a:gs>
              <a:gs pos="100000">
                <a:srgbClr val="FDF9DB">
                  <a:gamma/>
                  <a:shade val="85882"/>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84" name="Rectangle 16"/>
          <p:cNvSpPr>
            <a:spLocks noChangeArrowheads="1"/>
          </p:cNvSpPr>
          <p:nvPr/>
        </p:nvSpPr>
        <p:spPr bwMode="gray">
          <a:xfrm>
            <a:off x="76200" y="304800"/>
            <a:ext cx="8935085" cy="5029200"/>
          </a:xfrm>
          <a:prstGeom prst="round2SameRect">
            <a:avLst/>
          </a:prstGeom>
          <a:gradFill rotWithShape="0">
            <a:gsLst>
              <a:gs pos="0">
                <a:srgbClr val="990000">
                  <a:gamma/>
                  <a:shade val="56078"/>
                  <a:invGamma/>
                </a:srgbClr>
              </a:gs>
              <a:gs pos="50000">
                <a:srgbClr val="990000"/>
              </a:gs>
              <a:gs pos="100000">
                <a:srgbClr val="990000">
                  <a:gamma/>
                  <a:shade val="56078"/>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Rectangle 4"/>
          <p:cNvSpPr>
            <a:spLocks noGrp="1" noChangeArrowheads="1"/>
          </p:cNvSpPr>
          <p:nvPr>
            <p:ph type="ctrTitle" idx="4294967295"/>
          </p:nvPr>
        </p:nvSpPr>
        <p:spPr>
          <a:xfrm>
            <a:off x="228600" y="914400"/>
            <a:ext cx="5029200" cy="3276600"/>
          </a:xfrm>
        </p:spPr>
        <p:txBody>
          <a:bodyPr/>
          <a:lstStyle/>
          <a:p>
            <a:r>
              <a:rPr lang="en-US" sz="3200" dirty="0"/>
              <a:t>The University of Virginia,</a:t>
            </a:r>
            <a:br>
              <a:rPr lang="en-US" sz="3200" dirty="0"/>
            </a:br>
            <a:r>
              <a:rPr lang="en-US" sz="3200" dirty="0"/>
              <a:t>Rolling Stone Magazine,</a:t>
            </a:r>
            <a:br>
              <a:rPr lang="en-US" sz="3200" dirty="0"/>
            </a:br>
            <a:r>
              <a:rPr lang="en-US" sz="3200" dirty="0"/>
              <a:t>and</a:t>
            </a:r>
            <a:br>
              <a:rPr lang="en-US" sz="3200" dirty="0"/>
            </a:br>
            <a:r>
              <a:rPr lang="en-US" sz="3200" dirty="0"/>
              <a:t>Defamation Law</a:t>
            </a:r>
          </a:p>
        </p:txBody>
      </p:sp>
      <p:sp>
        <p:nvSpPr>
          <p:cNvPr id="7173" name="Rectangle 5"/>
          <p:cNvSpPr>
            <a:spLocks noGrp="1" noChangeArrowheads="1"/>
          </p:cNvSpPr>
          <p:nvPr>
            <p:ph type="subTitle" idx="4294967295"/>
          </p:nvPr>
        </p:nvSpPr>
        <p:spPr>
          <a:xfrm>
            <a:off x="0" y="5264727"/>
            <a:ext cx="9144000" cy="831273"/>
          </a:xfrm>
          <a:noFill/>
        </p:spPr>
        <p:txBody>
          <a:bodyPr anchor="ctr" anchorCtr="1"/>
          <a:lstStyle/>
          <a:p>
            <a:pPr marL="0" indent="0" algn="ctr">
              <a:lnSpc>
                <a:spcPct val="90000"/>
              </a:lnSpc>
              <a:spcBef>
                <a:spcPct val="0"/>
              </a:spcBef>
              <a:buFontTx/>
              <a:buNone/>
            </a:pPr>
            <a:r>
              <a:rPr lang="en-US" sz="1600" b="1" i="1" dirty="0">
                <a:solidFill>
                  <a:srgbClr val="990000"/>
                </a:solidFill>
                <a:effectLst>
                  <a:outerShdw blurRad="38100" dist="38100" dir="2700000" algn="tl">
                    <a:srgbClr val="C0C0C0"/>
                  </a:outerShdw>
                </a:effectLst>
              </a:rPr>
              <a:t>Presented </a:t>
            </a:r>
            <a:r>
              <a:rPr lang="en-US" sz="1600" b="1" i="1" dirty="0" smtClean="0">
                <a:solidFill>
                  <a:srgbClr val="990000"/>
                </a:solidFill>
                <a:effectLst>
                  <a:outerShdw blurRad="38100" dist="38100" dir="2700000" algn="tl">
                    <a:srgbClr val="C0C0C0"/>
                  </a:outerShdw>
                </a:effectLst>
              </a:rPr>
              <a:t>by</a:t>
            </a:r>
            <a:endParaRPr lang="en-US" sz="1600" b="1" i="1" dirty="0">
              <a:solidFill>
                <a:srgbClr val="990000"/>
              </a:solidFill>
              <a:effectLst>
                <a:outerShdw blurRad="38100" dist="38100" dir="2700000" algn="tl">
                  <a:srgbClr val="C0C0C0"/>
                </a:outerShdw>
              </a:effectLst>
            </a:endParaRPr>
          </a:p>
          <a:p>
            <a:pPr marL="0" indent="0" algn="ctr">
              <a:lnSpc>
                <a:spcPct val="90000"/>
              </a:lnSpc>
              <a:spcBef>
                <a:spcPct val="0"/>
              </a:spcBef>
              <a:buFontTx/>
              <a:buNone/>
            </a:pPr>
            <a:r>
              <a:rPr lang="en-US" sz="2400" b="1" dirty="0" smtClean="0">
                <a:solidFill>
                  <a:srgbClr val="990000"/>
                </a:solidFill>
                <a:effectLst>
                  <a:outerShdw blurRad="38100" dist="38100" dir="2700000" algn="tl">
                    <a:srgbClr val="C0C0C0"/>
                  </a:outerShdw>
                </a:effectLst>
              </a:rPr>
              <a:t>Conrad Shumadine and Brett Spain</a:t>
            </a:r>
            <a:endParaRPr lang="en-US" sz="2400" b="1" dirty="0">
              <a:solidFill>
                <a:srgbClr val="990000"/>
              </a:solidFill>
              <a:effectLst>
                <a:outerShdw blurRad="38100" dist="38100" dir="2700000" algn="tl">
                  <a:srgbClr val="C0C0C0"/>
                </a:outerShdw>
              </a:effectLst>
            </a:endParaRPr>
          </a:p>
        </p:txBody>
      </p:sp>
      <p:sp>
        <p:nvSpPr>
          <p:cNvPr id="7192" name="Text Box 24"/>
          <p:cNvSpPr txBox="1">
            <a:spLocks noChangeArrowheads="1"/>
          </p:cNvSpPr>
          <p:nvPr/>
        </p:nvSpPr>
        <p:spPr bwMode="auto">
          <a:xfrm>
            <a:off x="0" y="5981372"/>
            <a:ext cx="914399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1600" b="1" i="1" dirty="0">
                <a:solidFill>
                  <a:schemeClr val="tx2"/>
                </a:solidFill>
              </a:rPr>
              <a:t>March 29, 2017</a:t>
            </a:r>
          </a:p>
          <a:p>
            <a:pPr algn="ctr"/>
            <a:r>
              <a:rPr lang="en-US" sz="1600" b="1" i="1" dirty="0">
                <a:solidFill>
                  <a:schemeClr val="tx2"/>
                </a:solidFill>
              </a:rPr>
              <a:t>3:00-5:00</a:t>
            </a:r>
          </a:p>
          <a:p>
            <a:pPr algn="ctr"/>
            <a:r>
              <a:rPr lang="en-US" sz="1600" b="1" i="1" dirty="0">
                <a:solidFill>
                  <a:schemeClr val="tx2"/>
                </a:solidFill>
              </a:rPr>
              <a:t>Hilton Garden Inn Town Center</a:t>
            </a:r>
          </a:p>
        </p:txBody>
      </p:sp>
      <p:pic>
        <p:nvPicPr>
          <p:cNvPr id="10" name="Content Placeholder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1" y="533399"/>
            <a:ext cx="3379996" cy="4599493"/>
          </a:xfrm>
          <a:prstGeom prst="rect">
            <a:avLst/>
          </a:prstGeom>
          <a:ln w="38100">
            <a:noFill/>
          </a:ln>
          <a:effectLst>
            <a:outerShdw blurRad="292100" dist="139700" dir="2700000" algn="tl" rotWithShape="0">
              <a:srgbClr val="333333">
                <a:alpha val="65000"/>
              </a:srgbClr>
            </a:outerShdw>
          </a:effectLst>
        </p:spPr>
      </p:pic>
      <p:pic>
        <p:nvPicPr>
          <p:cNvPr id="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4436" y="3200400"/>
            <a:ext cx="3239484" cy="1752600"/>
          </a:xfrm>
          <a:prstGeom prst="rect">
            <a:avLst/>
          </a:prstGeom>
          <a:noFill/>
          <a:ln w="508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69953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m\AppData\Local\Temp\SNAGHTMLf1bfcd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110" y="2271569"/>
            <a:ext cx="4676775" cy="4953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a:t>
            </a:r>
            <a:r>
              <a:rPr lang="en-US" sz="3200" dirty="0" smtClean="0"/>
              <a:t>Hookup Culture” - The </a:t>
            </a:r>
            <a:r>
              <a:rPr lang="en-US" sz="3200" dirty="0"/>
              <a:t>#1 Party School in the Country According to </a:t>
            </a:r>
            <a:r>
              <a:rPr lang="en-US" sz="3200" i="1" dirty="0"/>
              <a:t>Playboy</a:t>
            </a:r>
            <a:r>
              <a:rPr lang="en-US" sz="3200" dirty="0"/>
              <a:t> Magazine</a:t>
            </a:r>
          </a:p>
        </p:txBody>
      </p:sp>
      <p:sp>
        <p:nvSpPr>
          <p:cNvPr id="4" name="Slide Number Placeholder 3"/>
          <p:cNvSpPr>
            <a:spLocks noGrp="1"/>
          </p:cNvSpPr>
          <p:nvPr>
            <p:ph type="sldNum" sz="quarter" idx="11"/>
          </p:nvPr>
        </p:nvSpPr>
        <p:spPr/>
        <p:txBody>
          <a:bodyPr/>
          <a:lstStyle/>
          <a:p>
            <a:fld id="{B6C2DA66-7137-4077-8523-113546E87C7C}" type="slidenum">
              <a:rPr lang="en-US" smtClean="0"/>
              <a:pPr/>
              <a:t>10</a:t>
            </a:fld>
            <a:endParaRPr lang="en-US"/>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nim\AppData\Local\Temp\SNAGHTMLf1cd0d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013" y="2881864"/>
            <a:ext cx="8772525"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im\AppData\Local\Temp\SNAGHTMLf1dcec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013" y="3853872"/>
            <a:ext cx="8772525" cy="12954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nim\AppData\Local\Temp\SNAGHTMLf1ed75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013" y="5250278"/>
            <a:ext cx="8772525" cy="117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2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“Rugby Road” (cont.)</a:t>
            </a:r>
            <a:endParaRPr lang="en-US" dirty="0"/>
          </a:p>
        </p:txBody>
      </p:sp>
      <p:pic>
        <p:nvPicPr>
          <p:cNvPr id="5" name="clip09_rugby road - UVA.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036" t="7382" r="12273"/>
          <a:stretch/>
        </p:blipFill>
        <p:spPr>
          <a:xfrm>
            <a:off x="1219201" y="1539240"/>
            <a:ext cx="6781799" cy="4664710"/>
          </a:xfrm>
        </p:spPr>
      </p:pic>
      <p:sp>
        <p:nvSpPr>
          <p:cNvPr id="4" name="Slide Number Placeholder 3"/>
          <p:cNvSpPr>
            <a:spLocks noGrp="1"/>
          </p:cNvSpPr>
          <p:nvPr>
            <p:ph type="sldNum" sz="quarter" idx="11"/>
          </p:nvPr>
        </p:nvSpPr>
        <p:spPr/>
        <p:txBody>
          <a:bodyPr/>
          <a:lstStyle/>
          <a:p>
            <a:fld id="{B6C2DA66-7137-4077-8523-113546E87C7C}" type="slidenum">
              <a:rPr lang="en-US" smtClean="0"/>
              <a:pPr/>
              <a:t>11</a:t>
            </a:fld>
            <a:endParaRPr lang="en-US"/>
          </a:p>
        </p:txBody>
      </p:sp>
    </p:spTree>
    <p:extLst>
      <p:ext uri="{BB962C8B-B14F-4D97-AF65-F5344CB8AC3E}">
        <p14:creationId xmlns:p14="http://schemas.microsoft.com/office/powerpoint/2010/main" val="3535997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After the Alleged Assault</a:t>
            </a:r>
            <a:endParaRPr lang="en-US" sz="32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12</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descr="C:\Users\trial2\AppData\Local\Temp\SNAGHTML10f91b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507918"/>
            <a:ext cx="8778240" cy="159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6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Indifference of the Administration</a:t>
            </a:r>
            <a:endParaRPr lang="en-US" sz="3200" dirty="0"/>
          </a:p>
        </p:txBody>
      </p:sp>
      <p:sp>
        <p:nvSpPr>
          <p:cNvPr id="3" name="Content Placeholder 2"/>
          <p:cNvSpPr>
            <a:spLocks noGrp="1"/>
          </p:cNvSpPr>
          <p:nvPr>
            <p:ph idx="1"/>
          </p:nvPr>
        </p:nvSpPr>
        <p:spPr>
          <a:xfrm>
            <a:off x="457200" y="1219200"/>
            <a:ext cx="8229600" cy="5178425"/>
          </a:xfrm>
        </p:spPr>
        <p:txBody>
          <a:bodyPr/>
          <a:lstStyle/>
          <a:p>
            <a:endParaRPr lang="en-US" sz="2300" dirty="0" smtClean="0"/>
          </a:p>
          <a:p>
            <a:r>
              <a:rPr lang="en-US" sz="2300" dirty="0" smtClean="0"/>
              <a:t>Dean Nicole </a:t>
            </a:r>
            <a:r>
              <a:rPr lang="en-US" sz="2300" dirty="0" err="1" smtClean="0"/>
              <a:t>Eramo</a:t>
            </a:r>
            <a:r>
              <a:rPr lang="en-US" sz="2300" dirty="0" smtClean="0"/>
              <a:t> (Head of the Sexual Misconduct Board)</a:t>
            </a:r>
          </a:p>
          <a:p>
            <a:r>
              <a:rPr lang="en-US" sz="2300" dirty="0" smtClean="0"/>
              <a:t>UVA caters to victim choice/discourages reporting and meaningful sanctions</a:t>
            </a:r>
          </a:p>
          <a:p>
            <a:r>
              <a:rPr lang="en-US" sz="2300" dirty="0" smtClean="0"/>
              <a:t>In explaining why UVA doesn’t publish rape statistics, the article claims that Dean </a:t>
            </a:r>
            <a:r>
              <a:rPr lang="en-US" sz="2300" dirty="0" err="1" smtClean="0"/>
              <a:t>Eramo</a:t>
            </a:r>
            <a:r>
              <a:rPr lang="en-US" sz="2300" dirty="0" smtClean="0"/>
              <a:t> “answered wryly, ‘Because nobody wants to send their daughter to the rape school.’”</a:t>
            </a:r>
          </a:p>
          <a:p>
            <a:r>
              <a:rPr lang="en-US" sz="2300" dirty="0" smtClean="0"/>
              <a:t>Dean </a:t>
            </a:r>
            <a:r>
              <a:rPr lang="en-US" sz="2300" dirty="0" err="1" smtClean="0"/>
              <a:t>Eramo</a:t>
            </a:r>
            <a:r>
              <a:rPr lang="en-US" sz="2300" dirty="0" smtClean="0"/>
              <a:t> discouraged Jackie from telling her story and had no reaction when Jackie later told her of two other students who claimed to have been gang raped at Phi Psi</a:t>
            </a:r>
          </a:p>
          <a:p>
            <a:r>
              <a:rPr lang="en-US" sz="2300" dirty="0" smtClean="0"/>
              <a:t>No warning to the campus</a:t>
            </a:r>
          </a:p>
        </p:txBody>
      </p:sp>
      <p:sp>
        <p:nvSpPr>
          <p:cNvPr id="4" name="Slide Number Placeholder 3"/>
          <p:cNvSpPr>
            <a:spLocks noGrp="1"/>
          </p:cNvSpPr>
          <p:nvPr>
            <p:ph type="sldNum" sz="quarter" idx="11"/>
          </p:nvPr>
        </p:nvSpPr>
        <p:spPr/>
        <p:txBody>
          <a:bodyPr/>
          <a:lstStyle/>
          <a:p>
            <a:fld id="{B6C2DA66-7137-4077-8523-113546E87C7C}" type="slidenum">
              <a:rPr lang="en-US" smtClean="0"/>
              <a:pPr/>
              <a:t>13</a:t>
            </a:fld>
            <a:endParaRPr lang="en-US"/>
          </a:p>
        </p:txBody>
      </p:sp>
    </p:spTree>
    <p:extLst>
      <p:ext uri="{BB962C8B-B14F-4D97-AF65-F5344CB8AC3E}">
        <p14:creationId xmlns:p14="http://schemas.microsoft.com/office/powerpoint/2010/main" val="82024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Editor’s Note</a:t>
            </a:r>
            <a:endParaRPr lang="en-US" dirty="0"/>
          </a:p>
        </p:txBody>
      </p:sp>
      <p:pic>
        <p:nvPicPr>
          <p:cNvPr id="5124" name="Picture 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17746" y="1384300"/>
            <a:ext cx="3517507" cy="501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30577" y="1384300"/>
            <a:ext cx="3473845" cy="5013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1"/>
          </p:nvPr>
        </p:nvSpPr>
        <p:spPr/>
        <p:txBody>
          <a:bodyPr/>
          <a:lstStyle/>
          <a:p>
            <a:fld id="{B6C2DA66-7137-4077-8523-113546E87C7C}" type="slidenum">
              <a:rPr lang="en-US" smtClean="0"/>
              <a:pPr/>
              <a:t>14</a:t>
            </a:fld>
            <a:endParaRPr lang="en-US"/>
          </a:p>
        </p:txBody>
      </p:sp>
    </p:spTree>
    <p:extLst>
      <p:ext uri="{BB962C8B-B14F-4D97-AF65-F5344CB8AC3E}">
        <p14:creationId xmlns:p14="http://schemas.microsoft.com/office/powerpoint/2010/main" val="294747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Haven Monahan</a:t>
            </a:r>
          </a:p>
        </p:txBody>
      </p:sp>
      <p:pic>
        <p:nvPicPr>
          <p:cNvPr id="5" name="clip08_dawson creek.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576388"/>
            <a:ext cx="8229600" cy="4629150"/>
          </a:xfrm>
        </p:spPr>
      </p:pic>
      <p:sp>
        <p:nvSpPr>
          <p:cNvPr id="4" name="Slide Number Placeholder 3"/>
          <p:cNvSpPr>
            <a:spLocks noGrp="1"/>
          </p:cNvSpPr>
          <p:nvPr>
            <p:ph type="sldNum" sz="quarter" idx="11"/>
          </p:nvPr>
        </p:nvSpPr>
        <p:spPr/>
        <p:txBody>
          <a:bodyPr/>
          <a:lstStyle/>
          <a:p>
            <a:fld id="{B6C2DA66-7137-4077-8523-113546E87C7C}" type="slidenum">
              <a:rPr lang="en-US" smtClean="0"/>
              <a:pPr/>
              <a:t>15</a:t>
            </a:fld>
            <a:endParaRPr lang="en-US"/>
          </a:p>
        </p:txBody>
      </p:sp>
    </p:spTree>
    <p:extLst>
      <p:ext uri="{BB962C8B-B14F-4D97-AF65-F5344CB8AC3E}">
        <p14:creationId xmlns:p14="http://schemas.microsoft.com/office/powerpoint/2010/main" val="24108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Overview of Defamation Law</a:t>
            </a:r>
            <a:endParaRPr lang="en-US" dirty="0"/>
          </a:p>
        </p:txBody>
      </p:sp>
      <p:sp>
        <p:nvSpPr>
          <p:cNvPr id="4" name="Subtitle 3"/>
          <p:cNvSpPr>
            <a:spLocks noGrp="1"/>
          </p:cNvSpPr>
          <p:nvPr>
            <p:ph type="subTitle" idx="1"/>
          </p:nvPr>
        </p:nvSpPr>
        <p:spPr/>
        <p:txBody>
          <a:bodyPr/>
          <a:lstStyle/>
          <a:p>
            <a:endParaRPr lang="en-US" dirty="0"/>
          </a:p>
        </p:txBody>
      </p:sp>
      <p:sp>
        <p:nvSpPr>
          <p:cNvPr id="2" name="Slide Number Placeholder 1"/>
          <p:cNvSpPr>
            <a:spLocks noGrp="1"/>
          </p:cNvSpPr>
          <p:nvPr>
            <p:ph type="sldNum" sz="quarter" idx="4"/>
          </p:nvPr>
        </p:nvSpPr>
        <p:spPr/>
        <p:txBody>
          <a:bodyPr/>
          <a:lstStyle/>
          <a:p>
            <a:fld id="{9006B4A6-B42D-4DAC-9CA1-559955901CCF}" type="slidenum">
              <a:rPr lang="en-US" smtClean="0"/>
              <a:pPr/>
              <a:t>16</a:t>
            </a:fld>
            <a:endParaRPr lang="en-US"/>
          </a:p>
        </p:txBody>
      </p:sp>
    </p:spTree>
    <p:extLst>
      <p:ext uri="{BB962C8B-B14F-4D97-AF65-F5344CB8AC3E}">
        <p14:creationId xmlns:p14="http://schemas.microsoft.com/office/powerpoint/2010/main" val="343359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Elements of </a:t>
            </a:r>
            <a:r>
              <a:rPr lang="en-US" dirty="0" smtClean="0"/>
              <a:t>Defamation</a:t>
            </a:r>
            <a:endParaRPr lang="en-US" dirty="0"/>
          </a:p>
        </p:txBody>
      </p:sp>
      <p:sp>
        <p:nvSpPr>
          <p:cNvPr id="4" name="Content Placeholder 3"/>
          <p:cNvSpPr>
            <a:spLocks noGrp="1"/>
          </p:cNvSpPr>
          <p:nvPr>
            <p:ph idx="1"/>
          </p:nvPr>
        </p:nvSpPr>
        <p:spPr>
          <a:xfrm>
            <a:off x="457200" y="1752600"/>
            <a:ext cx="8229600" cy="4645025"/>
          </a:xfrm>
        </p:spPr>
        <p:txBody>
          <a:bodyPr/>
          <a:lstStyle/>
          <a:p>
            <a:pPr marL="461963" indent="0">
              <a:spcBef>
                <a:spcPts val="0"/>
              </a:spcBef>
              <a:buNone/>
            </a:pPr>
            <a:r>
              <a:rPr lang="en-US" sz="4000" dirty="0"/>
              <a:t>In Virginia, the elements of defamation are:</a:t>
            </a:r>
          </a:p>
          <a:p>
            <a:pPr marL="461963" indent="0">
              <a:spcBef>
                <a:spcPts val="0"/>
              </a:spcBef>
              <a:buNone/>
            </a:pPr>
            <a:r>
              <a:rPr lang="en-US" sz="4000" dirty="0"/>
              <a:t>(1) publication of </a:t>
            </a:r>
          </a:p>
          <a:p>
            <a:pPr marL="461963" indent="0">
              <a:spcBef>
                <a:spcPts val="0"/>
              </a:spcBef>
              <a:buNone/>
            </a:pPr>
            <a:r>
              <a:rPr lang="en-US" sz="4000" dirty="0"/>
              <a:t>(2) an actionable statement with </a:t>
            </a:r>
            <a:endParaRPr lang="en-US" sz="4000" dirty="0" smtClean="0"/>
          </a:p>
          <a:p>
            <a:pPr marL="461963" indent="0">
              <a:spcBef>
                <a:spcPts val="0"/>
              </a:spcBef>
              <a:buNone/>
            </a:pPr>
            <a:r>
              <a:rPr lang="en-US" sz="4000" dirty="0" smtClean="0"/>
              <a:t>(</a:t>
            </a:r>
            <a:r>
              <a:rPr lang="en-US" sz="4000" dirty="0"/>
              <a:t>3) </a:t>
            </a:r>
            <a:r>
              <a:rPr lang="en-US" sz="4000"/>
              <a:t>the </a:t>
            </a:r>
            <a:r>
              <a:rPr lang="en-US" sz="4000" smtClean="0"/>
              <a:t>requisite </a:t>
            </a:r>
            <a:r>
              <a:rPr lang="en-US" sz="4000" dirty="0"/>
              <a:t>intent.</a:t>
            </a:r>
          </a:p>
          <a:p>
            <a:endParaRPr lang="en-US" sz="4000" dirty="0"/>
          </a:p>
        </p:txBody>
      </p:sp>
      <p:sp>
        <p:nvSpPr>
          <p:cNvPr id="2" name="Slide Number Placeholder 1"/>
          <p:cNvSpPr>
            <a:spLocks noGrp="1"/>
          </p:cNvSpPr>
          <p:nvPr>
            <p:ph type="sldNum" sz="quarter" idx="11"/>
          </p:nvPr>
        </p:nvSpPr>
        <p:spPr/>
        <p:txBody>
          <a:bodyPr/>
          <a:lstStyle/>
          <a:p>
            <a:fld id="{9006B4A6-B42D-4DAC-9CA1-559955901CCF}" type="slidenum">
              <a:rPr lang="en-US" smtClean="0"/>
              <a:pPr/>
              <a:t>17</a:t>
            </a:fld>
            <a:endParaRPr lang="en-US"/>
          </a:p>
        </p:txBody>
      </p:sp>
    </p:spTree>
    <p:extLst>
      <p:ext uri="{BB962C8B-B14F-4D97-AF65-F5344CB8AC3E}">
        <p14:creationId xmlns:p14="http://schemas.microsoft.com/office/powerpoint/2010/main" val="265818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B6C2DA66-7137-4077-8523-113546E87C7C}" type="slidenum">
              <a:rPr lang="en-US" smtClean="0"/>
              <a:pPr/>
              <a:t>18</a:t>
            </a:fld>
            <a:endParaRPr lang="en-US"/>
          </a:p>
        </p:txBody>
      </p:sp>
      <p:sp>
        <p:nvSpPr>
          <p:cNvPr id="2" name="Title 1"/>
          <p:cNvSpPr>
            <a:spLocks noGrp="1"/>
          </p:cNvSpPr>
          <p:nvPr>
            <p:ph type="title" idx="4294967295"/>
          </p:nvPr>
        </p:nvSpPr>
        <p:spPr>
          <a:xfrm>
            <a:off x="914400" y="0"/>
            <a:ext cx="8229600" cy="1079500"/>
          </a:xfrm>
        </p:spPr>
        <p:txBody>
          <a:bodyPr/>
          <a:lstStyle/>
          <a:p>
            <a:r>
              <a:rPr lang="en-US" dirty="0" smtClean="0"/>
              <a:t>The Path to a Defamation Claim</a:t>
            </a:r>
            <a:endParaRPr lang="en-US" dirty="0"/>
          </a:p>
        </p:txBody>
      </p:sp>
      <p:sp>
        <p:nvSpPr>
          <p:cNvPr id="2110" name="TextBox 2109"/>
          <p:cNvSpPr txBox="1"/>
          <p:nvPr/>
        </p:nvSpPr>
        <p:spPr>
          <a:xfrm>
            <a:off x="1143000" y="5950803"/>
            <a:ext cx="6781800" cy="830997"/>
          </a:xfrm>
          <a:prstGeom prst="rect">
            <a:avLst/>
          </a:prstGeom>
          <a:noFill/>
        </p:spPr>
        <p:txBody>
          <a:bodyPr wrap="square" rtlCol="0">
            <a:spAutoFit/>
          </a:bodyPr>
          <a:lstStyle/>
          <a:p>
            <a:r>
              <a:rPr lang="en-US" sz="1600" dirty="0">
                <a:solidFill>
                  <a:schemeClr val="tx2"/>
                </a:solidFill>
              </a:rPr>
              <a:t>Provided Courtesy of Gilbert E. </a:t>
            </a:r>
            <a:r>
              <a:rPr lang="en-US" sz="1600" dirty="0" smtClean="0">
                <a:solidFill>
                  <a:schemeClr val="tx2"/>
                </a:solidFill>
              </a:rPr>
              <a:t>“Bud” </a:t>
            </a:r>
            <a:r>
              <a:rPr lang="en-US" sz="1600" dirty="0" err="1" smtClean="0">
                <a:solidFill>
                  <a:schemeClr val="tx2"/>
                </a:solidFill>
              </a:rPr>
              <a:t>Schill</a:t>
            </a:r>
            <a:r>
              <a:rPr lang="en-US" sz="1600" dirty="0">
                <a:solidFill>
                  <a:schemeClr val="tx2"/>
                </a:solidFill>
              </a:rPr>
              <a:t>, Jr. </a:t>
            </a:r>
            <a:r>
              <a:rPr lang="en-US" sz="1600" dirty="0" smtClean="0">
                <a:solidFill>
                  <a:schemeClr val="tx2"/>
                </a:solidFill>
              </a:rPr>
              <a:t>at </a:t>
            </a:r>
            <a:r>
              <a:rPr lang="en-US" sz="1600" dirty="0" err="1" smtClean="0">
                <a:solidFill>
                  <a:schemeClr val="tx2"/>
                </a:solidFill>
              </a:rPr>
              <a:t>McGuireWoods</a:t>
            </a:r>
            <a:r>
              <a:rPr lang="en-US" sz="1600" dirty="0" smtClean="0">
                <a:solidFill>
                  <a:schemeClr val="tx2"/>
                </a:solidFill>
              </a:rPr>
              <a:t> </a:t>
            </a:r>
            <a:r>
              <a:rPr lang="en-US" sz="1600" dirty="0" smtClean="0">
                <a:solidFill>
                  <a:schemeClr val="tx2"/>
                </a:solidFill>
              </a:rPr>
              <a:t>LLP and Robyn H. Hansen at Jones, </a:t>
            </a:r>
            <a:r>
              <a:rPr lang="en-US" sz="1600" dirty="0" err="1" smtClean="0">
                <a:solidFill>
                  <a:schemeClr val="tx2"/>
                </a:solidFill>
              </a:rPr>
              <a:t>Blechman</a:t>
            </a:r>
            <a:r>
              <a:rPr lang="en-US" sz="1600" dirty="0" smtClean="0">
                <a:solidFill>
                  <a:schemeClr val="tx2"/>
                </a:solidFill>
              </a:rPr>
              <a:t>, </a:t>
            </a:r>
            <a:r>
              <a:rPr lang="en-US" sz="1600" dirty="0" err="1" smtClean="0">
                <a:solidFill>
                  <a:schemeClr val="tx2"/>
                </a:solidFill>
              </a:rPr>
              <a:t>Woltz</a:t>
            </a:r>
            <a:r>
              <a:rPr lang="en-US" sz="1600" dirty="0" smtClean="0">
                <a:solidFill>
                  <a:schemeClr val="tx2"/>
                </a:solidFill>
              </a:rPr>
              <a:t> &amp; Kelly, P.C.</a:t>
            </a:r>
          </a:p>
          <a:p>
            <a:endParaRPr lang="en-US" sz="1600" dirty="0">
              <a:solidFill>
                <a:schemeClr val="tx2"/>
              </a:solidFill>
            </a:endParaRPr>
          </a:p>
        </p:txBody>
      </p:sp>
      <p:pic>
        <p:nvPicPr>
          <p:cNvPr id="2158" name="Picture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31865" y="130336"/>
            <a:ext cx="4655404" cy="698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3633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Courts and Litigants Often Confuse Falsity and Defamatory Meaning</a:t>
            </a:r>
            <a:endParaRPr lang="en-US" dirty="0"/>
          </a:p>
        </p:txBody>
      </p:sp>
      <p:sp>
        <p:nvSpPr>
          <p:cNvPr id="3" name="Content Placeholder 2"/>
          <p:cNvSpPr>
            <a:spLocks noGrp="1"/>
          </p:cNvSpPr>
          <p:nvPr>
            <p:ph idx="1"/>
          </p:nvPr>
        </p:nvSpPr>
        <p:spPr>
          <a:xfrm>
            <a:off x="457200" y="1219200"/>
            <a:ext cx="8229600" cy="5178425"/>
          </a:xfrm>
        </p:spPr>
        <p:txBody>
          <a:bodyPr/>
          <a:lstStyle/>
          <a:p>
            <a:r>
              <a:rPr lang="en-US" sz="2400" dirty="0" smtClean="0"/>
              <a:t>Falsity</a:t>
            </a:r>
          </a:p>
          <a:p>
            <a:pPr lvl="1"/>
            <a:r>
              <a:rPr lang="en-US" sz="2400" dirty="0" smtClean="0"/>
              <a:t>False statement of fact</a:t>
            </a:r>
          </a:p>
          <a:p>
            <a:pPr lvl="1"/>
            <a:r>
              <a:rPr lang="en-US" sz="2400" dirty="0" smtClean="0"/>
              <a:t>False implication arising from true facts</a:t>
            </a:r>
          </a:p>
          <a:p>
            <a:r>
              <a:rPr lang="en-US" sz="2400" dirty="0" smtClean="0"/>
              <a:t>Defamatory Meaning</a:t>
            </a:r>
          </a:p>
          <a:p>
            <a:pPr lvl="1"/>
            <a:r>
              <a:rPr lang="en-US" sz="2400" dirty="0" smtClean="0"/>
              <a:t>“[T]ends </a:t>
            </a:r>
            <a:r>
              <a:rPr lang="en-US" sz="2400" dirty="0"/>
              <a:t>to injure one's reputation in the common estimation of mankind, to throw contumely, shame, or disgrace upon him, or </a:t>
            </a:r>
            <a:r>
              <a:rPr lang="en-US" sz="2400" dirty="0" smtClean="0"/>
              <a:t>which </a:t>
            </a:r>
            <a:r>
              <a:rPr lang="en-US" sz="2400" dirty="0"/>
              <a:t>tends to hold him up to scorn, ridicule, or contempt, or which is calculated to render him infamous, odious, or ridiculous</a:t>
            </a:r>
            <a:r>
              <a:rPr lang="en-US" sz="2400" dirty="0" smtClean="0"/>
              <a:t>.”  </a:t>
            </a:r>
            <a:r>
              <a:rPr lang="en-US" sz="2400" i="1" dirty="0" err="1" smtClean="0"/>
              <a:t>Schaecher</a:t>
            </a:r>
            <a:r>
              <a:rPr lang="en-US" sz="2400" i="1" dirty="0" smtClean="0"/>
              <a:t> v. </a:t>
            </a:r>
            <a:r>
              <a:rPr lang="en-US" sz="2400" i="1" dirty="0" err="1" smtClean="0"/>
              <a:t>Bouffault</a:t>
            </a:r>
            <a:r>
              <a:rPr lang="en-US" sz="2400" dirty="0" smtClean="0"/>
              <a:t>, 290 Va. 83, 92 (2015</a:t>
            </a:r>
            <a:r>
              <a:rPr lang="en-US" dirty="0" smtClean="0"/>
              <a:t>)</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19</a:t>
            </a:fld>
            <a:endParaRPr lang="en-US"/>
          </a:p>
        </p:txBody>
      </p:sp>
    </p:spTree>
    <p:extLst>
      <p:ext uri="{BB962C8B-B14F-4D97-AF65-F5344CB8AC3E}">
        <p14:creationId xmlns:p14="http://schemas.microsoft.com/office/powerpoint/2010/main" val="392673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Words</a:t>
            </a:r>
          </a:p>
        </p:txBody>
      </p:sp>
      <p:pic>
        <p:nvPicPr>
          <p:cNvPr id="5" name="clip01_picketing.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576388"/>
            <a:ext cx="8229600" cy="4629150"/>
          </a:xfrm>
        </p:spPr>
      </p:pic>
      <p:sp>
        <p:nvSpPr>
          <p:cNvPr id="4" name="Slide Number Placeholder 3"/>
          <p:cNvSpPr>
            <a:spLocks noGrp="1"/>
          </p:cNvSpPr>
          <p:nvPr>
            <p:ph type="sldNum" sz="quarter" idx="11"/>
          </p:nvPr>
        </p:nvSpPr>
        <p:spPr/>
        <p:txBody>
          <a:bodyPr/>
          <a:lstStyle/>
          <a:p>
            <a:fld id="{B6C2DA66-7137-4077-8523-113546E87C7C}" type="slidenum">
              <a:rPr lang="en-US" smtClean="0"/>
              <a:pPr/>
              <a:t>2</a:t>
            </a:fld>
            <a:endParaRPr lang="en-US"/>
          </a:p>
        </p:txBody>
      </p:sp>
    </p:spTree>
    <p:extLst>
      <p:ext uri="{BB962C8B-B14F-4D97-AF65-F5344CB8AC3E}">
        <p14:creationId xmlns:p14="http://schemas.microsoft.com/office/powerpoint/2010/main" val="5619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“Of and concerning”</a:t>
            </a:r>
            <a:endParaRPr lang="en-US" dirty="0"/>
          </a:p>
        </p:txBody>
      </p:sp>
      <p:sp>
        <p:nvSpPr>
          <p:cNvPr id="3" name="Content Placeholder 2"/>
          <p:cNvSpPr>
            <a:spLocks noGrp="1"/>
          </p:cNvSpPr>
          <p:nvPr>
            <p:ph idx="1"/>
          </p:nvPr>
        </p:nvSpPr>
        <p:spPr/>
        <p:txBody>
          <a:bodyPr/>
          <a:lstStyle/>
          <a:p>
            <a:r>
              <a:rPr lang="en-US" dirty="0" smtClean="0"/>
              <a:t>To be actionable, a statement must be “of and concerning” the plaintiff</a:t>
            </a:r>
          </a:p>
          <a:p>
            <a:pPr lvl="1"/>
            <a:r>
              <a:rPr lang="en-US" dirty="0" smtClean="0"/>
              <a:t>The statement does not have to identify the plaintiff by name.</a:t>
            </a:r>
          </a:p>
          <a:p>
            <a:pPr lvl="1"/>
            <a:r>
              <a:rPr lang="en-US" dirty="0" smtClean="0"/>
              <a:t>It is sufficient if the plaintiff can be reasonably identified from the context of the statement.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20</a:t>
            </a:fld>
            <a:endParaRPr lang="en-US"/>
          </a:p>
        </p:txBody>
      </p:sp>
    </p:spTree>
    <p:extLst>
      <p:ext uri="{BB962C8B-B14F-4D97-AF65-F5344CB8AC3E}">
        <p14:creationId xmlns:p14="http://schemas.microsoft.com/office/powerpoint/2010/main" val="91727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Requisite Intent</a:t>
            </a:r>
            <a:endParaRPr lang="en-US" dirty="0"/>
          </a:p>
        </p:txBody>
      </p:sp>
      <p:sp>
        <p:nvSpPr>
          <p:cNvPr id="3" name="Content Placeholder 2"/>
          <p:cNvSpPr>
            <a:spLocks noGrp="1"/>
          </p:cNvSpPr>
          <p:nvPr>
            <p:ph idx="1"/>
          </p:nvPr>
        </p:nvSpPr>
        <p:spPr/>
        <p:txBody>
          <a:bodyPr/>
          <a:lstStyle/>
          <a:p>
            <a:r>
              <a:rPr lang="en-US" dirty="0" smtClean="0"/>
              <a:t>Applicable Standard of Fault</a:t>
            </a:r>
          </a:p>
          <a:p>
            <a:pPr lvl="1"/>
            <a:r>
              <a:rPr lang="en-US" dirty="0" smtClean="0"/>
              <a:t>Negligence – for private figures</a:t>
            </a:r>
          </a:p>
          <a:p>
            <a:pPr lvl="1"/>
            <a:r>
              <a:rPr lang="en-US" dirty="0" smtClean="0"/>
              <a:t>Actual Malice – for public officials and public figures</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21</a:t>
            </a:fld>
            <a:endParaRPr lang="en-US"/>
          </a:p>
        </p:txBody>
      </p:sp>
    </p:spTree>
    <p:extLst>
      <p:ext uri="{BB962C8B-B14F-4D97-AF65-F5344CB8AC3E}">
        <p14:creationId xmlns:p14="http://schemas.microsoft.com/office/powerpoint/2010/main" val="5240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“Of and concerning”</a:t>
            </a:r>
            <a:endParaRPr lang="en-US" dirty="0"/>
          </a:p>
        </p:txBody>
      </p:sp>
      <p:sp>
        <p:nvSpPr>
          <p:cNvPr id="4" name="Subtitle 3"/>
          <p:cNvSpPr>
            <a:spLocks noGrp="1"/>
          </p:cNvSpPr>
          <p:nvPr>
            <p:ph type="subTitle" idx="1"/>
          </p:nvPr>
        </p:nvSpPr>
        <p:spPr/>
        <p:txBody>
          <a:bodyPr/>
          <a:lstStyle/>
          <a:p>
            <a:r>
              <a:rPr lang="en-US" dirty="0" smtClean="0"/>
              <a:t>Who can be a defamation plaintiff?</a:t>
            </a:r>
            <a:endParaRPr lang="en-US" dirty="0"/>
          </a:p>
        </p:txBody>
      </p:sp>
      <p:sp>
        <p:nvSpPr>
          <p:cNvPr id="2" name="Slide Number Placeholder 1"/>
          <p:cNvSpPr>
            <a:spLocks noGrp="1"/>
          </p:cNvSpPr>
          <p:nvPr>
            <p:ph type="sldNum" sz="quarter" idx="4"/>
          </p:nvPr>
        </p:nvSpPr>
        <p:spPr/>
        <p:txBody>
          <a:bodyPr/>
          <a:lstStyle/>
          <a:p>
            <a:fld id="{9006B4A6-B42D-4DAC-9CA1-559955901CCF}" type="slidenum">
              <a:rPr lang="en-US" smtClean="0"/>
              <a:pPr/>
              <a:t>22</a:t>
            </a:fld>
            <a:endParaRPr lang="en-US"/>
          </a:p>
        </p:txBody>
      </p:sp>
    </p:spTree>
    <p:extLst>
      <p:ext uri="{BB962C8B-B14F-4D97-AF65-F5344CB8AC3E}">
        <p14:creationId xmlns:p14="http://schemas.microsoft.com/office/powerpoint/2010/main" val="84720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Dean </a:t>
            </a:r>
            <a:r>
              <a:rPr lang="en-US" dirty="0" err="1" smtClean="0"/>
              <a:t>Eramo</a:t>
            </a:r>
            <a:endParaRPr lang="en-US" dirty="0"/>
          </a:p>
        </p:txBody>
      </p:sp>
      <p:sp>
        <p:nvSpPr>
          <p:cNvPr id="3" name="Content Placeholder 2"/>
          <p:cNvSpPr>
            <a:spLocks noGrp="1"/>
          </p:cNvSpPr>
          <p:nvPr>
            <p:ph idx="1"/>
          </p:nvPr>
        </p:nvSpPr>
        <p:spPr/>
        <p:txBody>
          <a:bodyPr/>
          <a:lstStyle/>
          <a:p>
            <a:r>
              <a:rPr lang="en-US" dirty="0" smtClean="0"/>
              <a:t>Mentioned 31 times by name</a:t>
            </a:r>
          </a:p>
          <a:p>
            <a:r>
              <a:rPr lang="en-US" dirty="0" smtClean="0"/>
              <a:t>Includes a picture of her</a:t>
            </a:r>
          </a:p>
          <a:p>
            <a:r>
              <a:rPr lang="en-US" dirty="0" smtClean="0"/>
              <a:t>Other references to the university and the administration</a:t>
            </a:r>
          </a:p>
          <a:p>
            <a:r>
              <a:rPr lang="en-US" dirty="0" smtClean="0"/>
              <a:t>Specific statements</a:t>
            </a:r>
          </a:p>
          <a:p>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23</a:t>
            </a:fld>
            <a:endParaRPr lang="en-US"/>
          </a:p>
        </p:txBody>
      </p:sp>
    </p:spTree>
    <p:extLst>
      <p:ext uri="{BB962C8B-B14F-4D97-AF65-F5344CB8AC3E}">
        <p14:creationId xmlns:p14="http://schemas.microsoft.com/office/powerpoint/2010/main" val="30653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to </a:t>
            </a:r>
            <a:r>
              <a:rPr lang="en-US" dirty="0" err="1" smtClean="0"/>
              <a:t>Eramo’s</a:t>
            </a:r>
            <a:r>
              <a:rPr lang="en-US" dirty="0" smtClean="0"/>
              <a:t> Position</a:t>
            </a:r>
            <a:endParaRPr lang="en-US" dirty="0"/>
          </a:p>
        </p:txBody>
      </p:sp>
      <p:sp>
        <p:nvSpPr>
          <p:cNvPr id="3" name="Content Placeholder 2"/>
          <p:cNvSpPr>
            <a:spLocks noGrp="1"/>
          </p:cNvSpPr>
          <p:nvPr>
            <p:ph idx="1"/>
          </p:nvPr>
        </p:nvSpPr>
        <p:spPr/>
        <p:txBody>
          <a:bodyPr/>
          <a:lstStyle/>
          <a:p>
            <a:pPr marL="0" indent="0">
              <a:buNone/>
            </a:pPr>
            <a:r>
              <a:rPr lang="en-US" dirty="0" smtClean="0"/>
              <a:t>“Lots of people have discouraged her from sharing her story, Jackie tells me with a pained look, </a:t>
            </a:r>
            <a:r>
              <a:rPr lang="en-US" i="1" dirty="0" smtClean="0"/>
              <a:t>including the trusted </a:t>
            </a:r>
            <a:r>
              <a:rPr lang="en-US" i="1" dirty="0" err="1" smtClean="0"/>
              <a:t>UVA</a:t>
            </a:r>
            <a:r>
              <a:rPr lang="en-US" i="1" dirty="0" smtClean="0"/>
              <a:t> dean to whom Jackie reported her gang-rape allegations more than a year ago</a:t>
            </a:r>
            <a:r>
              <a:rPr lang="en-US" dirty="0" smtClean="0"/>
              <a:t>.”</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24</a:t>
            </a:fld>
            <a:endParaRPr lang="en-US"/>
          </a:p>
        </p:txBody>
      </p:sp>
    </p:spTree>
    <p:extLst>
      <p:ext uri="{BB962C8B-B14F-4D97-AF65-F5344CB8AC3E}">
        <p14:creationId xmlns:p14="http://schemas.microsoft.com/office/powerpoint/2010/main" val="251474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Post-Article Statements</a:t>
            </a:r>
            <a:endParaRPr lang="en-US" dirty="0"/>
          </a:p>
        </p:txBody>
      </p:sp>
      <p:sp>
        <p:nvSpPr>
          <p:cNvPr id="3" name="Content Placeholder 2"/>
          <p:cNvSpPr>
            <a:spLocks noGrp="1"/>
          </p:cNvSpPr>
          <p:nvPr>
            <p:ph idx="1"/>
          </p:nvPr>
        </p:nvSpPr>
        <p:spPr/>
        <p:txBody>
          <a:bodyPr/>
          <a:lstStyle/>
          <a:p>
            <a:r>
              <a:rPr lang="en-US" dirty="0" smtClean="0"/>
              <a:t>“[Jackie] was kind of brushed off by her friends and </a:t>
            </a:r>
            <a:r>
              <a:rPr lang="en-US" sz="3600" dirty="0" smtClean="0"/>
              <a:t>by the administration</a:t>
            </a:r>
            <a:r>
              <a:rPr lang="en-US" dirty="0" smtClean="0"/>
              <a:t>… And, eventually, when she did report it to the administration, the administration did nothing about, they did nothing with the information.  And they even continued to do nothing even when she eventually told them that she had become aware of two other women who were also gang raped at the same fraternity.”</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25</a:t>
            </a:fld>
            <a:endParaRPr lang="en-US"/>
          </a:p>
        </p:txBody>
      </p:sp>
    </p:spTree>
    <p:extLst>
      <p:ext uri="{BB962C8B-B14F-4D97-AF65-F5344CB8AC3E}">
        <p14:creationId xmlns:p14="http://schemas.microsoft.com/office/powerpoint/2010/main" val="88329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14600" y="4933373"/>
            <a:ext cx="5562600" cy="3244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 </a:t>
            </a:r>
            <a:endParaRPr lang="en-US" dirty="0">
              <a:solidFill>
                <a:srgbClr val="FFFF00"/>
              </a:solidFill>
            </a:endParaRPr>
          </a:p>
        </p:txBody>
      </p:sp>
      <p:sp>
        <p:nvSpPr>
          <p:cNvPr id="9" name="Rectangle 8"/>
          <p:cNvSpPr/>
          <p:nvPr/>
        </p:nvSpPr>
        <p:spPr>
          <a:xfrm>
            <a:off x="533400" y="5334000"/>
            <a:ext cx="4953000" cy="3244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 </a:t>
            </a:r>
            <a:endParaRPr lang="en-US" dirty="0">
              <a:solidFill>
                <a:srgbClr val="FFFF00"/>
              </a:solidFill>
            </a:endParaRPr>
          </a:p>
        </p:txBody>
      </p:sp>
      <p:sp>
        <p:nvSpPr>
          <p:cNvPr id="7" name="Rectangle 6"/>
          <p:cNvSpPr/>
          <p:nvPr/>
        </p:nvSpPr>
        <p:spPr>
          <a:xfrm>
            <a:off x="3810000" y="2799773"/>
            <a:ext cx="4724400" cy="3244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Rectangle 5"/>
          <p:cNvSpPr/>
          <p:nvPr/>
        </p:nvSpPr>
        <p:spPr>
          <a:xfrm>
            <a:off x="533400" y="3200400"/>
            <a:ext cx="7924800" cy="32442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Title 1"/>
          <p:cNvSpPr>
            <a:spLocks noGrp="1"/>
          </p:cNvSpPr>
          <p:nvPr>
            <p:ph type="title"/>
          </p:nvPr>
        </p:nvSpPr>
        <p:spPr/>
        <p:txBody>
          <a:bodyPr/>
          <a:lstStyle/>
          <a:p>
            <a:r>
              <a:rPr lang="en-US" dirty="0"/>
              <a:t>Post-Article </a:t>
            </a:r>
            <a:r>
              <a:rPr lang="en-US" dirty="0" smtClean="0"/>
              <a:t>Statements (cont.)</a:t>
            </a:r>
            <a:endParaRPr lang="en-US" dirty="0"/>
          </a:p>
        </p:txBody>
      </p:sp>
      <p:sp>
        <p:nvSpPr>
          <p:cNvPr id="3" name="Content Placeholder 2"/>
          <p:cNvSpPr>
            <a:spLocks noGrp="1"/>
          </p:cNvSpPr>
          <p:nvPr>
            <p:ph idx="1"/>
          </p:nvPr>
        </p:nvSpPr>
        <p:spPr/>
        <p:txBody>
          <a:bodyPr/>
          <a:lstStyle/>
          <a:p>
            <a:pPr marL="0" indent="0">
              <a:buNone/>
            </a:pPr>
            <a:r>
              <a:rPr lang="en-US" sz="2800" dirty="0" smtClean="0"/>
              <a:t>“As I’ve already told you, the gang rape scene that leads the story is the alarming account that Jackie – a person whom I found to be credible – told to me, told her friends, and importantly, what she told the </a:t>
            </a:r>
            <a:r>
              <a:rPr lang="en-US" sz="2800" dirty="0" err="1" smtClean="0"/>
              <a:t>UVA</a:t>
            </a:r>
            <a:r>
              <a:rPr lang="en-US" sz="2800" dirty="0" smtClean="0"/>
              <a:t> administration, </a:t>
            </a:r>
            <a:r>
              <a:rPr lang="en-US" sz="2800" i="1" dirty="0" smtClean="0"/>
              <a:t>which chose not to act on her allegations in any way</a:t>
            </a:r>
            <a:r>
              <a:rPr lang="en-US" sz="2800" dirty="0" smtClean="0"/>
              <a:t> – i.e., the overarching point of the article.  That is the story: the culture that greeted her and so many other </a:t>
            </a:r>
            <a:r>
              <a:rPr lang="en-US" sz="2800" dirty="0" err="1" smtClean="0"/>
              <a:t>UVA</a:t>
            </a:r>
            <a:r>
              <a:rPr lang="en-US" sz="2800" dirty="0" smtClean="0"/>
              <a:t> women I interviewed, </a:t>
            </a:r>
            <a:r>
              <a:rPr lang="en-US" sz="2800" i="1" dirty="0" smtClean="0"/>
              <a:t>who came forward with allegations, only to be met with indifference</a:t>
            </a:r>
            <a:r>
              <a:rPr lang="en-US" sz="2800" dirty="0" smtClean="0"/>
              <a:t>.”</a:t>
            </a:r>
            <a:endParaRPr lang="en-US" sz="28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26</a:t>
            </a:fld>
            <a:endParaRPr lang="en-US"/>
          </a:p>
        </p:txBody>
      </p:sp>
    </p:spTree>
    <p:extLst>
      <p:ext uri="{BB962C8B-B14F-4D97-AF65-F5344CB8AC3E}">
        <p14:creationId xmlns:p14="http://schemas.microsoft.com/office/powerpoint/2010/main" val="329093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#1</a:t>
            </a:r>
            <a:endParaRPr lang="en-US" dirty="0"/>
          </a:p>
        </p:txBody>
      </p:sp>
      <p:sp>
        <p:nvSpPr>
          <p:cNvPr id="3" name="Content Placeholder 2"/>
          <p:cNvSpPr>
            <a:spLocks noGrp="1"/>
          </p:cNvSpPr>
          <p:nvPr>
            <p:ph idx="1"/>
          </p:nvPr>
        </p:nvSpPr>
        <p:spPr>
          <a:xfrm>
            <a:off x="457200" y="2057400"/>
            <a:ext cx="8229600" cy="4340225"/>
          </a:xfrm>
        </p:spPr>
        <p:txBody>
          <a:bodyPr/>
          <a:lstStyle/>
          <a:p>
            <a:r>
              <a:rPr lang="en-US" dirty="0" smtClean="0"/>
              <a:t>“Jackie was just starting her freshman year at the University of Virginia when she was brutally assaulted by seven men at a frat party.  When she tried to hold them accountable, a whole new kind of abuse began.”</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27</a:t>
            </a:fld>
            <a:endParaRPr lang="en-US"/>
          </a:p>
        </p:txBody>
      </p:sp>
    </p:spTree>
    <p:extLst>
      <p:ext uri="{BB962C8B-B14F-4D97-AF65-F5344CB8AC3E}">
        <p14:creationId xmlns:p14="http://schemas.microsoft.com/office/powerpoint/2010/main" val="3611582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kidding me?</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28</a:t>
            </a:fld>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9423" y="1600200"/>
            <a:ext cx="3527777"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100" name="Picture 4" descr="C:\Users\nim\AppData\Local\Temp\SNAGHTML40a153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77613"/>
            <a:ext cx="8778240" cy="269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8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you identify this house?</a:t>
            </a:r>
            <a:endParaRPr lang="en-US" dirty="0"/>
          </a:p>
        </p:txBody>
      </p:sp>
      <p:sp>
        <p:nvSpPr>
          <p:cNvPr id="3" name="Content Placeholder 2"/>
          <p:cNvSpPr>
            <a:spLocks noGrp="1"/>
          </p:cNvSpPr>
          <p:nvPr>
            <p:ph sz="half" idx="1"/>
          </p:nvPr>
        </p:nvSpPr>
        <p:spPr>
          <a:xfrm>
            <a:off x="457200" y="1384300"/>
            <a:ext cx="7924800" cy="5013325"/>
          </a:xfrm>
        </p:spPr>
        <p:txBody>
          <a:bodyPr/>
          <a:lstStyle/>
          <a:p>
            <a:r>
              <a:rPr lang="en-US" dirty="0" smtClean="0"/>
              <a:t>Multiple specific references to Phi Kappa Psi</a:t>
            </a:r>
          </a:p>
        </p:txBody>
      </p:sp>
      <p:sp>
        <p:nvSpPr>
          <p:cNvPr id="4" name="Slide Number Placeholder 3"/>
          <p:cNvSpPr>
            <a:spLocks noGrp="1"/>
          </p:cNvSpPr>
          <p:nvPr>
            <p:ph type="sldNum" sz="quarter" idx="11"/>
          </p:nvPr>
        </p:nvSpPr>
        <p:spPr/>
        <p:txBody>
          <a:bodyPr/>
          <a:lstStyle/>
          <a:p>
            <a:fld id="{B6C2DA66-7137-4077-8523-113546E87C7C}" type="slidenum">
              <a:rPr lang="en-US" smtClean="0"/>
              <a:pPr/>
              <a:t>29</a:t>
            </a:fld>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0" y="2187990"/>
            <a:ext cx="5867400" cy="3908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573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smtClean="0"/>
              <a:t>Overview of the Article</a:t>
            </a:r>
            <a:endParaRPr lang="en-US" dirty="0"/>
          </a:p>
        </p:txBody>
      </p:sp>
      <p:sp>
        <p:nvSpPr>
          <p:cNvPr id="4" name="Subtitle 3"/>
          <p:cNvSpPr>
            <a:spLocks noGrp="1"/>
          </p:cNvSpPr>
          <p:nvPr>
            <p:ph type="subTitle" idx="1"/>
          </p:nvPr>
        </p:nvSpPr>
        <p:spPr/>
        <p:txBody>
          <a:bodyPr/>
          <a:lstStyle/>
          <a:p>
            <a:endParaRPr lang="en-US" dirty="0"/>
          </a:p>
        </p:txBody>
      </p:sp>
      <p:sp>
        <p:nvSpPr>
          <p:cNvPr id="2" name="Slide Number Placeholder 1"/>
          <p:cNvSpPr>
            <a:spLocks noGrp="1"/>
          </p:cNvSpPr>
          <p:nvPr>
            <p:ph type="sldNum" sz="quarter" idx="4"/>
          </p:nvPr>
        </p:nvSpPr>
        <p:spPr/>
        <p:txBody>
          <a:bodyPr/>
          <a:lstStyle/>
          <a:p>
            <a:fld id="{9006B4A6-B42D-4DAC-9CA1-559955901CCF}" type="slidenum">
              <a:rPr lang="en-US" smtClean="0"/>
              <a:pPr/>
              <a:t>3</a:t>
            </a:fld>
            <a:endParaRPr lang="en-US"/>
          </a:p>
        </p:txBody>
      </p:sp>
    </p:spTree>
    <p:extLst>
      <p:ext uri="{BB962C8B-B14F-4D97-AF65-F5344CB8AC3E}">
        <p14:creationId xmlns:p14="http://schemas.microsoft.com/office/powerpoint/2010/main" val="386397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C:\Users\nim\AppData\Local\Temp\SNAGHTMLf3e219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438400"/>
            <a:ext cx="878205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Can you identify these brothers?</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30</a:t>
            </a:fld>
            <a:endParaRPr lang="en-US"/>
          </a:p>
        </p:txBody>
      </p:sp>
    </p:spTree>
    <p:extLst>
      <p:ext uri="{BB962C8B-B14F-4D97-AF65-F5344CB8AC3E}">
        <p14:creationId xmlns:p14="http://schemas.microsoft.com/office/powerpoint/2010/main" val="148023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C:\Users\nim\AppData\Local\Temp\SNAGHTMLf2dbb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65" y="3419475"/>
            <a:ext cx="8782050" cy="12382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a:t>Can you identify these brothers? (cont.)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31</a:t>
            </a:fld>
            <a:endParaRPr lang="en-US"/>
          </a:p>
        </p:txBody>
      </p:sp>
    </p:spTree>
    <p:extLst>
      <p:ext uri="{BB962C8B-B14F-4D97-AF65-F5344CB8AC3E}">
        <p14:creationId xmlns:p14="http://schemas.microsoft.com/office/powerpoint/2010/main" val="87943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nim\AppData\Local\Temp\SNAGHTMLf2ffe0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1589908"/>
            <a:ext cx="8782050" cy="48958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smtClean="0"/>
              <a:t>Can </a:t>
            </a:r>
            <a:r>
              <a:rPr lang="en-US" sz="3600" dirty="0"/>
              <a:t>you identify these brothers</a:t>
            </a:r>
            <a:r>
              <a:rPr lang="en-US" sz="3600" dirty="0" smtClean="0"/>
              <a:t>? (cont.)</a:t>
            </a:r>
            <a:endParaRPr lang="en-US" sz="36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32</a:t>
            </a:fld>
            <a:endParaRPr lang="en-US"/>
          </a:p>
        </p:txBody>
      </p:sp>
    </p:spTree>
    <p:extLst>
      <p:ext uri="{BB962C8B-B14F-4D97-AF65-F5344CB8AC3E}">
        <p14:creationId xmlns:p14="http://schemas.microsoft.com/office/powerpoint/2010/main" val="56114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Can you identify these brothers? (cont.)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33</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C:\Users\trial2\AppData\Local\Temp\SNAGHTMLc963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 y="2514600"/>
            <a:ext cx="8778240" cy="12059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trial2\AppData\Local\Temp\SNAGHTMLc9b82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038600"/>
            <a:ext cx="8778240" cy="151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36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nim\AppData\Local\Temp\SNAGHTMLf31615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 y="2918228"/>
            <a:ext cx="8782050" cy="2190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600" dirty="0"/>
              <a:t>Can you identify these brothers? (cont.)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34</a:t>
            </a:fld>
            <a:endParaRPr lang="en-US"/>
          </a:p>
        </p:txBody>
      </p:sp>
    </p:spTree>
    <p:extLst>
      <p:ext uri="{BB962C8B-B14F-4D97-AF65-F5344CB8AC3E}">
        <p14:creationId xmlns:p14="http://schemas.microsoft.com/office/powerpoint/2010/main" val="62280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00200"/>
            <a:ext cx="3534702"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6" name="Picture 2" descr="C:\Users\nim\AppData\Local\Temp\SNAGHTMLf32b52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8229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Ritual or puffery?</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35</a:t>
            </a:fld>
            <a:endParaRPr lang="en-US"/>
          </a:p>
        </p:txBody>
      </p:sp>
    </p:spTree>
    <p:extLst>
      <p:ext uri="{BB962C8B-B14F-4D97-AF65-F5344CB8AC3E}">
        <p14:creationId xmlns:p14="http://schemas.microsoft.com/office/powerpoint/2010/main" val="220881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Ritual or puffery? (cont.)</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36</a:t>
            </a:fld>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4841" y="1600200"/>
            <a:ext cx="3514759"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descr="C:\Users\nim\AppData\Local\Temp\SNAGHTML406755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01180"/>
            <a:ext cx="8778240" cy="3027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25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you identify Jackie’s friends?</a:t>
            </a:r>
          </a:p>
        </p:txBody>
      </p:sp>
      <p:sp>
        <p:nvSpPr>
          <p:cNvPr id="4" name="Slide Number Placeholder 3"/>
          <p:cNvSpPr>
            <a:spLocks noGrp="1"/>
          </p:cNvSpPr>
          <p:nvPr>
            <p:ph type="sldNum" sz="quarter" idx="11"/>
          </p:nvPr>
        </p:nvSpPr>
        <p:spPr/>
        <p:txBody>
          <a:bodyPr/>
          <a:lstStyle/>
          <a:p>
            <a:fld id="{B6C2DA66-7137-4077-8523-113546E87C7C}" type="slidenum">
              <a:rPr lang="en-US" smtClean="0"/>
              <a:pPr/>
              <a:t>37</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C:\Users\trial2\AppData\Local\Temp\SNAGHTMLcc14a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 y="2362200"/>
            <a:ext cx="8778240" cy="147982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trial2\AppData\Local\Temp\SNAGHTMLcc676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 y="4023360"/>
            <a:ext cx="8778240" cy="217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90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Can you identify Jackie’s friends</a:t>
            </a:r>
            <a:r>
              <a:rPr lang="en-US" sz="3200" dirty="0" smtClean="0"/>
              <a:t>? (cont.)</a:t>
            </a:r>
            <a:endParaRPr lang="en-US" sz="32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38</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C:\Users\trial2\AppData\Local\Temp\SNAGHTMLf9bd9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 y="2850368"/>
            <a:ext cx="8778240" cy="2255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461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Attribution of Quotes</a:t>
            </a:r>
            <a:endParaRPr lang="en-US" dirty="0"/>
          </a:p>
        </p:txBody>
      </p:sp>
      <p:sp>
        <p:nvSpPr>
          <p:cNvPr id="3" name="Content Placeholder 2"/>
          <p:cNvSpPr>
            <a:spLocks noGrp="1"/>
          </p:cNvSpPr>
          <p:nvPr>
            <p:ph idx="1"/>
          </p:nvPr>
        </p:nvSpPr>
        <p:spPr/>
        <p:txBody>
          <a:bodyPr/>
          <a:lstStyle/>
          <a:p>
            <a:pPr marL="0" indent="0">
              <a:buNone/>
            </a:pPr>
            <a:r>
              <a:rPr lang="en-US" sz="2800" dirty="0"/>
              <a:t>“[R]</a:t>
            </a:r>
            <a:r>
              <a:rPr lang="en-US" sz="2800" dirty="0" err="1"/>
              <a:t>egardless</a:t>
            </a:r>
            <a:r>
              <a:rPr lang="en-US" sz="2800" dirty="0"/>
              <a:t> of the truth or falsity of the factual matters asserted within the quoted statement, [a false] attribution may result in injury to reputation because the manner of expression or even the fact that the statement was made indicates a negative personal trait or an attitude the speaker does not hold</a:t>
            </a:r>
            <a:r>
              <a:rPr lang="en-US" sz="2800" dirty="0" smtClean="0"/>
              <a:t>.” </a:t>
            </a:r>
            <a:endParaRPr lang="en-US" sz="2800" u="sng" dirty="0" smtClean="0"/>
          </a:p>
          <a:p>
            <a:pPr marL="0" indent="0">
              <a:buNone/>
            </a:pPr>
            <a:r>
              <a:rPr lang="en-US" sz="2400" i="1" dirty="0" err="1" smtClean="0"/>
              <a:t>Tharpe</a:t>
            </a:r>
            <a:r>
              <a:rPr lang="en-US" sz="2400" i="1" dirty="0" smtClean="0"/>
              <a:t> v. Saunders</a:t>
            </a:r>
            <a:r>
              <a:rPr lang="en-US" sz="2400" dirty="0" smtClean="0"/>
              <a:t>, 285 Va. 476, 482 (2013) (quoting </a:t>
            </a:r>
            <a:r>
              <a:rPr lang="en-US" sz="2400" i="1" dirty="0" smtClean="0"/>
              <a:t>Masson </a:t>
            </a:r>
            <a:r>
              <a:rPr lang="en-US" sz="2400" i="1" dirty="0"/>
              <a:t>v. New Yorker Magazine, Inc.</a:t>
            </a:r>
            <a:r>
              <a:rPr lang="en-US" sz="2400" dirty="0"/>
              <a:t>, 501 U.S. 496, 511 (1991</a:t>
            </a:r>
            <a:r>
              <a:rPr lang="en-US" sz="2400" dirty="0" smtClean="0"/>
              <a:t>))</a:t>
            </a:r>
            <a:endParaRPr lang="en-US" sz="2400" dirty="0"/>
          </a:p>
          <a:p>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39</a:t>
            </a:fld>
            <a:endParaRPr lang="en-US"/>
          </a:p>
        </p:txBody>
      </p:sp>
    </p:spTree>
    <p:extLst>
      <p:ext uri="{BB962C8B-B14F-4D97-AF65-F5344CB8AC3E}">
        <p14:creationId xmlns:p14="http://schemas.microsoft.com/office/powerpoint/2010/main" val="3438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64671"/>
            <a:ext cx="3506266" cy="4572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p:txBody>
          <a:bodyPr/>
          <a:lstStyle/>
          <a:p>
            <a:r>
              <a:rPr lang="en-US" dirty="0" smtClean="0"/>
              <a:t>A Story in Search of a Target:</a:t>
            </a:r>
            <a:br>
              <a:rPr lang="en-US" dirty="0" smtClean="0"/>
            </a:br>
            <a:r>
              <a:rPr lang="en-US" dirty="0" smtClean="0"/>
              <a:t>The Reporter’s “Pitch”</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a:t>
            </a:fld>
            <a:endParaRPr lang="en-US"/>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3514458" cy="457200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2050" name="Picture 2" descr="C:\Users\nim\AppData\Local\Temp\SNAGHTMLea446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667000"/>
            <a:ext cx="8229600" cy="229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1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Statements of Fact v. Opinion</a:t>
            </a:r>
            <a:endParaRPr lang="en-US" dirty="0"/>
          </a:p>
        </p:txBody>
      </p:sp>
      <p:sp>
        <p:nvSpPr>
          <p:cNvPr id="5" name="Subtitle 4"/>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B6C2DA66-7137-4077-8523-113546E87C7C}" type="slidenum">
              <a:rPr lang="en-US" smtClean="0"/>
              <a:pPr/>
              <a:t>40</a:t>
            </a:fld>
            <a:endParaRPr lang="en-US"/>
          </a:p>
        </p:txBody>
      </p:sp>
    </p:spTree>
    <p:extLst>
      <p:ext uri="{BB962C8B-B14F-4D97-AF65-F5344CB8AC3E}">
        <p14:creationId xmlns:p14="http://schemas.microsoft.com/office/powerpoint/2010/main" val="344564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p:nvPr>
        </p:nvSpPr>
        <p:spPr>
          <a:xfrm>
            <a:off x="457200" y="1447800"/>
            <a:ext cx="8242300" cy="4949825"/>
          </a:xfrm>
        </p:spPr>
        <p:txBody>
          <a:bodyPr/>
          <a:lstStyle/>
          <a:p>
            <a:pPr marL="0" indent="0">
              <a:buNone/>
            </a:pPr>
            <a:r>
              <a:rPr lang="en-US" sz="2800" dirty="0" smtClean="0"/>
              <a:t>The defamatory implications underlying </a:t>
            </a:r>
            <a:r>
              <a:rPr lang="en-US" sz="2800" dirty="0" err="1" smtClean="0"/>
              <a:t>Eramo’s</a:t>
            </a:r>
            <a:r>
              <a:rPr lang="en-US" sz="2800" dirty="0" smtClean="0"/>
              <a:t> claims are based on “two subjective opinions”:</a:t>
            </a:r>
          </a:p>
          <a:p>
            <a:pPr marL="514350" indent="-514350">
              <a:buAutoNum type="arabicParenBoth"/>
            </a:pPr>
            <a:r>
              <a:rPr lang="en-US" sz="2800" dirty="0" err="1" smtClean="0"/>
              <a:t>UVA</a:t>
            </a:r>
            <a:r>
              <a:rPr lang="en-US" sz="2800" dirty="0" smtClean="0"/>
              <a:t> failed to take appropriate action to warn the campus about Jackie’s allegations and did not undertake an investigation soon enough; and </a:t>
            </a:r>
          </a:p>
          <a:p>
            <a:pPr marL="514350" indent="-514350">
              <a:buAutoNum type="arabicParenBoth"/>
            </a:pPr>
            <a:r>
              <a:rPr lang="en-US" sz="2800" dirty="0" err="1" smtClean="0"/>
              <a:t>UVA’s</a:t>
            </a:r>
            <a:r>
              <a:rPr lang="en-US" sz="2800" dirty="0" smtClean="0"/>
              <a:t> “practice of deferring to ‘victim choice’ … has the effect of causing victims not to pursue meaningful action.”</a:t>
            </a:r>
            <a:endParaRPr lang="en-US" sz="28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41</a:t>
            </a:fld>
            <a:endParaRPr lang="en-US"/>
          </a:p>
        </p:txBody>
      </p:sp>
      <p:sp>
        <p:nvSpPr>
          <p:cNvPr id="2" name="Title 1"/>
          <p:cNvSpPr>
            <a:spLocks noGrp="1"/>
          </p:cNvSpPr>
          <p:nvPr>
            <p:ph type="title" idx="4294967295"/>
          </p:nvPr>
        </p:nvSpPr>
        <p:spPr>
          <a:xfrm>
            <a:off x="914400" y="0"/>
            <a:ext cx="8229600" cy="1079500"/>
          </a:xfrm>
        </p:spPr>
        <p:txBody>
          <a:bodyPr/>
          <a:lstStyle/>
          <a:p>
            <a:r>
              <a:rPr lang="en-US" dirty="0" smtClean="0"/>
              <a:t>Rolling Stone – It’s all opinion</a:t>
            </a:r>
            <a:endParaRPr lang="en-US" dirty="0"/>
          </a:p>
        </p:txBody>
      </p:sp>
    </p:spTree>
    <p:extLst>
      <p:ext uri="{BB962C8B-B14F-4D97-AF65-F5344CB8AC3E}">
        <p14:creationId xmlns:p14="http://schemas.microsoft.com/office/powerpoint/2010/main" val="324399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Stone – It’s all opinion</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42</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1809" y="1600200"/>
            <a:ext cx="3517791"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C:\Users\nim\AppData\Local\Temp\SNAGHTML475f9e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6999"/>
            <a:ext cx="8778240" cy="238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7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Underlying Factual Statements</a:t>
            </a:r>
            <a:endParaRPr lang="en-US" dirty="0"/>
          </a:p>
        </p:txBody>
      </p:sp>
      <p:sp>
        <p:nvSpPr>
          <p:cNvPr id="3" name="Content Placeholder 2"/>
          <p:cNvSpPr>
            <a:spLocks noGrp="1"/>
          </p:cNvSpPr>
          <p:nvPr>
            <p:ph idx="1"/>
          </p:nvPr>
        </p:nvSpPr>
        <p:spPr/>
        <p:txBody>
          <a:bodyPr/>
          <a:lstStyle/>
          <a:p>
            <a:pPr marL="0" indent="0">
              <a:buNone/>
            </a:pPr>
            <a:r>
              <a:rPr lang="en-US" dirty="0" smtClean="0"/>
              <a:t>“While </a:t>
            </a:r>
            <a:r>
              <a:rPr lang="en-US" dirty="0"/>
              <a:t>pure expressions of opinion are not actionable, </a:t>
            </a:r>
            <a:r>
              <a:rPr lang="en-US" dirty="0" smtClean="0"/>
              <a:t>‘[</a:t>
            </a:r>
            <a:r>
              <a:rPr lang="en-US" dirty="0"/>
              <a:t>f]actual statements made to support or justify an opinion . . . can form the basis of an action for defamation.’” </a:t>
            </a:r>
            <a:endParaRPr lang="en-US" dirty="0" smtClean="0"/>
          </a:p>
          <a:p>
            <a:pPr marL="0" indent="0">
              <a:buNone/>
            </a:pPr>
            <a:r>
              <a:rPr lang="en-US" sz="2000" i="1" dirty="0" smtClean="0"/>
              <a:t>Raytheon </a:t>
            </a:r>
            <a:r>
              <a:rPr lang="en-US" sz="2000" i="1" dirty="0"/>
              <a:t>Technical </a:t>
            </a:r>
            <a:r>
              <a:rPr lang="en-US" sz="2000" i="1" dirty="0" err="1" smtClean="0"/>
              <a:t>Servs</a:t>
            </a:r>
            <a:r>
              <a:rPr lang="en-US" sz="2000" i="1" dirty="0" smtClean="0"/>
              <a:t>. </a:t>
            </a:r>
            <a:r>
              <a:rPr lang="en-US" sz="2000" i="1" dirty="0"/>
              <a:t>Co. v. Hyland</a:t>
            </a:r>
            <a:r>
              <a:rPr lang="en-US" sz="2000" dirty="0"/>
              <a:t>, 273 Va. 292, </a:t>
            </a:r>
            <a:r>
              <a:rPr lang="en-US" sz="2000" dirty="0" smtClean="0"/>
              <a:t>303(2007</a:t>
            </a:r>
            <a:r>
              <a:rPr lang="en-US" sz="2000" dirty="0"/>
              <a: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43</a:t>
            </a:fld>
            <a:endParaRPr lang="en-US"/>
          </a:p>
        </p:txBody>
      </p:sp>
    </p:spTree>
    <p:extLst>
      <p:ext uri="{BB962C8B-B14F-4D97-AF65-F5344CB8AC3E}">
        <p14:creationId xmlns:p14="http://schemas.microsoft.com/office/powerpoint/2010/main" val="212256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Defamatory Meaning</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B6C2DA66-7137-4077-8523-113546E87C7C}" type="slidenum">
              <a:rPr lang="en-US" smtClean="0"/>
              <a:pPr/>
              <a:t>44</a:t>
            </a:fld>
            <a:endParaRPr lang="en-US"/>
          </a:p>
        </p:txBody>
      </p:sp>
    </p:spTree>
    <p:extLst>
      <p:ext uri="{BB962C8B-B14F-4D97-AF65-F5344CB8AC3E}">
        <p14:creationId xmlns:p14="http://schemas.microsoft.com/office/powerpoint/2010/main" val="655885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34531" y="1384300"/>
            <a:ext cx="3508217"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Dean </a:t>
            </a:r>
            <a:r>
              <a:rPr lang="en-US" dirty="0" err="1" smtClean="0"/>
              <a:t>Eramo’s</a:t>
            </a:r>
            <a:r>
              <a:rPr lang="en-US" dirty="0" smtClean="0"/>
              <a:t> “</a:t>
            </a:r>
            <a:r>
              <a:rPr lang="en-US" dirty="0" err="1" smtClean="0"/>
              <a:t>nonreaction</a:t>
            </a:r>
            <a:r>
              <a:rPr lang="en-US" dirty="0" smtClean="0"/>
              <a:t>”</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45</a:t>
            </a:fld>
            <a:endParaRPr lang="en-US"/>
          </a:p>
        </p:txBody>
      </p:sp>
      <p:pic>
        <p:nvPicPr>
          <p:cNvPr id="7170" name="Picture 2" descr="C:\Users\nim\AppData\Local\Temp\SNAGHTMLf34d6b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903577"/>
            <a:ext cx="634365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811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C:\Users\nim\AppData\Local\Temp\SNAGHTMLf37152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46" y="3063875"/>
            <a:ext cx="8772525" cy="21431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Dean </a:t>
            </a:r>
            <a:r>
              <a:rPr lang="en-US" dirty="0" err="1"/>
              <a:t>Eramo’s</a:t>
            </a:r>
            <a:r>
              <a:rPr lang="en-US" dirty="0"/>
              <a:t> “</a:t>
            </a:r>
            <a:r>
              <a:rPr lang="en-US" dirty="0" err="1"/>
              <a:t>nonreaction</a:t>
            </a:r>
            <a:r>
              <a:rPr lang="en-US" dirty="0"/>
              <a:t>”</a:t>
            </a:r>
          </a:p>
        </p:txBody>
      </p:sp>
      <p:sp>
        <p:nvSpPr>
          <p:cNvPr id="4" name="Slide Number Placeholder 3"/>
          <p:cNvSpPr>
            <a:spLocks noGrp="1"/>
          </p:cNvSpPr>
          <p:nvPr>
            <p:ph type="sldNum" sz="quarter" idx="11"/>
          </p:nvPr>
        </p:nvSpPr>
        <p:spPr/>
        <p:txBody>
          <a:bodyPr/>
          <a:lstStyle/>
          <a:p>
            <a:fld id="{B6C2DA66-7137-4077-8523-113546E87C7C}" type="slidenum">
              <a:rPr lang="en-US" smtClean="0"/>
              <a:pPr/>
              <a:t>46</a:t>
            </a:fld>
            <a:endParaRPr lang="en-US"/>
          </a:p>
        </p:txBody>
      </p:sp>
    </p:spTree>
    <p:extLst>
      <p:ext uri="{BB962C8B-B14F-4D97-AF65-F5344CB8AC3E}">
        <p14:creationId xmlns:p14="http://schemas.microsoft.com/office/powerpoint/2010/main" val="88384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Rolling Stone’s Argument</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47</a:t>
            </a:fld>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3522133"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descr="C:\Users\nim\AppData\Local\Temp\SNAGHTML400bda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695724"/>
            <a:ext cx="8503920" cy="2689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18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Defamation by picture?</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48</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788" y="1752601"/>
            <a:ext cx="5530424" cy="427672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33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Artistic leeway</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49</a:t>
            </a:fld>
            <a:endParaRPr lang="en-US"/>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3785" t="5824" r="22818" b="42837"/>
          <a:stretch/>
        </p:blipFill>
        <p:spPr>
          <a:xfrm>
            <a:off x="290694" y="2286000"/>
            <a:ext cx="4052706" cy="3164294"/>
          </a:xfrm>
          <a:prstGeom prst="rect">
            <a:avLst/>
          </a:prstGeom>
          <a:ln>
            <a:noFill/>
          </a:ln>
          <a:effectLst>
            <a:outerShdw blurRad="292100" dist="139700" dir="2700000" algn="tl" rotWithShape="0">
              <a:srgbClr val="333333">
                <a:alpha val="65000"/>
              </a:srgbClr>
            </a:outerShdw>
          </a:effectLst>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00621" y="2286000"/>
            <a:ext cx="4138579"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82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A Story in Search of a Target:</a:t>
            </a:r>
            <a:br>
              <a:rPr lang="en-US" dirty="0" smtClean="0"/>
            </a:br>
            <a:r>
              <a:rPr lang="en-US" dirty="0" smtClean="0"/>
              <a:t>The Reporter’s “Pitch”</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a:t>
            </a:fld>
            <a:endParaRPr lang="en-US"/>
          </a:p>
        </p:txBody>
      </p:sp>
      <p:pic>
        <p:nvPicPr>
          <p:cNvPr id="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64671"/>
            <a:ext cx="3506266" cy="4572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371600"/>
            <a:ext cx="3514458" cy="457200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026" name="Picture 2" descr="C:\Users\nim\AppData\Local\Temp\SNAGHTMLea2ab1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784286"/>
            <a:ext cx="8229600" cy="253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 Checker</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50</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12902"/>
            <a:ext cx="8229600" cy="4556121"/>
          </a:xfrm>
        </p:spPr>
      </p:pic>
    </p:spTree>
    <p:extLst>
      <p:ext uri="{BB962C8B-B14F-4D97-AF65-F5344CB8AC3E}">
        <p14:creationId xmlns:p14="http://schemas.microsoft.com/office/powerpoint/2010/main" val="379356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kidding me? #2</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51</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569818"/>
            <a:ext cx="3502197" cy="4572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C:\Users\nim\AppData\Local\Temp\SNAGHTML402b99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82436"/>
            <a:ext cx="8778240" cy="2822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22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Republication</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B6C2DA66-7137-4077-8523-113546E87C7C}" type="slidenum">
              <a:rPr lang="en-US" smtClean="0"/>
              <a:pPr/>
              <a:t>52</a:t>
            </a:fld>
            <a:endParaRPr lang="en-US"/>
          </a:p>
        </p:txBody>
      </p:sp>
    </p:spTree>
    <p:extLst>
      <p:ext uri="{BB962C8B-B14F-4D97-AF65-F5344CB8AC3E}">
        <p14:creationId xmlns:p14="http://schemas.microsoft.com/office/powerpoint/2010/main" val="1156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Worst Nightmare – 12/5/14</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53</a:t>
            </a:fld>
            <a:endParaRPr lang="en-US"/>
          </a:p>
        </p:txBody>
      </p:sp>
      <p:pic>
        <p:nvPicPr>
          <p:cNvPr id="3076"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384300"/>
            <a:ext cx="5334000" cy="4280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ular Callout 5"/>
          <p:cNvSpPr/>
          <p:nvPr/>
        </p:nvSpPr>
        <p:spPr>
          <a:xfrm>
            <a:off x="4876800" y="1752600"/>
            <a:ext cx="4114800" cy="3962400"/>
          </a:xfrm>
          <a:prstGeom prst="wedgeRectCallout">
            <a:avLst>
              <a:gd name="adj1" fmla="val -63033"/>
              <a:gd name="adj2" fmla="val 107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ular Callout 6"/>
          <p:cNvSpPr/>
          <p:nvPr/>
        </p:nvSpPr>
        <p:spPr>
          <a:xfrm>
            <a:off x="3124200" y="1524000"/>
            <a:ext cx="5715000" cy="4343400"/>
          </a:xfrm>
          <a:prstGeom prst="wedgeRectCallout">
            <a:avLst>
              <a:gd name="adj1" fmla="val -59872"/>
              <a:gd name="adj2" fmla="val 12384"/>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5563"/>
            <a:r>
              <a:rPr lang="en-US" sz="2000" dirty="0">
                <a:solidFill>
                  <a:schemeClr val="tx2"/>
                </a:solidFill>
              </a:rPr>
              <a:t>Today Jackie was interviewed by police but declined to report; her explanation to me for </a:t>
            </a:r>
            <a:r>
              <a:rPr lang="en-US" sz="2000" dirty="0" smtClean="0">
                <a:solidFill>
                  <a:schemeClr val="tx2"/>
                </a:solidFill>
              </a:rPr>
              <a:t>why she </a:t>
            </a:r>
            <a:r>
              <a:rPr lang="en-US" sz="2000" dirty="0">
                <a:solidFill>
                  <a:schemeClr val="tx2"/>
                </a:solidFill>
              </a:rPr>
              <a:t>didn’t go forward was lacking. I’ve been trying to verify the identity of her assailant, and when I asked for help, it spiraled into confusion. By the time we ended our conversation, I </a:t>
            </a:r>
            <a:r>
              <a:rPr lang="en-US" sz="2000" dirty="0" smtClean="0">
                <a:solidFill>
                  <a:schemeClr val="tx2"/>
                </a:solidFill>
              </a:rPr>
              <a:t>felt nearly </a:t>
            </a:r>
            <a:r>
              <a:rPr lang="en-US" sz="2000" dirty="0">
                <a:solidFill>
                  <a:schemeClr val="tx2"/>
                </a:solidFill>
              </a:rPr>
              <a:t>certain that she was not being truthful</a:t>
            </a:r>
            <a:r>
              <a:rPr lang="en-US" sz="2000" dirty="0" smtClean="0">
                <a:solidFill>
                  <a:schemeClr val="tx2"/>
                </a:solidFill>
              </a:rPr>
              <a:t>….</a:t>
            </a:r>
          </a:p>
          <a:p>
            <a:pPr marL="55563"/>
            <a:endParaRPr lang="en-US" sz="2000" dirty="0">
              <a:solidFill>
                <a:schemeClr val="tx2"/>
              </a:solidFill>
            </a:endParaRPr>
          </a:p>
          <a:p>
            <a:pPr marL="55563"/>
            <a:r>
              <a:rPr lang="en-US" sz="2000" dirty="0">
                <a:solidFill>
                  <a:schemeClr val="tx2"/>
                </a:solidFill>
              </a:rPr>
              <a:t>I’m not saying Jackie wasn’t raped in that</a:t>
            </a:r>
          </a:p>
          <a:p>
            <a:pPr marL="55563"/>
            <a:r>
              <a:rPr lang="en-US" sz="2000" dirty="0">
                <a:solidFill>
                  <a:schemeClr val="tx2"/>
                </a:solidFill>
              </a:rPr>
              <a:t>house, or on that night. However, Jackie isn’t credible</a:t>
            </a:r>
            <a:r>
              <a:rPr lang="en-US" sz="2000" dirty="0" smtClean="0">
                <a:solidFill>
                  <a:schemeClr val="tx2"/>
                </a:solidFill>
              </a:rPr>
              <a:t>.</a:t>
            </a:r>
          </a:p>
          <a:p>
            <a:pPr marL="55563"/>
            <a:endParaRPr lang="en-US" sz="2000" dirty="0">
              <a:solidFill>
                <a:schemeClr val="tx2"/>
              </a:solidFill>
            </a:endParaRPr>
          </a:p>
          <a:p>
            <a:pPr marL="55563"/>
            <a:r>
              <a:rPr lang="en-US" sz="2000" dirty="0">
                <a:solidFill>
                  <a:schemeClr val="tx2"/>
                </a:solidFill>
              </a:rPr>
              <a:t>We have </a:t>
            </a:r>
            <a:r>
              <a:rPr lang="en-US" sz="2000" dirty="0" smtClean="0">
                <a:solidFill>
                  <a:schemeClr val="tx2"/>
                </a:solidFill>
              </a:rPr>
              <a:t>to issue </a:t>
            </a:r>
            <a:r>
              <a:rPr lang="en-US" sz="2000" dirty="0">
                <a:solidFill>
                  <a:schemeClr val="tx2"/>
                </a:solidFill>
              </a:rPr>
              <a:t>a retraction.</a:t>
            </a:r>
          </a:p>
          <a:p>
            <a:endParaRPr lang="en-US" sz="2000" dirty="0">
              <a:solidFill>
                <a:schemeClr val="tx2"/>
              </a:solidFill>
            </a:endParaRPr>
          </a:p>
        </p:txBody>
      </p:sp>
    </p:spTree>
    <p:extLst>
      <p:ext uri="{BB962C8B-B14F-4D97-AF65-F5344CB8AC3E}">
        <p14:creationId xmlns:p14="http://schemas.microsoft.com/office/powerpoint/2010/main" val="3394847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Damages</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B6C2DA66-7137-4077-8523-113546E87C7C}" type="slidenum">
              <a:rPr lang="en-US" smtClean="0"/>
              <a:pPr/>
              <a:t>54</a:t>
            </a:fld>
            <a:endParaRPr lang="en-US"/>
          </a:p>
        </p:txBody>
      </p:sp>
    </p:spTree>
    <p:extLst>
      <p:ext uri="{BB962C8B-B14F-4D97-AF65-F5344CB8AC3E}">
        <p14:creationId xmlns:p14="http://schemas.microsoft.com/office/powerpoint/2010/main" val="2869620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lip02_public enemy_000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576388"/>
            <a:ext cx="8229600" cy="4629150"/>
          </a:xfrm>
        </p:spPr>
      </p:pic>
      <p:sp>
        <p:nvSpPr>
          <p:cNvPr id="4" name="Slide Number Placeholder 3"/>
          <p:cNvSpPr>
            <a:spLocks noGrp="1"/>
          </p:cNvSpPr>
          <p:nvPr>
            <p:ph type="sldNum" sz="quarter" idx="11"/>
          </p:nvPr>
        </p:nvSpPr>
        <p:spPr/>
        <p:txBody>
          <a:bodyPr/>
          <a:lstStyle/>
          <a:p>
            <a:fld id="{B6C2DA66-7137-4077-8523-113546E87C7C}" type="slidenum">
              <a:rPr lang="en-US" smtClean="0"/>
              <a:pPr/>
              <a:t>55</a:t>
            </a:fld>
            <a:endParaRPr lang="en-US"/>
          </a:p>
        </p:txBody>
      </p:sp>
    </p:spTree>
    <p:extLst>
      <p:ext uri="{BB962C8B-B14F-4D97-AF65-F5344CB8AC3E}">
        <p14:creationId xmlns:p14="http://schemas.microsoft.com/office/powerpoint/2010/main" val="233300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Four Categories of Defamation per se</a:t>
            </a:r>
            <a:endParaRPr lang="en-US" sz="3600" dirty="0"/>
          </a:p>
        </p:txBody>
      </p:sp>
      <p:sp>
        <p:nvSpPr>
          <p:cNvPr id="3" name="Content Placeholder 2"/>
          <p:cNvSpPr>
            <a:spLocks noGrp="1"/>
          </p:cNvSpPr>
          <p:nvPr>
            <p:ph idx="1"/>
          </p:nvPr>
        </p:nvSpPr>
        <p:spPr/>
        <p:txBody>
          <a:bodyPr/>
          <a:lstStyle/>
          <a:p>
            <a:pPr marL="0" indent="0">
              <a:buNone/>
            </a:pPr>
            <a:r>
              <a:rPr lang="en-US" sz="2300" dirty="0" smtClean="0"/>
              <a:t>(</a:t>
            </a:r>
            <a:r>
              <a:rPr lang="en-US" sz="2300" dirty="0"/>
              <a:t>1) Those which impute to a person the commission of some criminal offense involving moral turpitude, for which the party, if the charge is true, may be indicted and punished. </a:t>
            </a:r>
          </a:p>
          <a:p>
            <a:pPr marL="0" indent="0">
              <a:buNone/>
            </a:pPr>
            <a:r>
              <a:rPr lang="en-US" sz="2300" dirty="0" smtClean="0"/>
              <a:t>(</a:t>
            </a:r>
            <a:r>
              <a:rPr lang="en-US" sz="2300" dirty="0"/>
              <a:t>2) Those which impute that a person is infected with some contagious disease, where if the charge is true, it would exclude the party from society. </a:t>
            </a:r>
          </a:p>
          <a:p>
            <a:pPr marL="0" indent="0">
              <a:buNone/>
            </a:pPr>
            <a:r>
              <a:rPr lang="en-US" sz="2300" dirty="0" smtClean="0"/>
              <a:t>(</a:t>
            </a:r>
            <a:r>
              <a:rPr lang="en-US" sz="2300" dirty="0"/>
              <a:t>3) Those which impute to a person unfitness to perform the duties of an office or employment of profit, or want of integrity in the discharge of the duties of such an office or employment. </a:t>
            </a:r>
          </a:p>
          <a:p>
            <a:pPr marL="0" indent="0">
              <a:buNone/>
            </a:pPr>
            <a:r>
              <a:rPr lang="en-US" sz="2300" dirty="0" smtClean="0"/>
              <a:t>(</a:t>
            </a:r>
            <a:r>
              <a:rPr lang="en-US" sz="2300" dirty="0"/>
              <a:t>4) Those which prejudice such person in his or her profession or trade. </a:t>
            </a:r>
          </a:p>
          <a:p>
            <a:pPr marL="0" indent="0">
              <a:buNone/>
            </a:pPr>
            <a:endParaRPr lang="en-US" sz="20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56</a:t>
            </a:fld>
            <a:endParaRPr lang="en-US"/>
          </a:p>
        </p:txBody>
      </p:sp>
    </p:spTree>
    <p:extLst>
      <p:ext uri="{BB962C8B-B14F-4D97-AF65-F5344CB8AC3E}">
        <p14:creationId xmlns:p14="http://schemas.microsoft.com/office/powerpoint/2010/main" val="344017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Will the Verdict Stand?</a:t>
            </a:r>
            <a:endParaRPr lang="en-US" dirty="0"/>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4"/>
          </p:nvPr>
        </p:nvSpPr>
        <p:spPr/>
        <p:txBody>
          <a:bodyPr/>
          <a:lstStyle/>
          <a:p>
            <a:fld id="{B6C2DA66-7137-4077-8523-113546E87C7C}" type="slidenum">
              <a:rPr lang="en-US" smtClean="0"/>
              <a:pPr/>
              <a:t>57</a:t>
            </a:fld>
            <a:endParaRPr lang="en-US"/>
          </a:p>
        </p:txBody>
      </p:sp>
    </p:spTree>
    <p:extLst>
      <p:ext uri="{BB962C8B-B14F-4D97-AF65-F5344CB8AC3E}">
        <p14:creationId xmlns:p14="http://schemas.microsoft.com/office/powerpoint/2010/main" val="2797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Malice – A Roadmap</a:t>
            </a:r>
            <a:endParaRPr lang="en-US" dirty="0"/>
          </a:p>
        </p:txBody>
      </p:sp>
      <p:sp>
        <p:nvSpPr>
          <p:cNvPr id="3" name="Content Placeholder 2"/>
          <p:cNvSpPr>
            <a:spLocks noGrp="1"/>
          </p:cNvSpPr>
          <p:nvPr>
            <p:ph idx="1"/>
          </p:nvPr>
        </p:nvSpPr>
        <p:spPr/>
        <p:txBody>
          <a:bodyPr/>
          <a:lstStyle/>
          <a:p>
            <a:pPr marL="514350" indent="-514350">
              <a:buAutoNum type="arabicParenBoth"/>
            </a:pPr>
            <a:r>
              <a:rPr lang="en-US" sz="2800" dirty="0" smtClean="0"/>
              <a:t>“[P]</a:t>
            </a:r>
            <a:r>
              <a:rPr lang="en-US" sz="2800" dirty="0" err="1" smtClean="0"/>
              <a:t>laintiff</a:t>
            </a:r>
            <a:r>
              <a:rPr lang="en-US" sz="2800" dirty="0" smtClean="0"/>
              <a:t> offers evidence that could </a:t>
            </a:r>
            <a:r>
              <a:rPr lang="en-US" sz="2800" dirty="0"/>
              <a:t>lead </a:t>
            </a:r>
            <a:r>
              <a:rPr lang="en-US" sz="2800" dirty="0" smtClean="0"/>
              <a:t>a jury </a:t>
            </a:r>
            <a:r>
              <a:rPr lang="en-US" sz="2800" dirty="0"/>
              <a:t>to </a:t>
            </a:r>
            <a:r>
              <a:rPr lang="en-US" sz="2800" dirty="0" smtClean="0"/>
              <a:t>determine that </a:t>
            </a:r>
            <a:r>
              <a:rPr lang="en-US" sz="2800" dirty="0" err="1" smtClean="0"/>
              <a:t>Erdely</a:t>
            </a:r>
            <a:r>
              <a:rPr lang="en-US" sz="2800" dirty="0" smtClean="0"/>
              <a:t> </a:t>
            </a:r>
            <a:r>
              <a:rPr lang="en-US" sz="2800" dirty="0"/>
              <a:t>had </a:t>
            </a:r>
            <a:r>
              <a:rPr lang="en-US" sz="2800" dirty="0" smtClean="0"/>
              <a:t>a preconceived </a:t>
            </a:r>
            <a:r>
              <a:rPr lang="en-US" sz="2800" dirty="0"/>
              <a:t>story line and may have consciously </a:t>
            </a:r>
            <a:r>
              <a:rPr lang="en-US" sz="2800" dirty="0" smtClean="0"/>
              <a:t>disregarded </a:t>
            </a:r>
            <a:r>
              <a:rPr lang="en-US" sz="2800" dirty="0"/>
              <a:t>contradictory </a:t>
            </a:r>
            <a:r>
              <a:rPr lang="en-US" sz="2800" dirty="0" smtClean="0"/>
              <a:t>evidence.”</a:t>
            </a:r>
          </a:p>
          <a:p>
            <a:pPr>
              <a:buFont typeface="Arial" panose="020B0604020202020204" pitchFamily="34" charset="0"/>
              <a:buChar char="•"/>
            </a:pPr>
            <a:r>
              <a:rPr lang="en-US" sz="2800" dirty="0" smtClean="0"/>
              <a:t>Email </a:t>
            </a:r>
            <a:r>
              <a:rPr lang="en-US" sz="2800" u="sng" dirty="0" smtClean="0"/>
              <a:t>before</a:t>
            </a:r>
            <a:r>
              <a:rPr lang="en-US" sz="2800" dirty="0" smtClean="0"/>
              <a:t> interviewing President Sullivan already described what the story would say</a:t>
            </a:r>
          </a:p>
          <a:p>
            <a:pPr>
              <a:buFont typeface="Arial" panose="020B0604020202020204" pitchFamily="34" charset="0"/>
              <a:buChar char="•"/>
            </a:pPr>
            <a:r>
              <a:rPr lang="en-US" sz="2800" dirty="0" smtClean="0"/>
              <a:t>Five prior stories with similar themes</a:t>
            </a:r>
          </a:p>
          <a:p>
            <a:pPr>
              <a:buFont typeface="Arial" panose="020B0604020202020204" pitchFamily="34" charset="0"/>
              <a:buChar char="•"/>
            </a:pPr>
            <a:r>
              <a:rPr lang="en-US" sz="2800" dirty="0" smtClean="0"/>
              <a:t>Students felt she disregarded what they had to say about Dean </a:t>
            </a:r>
            <a:r>
              <a:rPr lang="en-US" sz="2800" dirty="0" err="1" smtClean="0"/>
              <a:t>Eramo</a:t>
            </a:r>
            <a:endParaRPr lang="en-US" sz="2800" dirty="0" smtClean="0"/>
          </a:p>
          <a:p>
            <a:pPr marL="514350" indent="-514350">
              <a:buAutoNum type="arabicParenBoth"/>
            </a:pP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58</a:t>
            </a:fld>
            <a:endParaRPr lang="en-US"/>
          </a:p>
        </p:txBody>
      </p:sp>
    </p:spTree>
    <p:extLst>
      <p:ext uri="{BB962C8B-B14F-4D97-AF65-F5344CB8AC3E}">
        <p14:creationId xmlns:p14="http://schemas.microsoft.com/office/powerpoint/2010/main" val="391312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Actual Malice – A </a:t>
            </a:r>
            <a:r>
              <a:rPr lang="en-US" dirty="0" smtClean="0"/>
              <a:t>Roadmap (cont.)</a:t>
            </a:r>
            <a:endParaRPr lang="en-US" dirty="0"/>
          </a:p>
        </p:txBody>
      </p:sp>
      <p:sp>
        <p:nvSpPr>
          <p:cNvPr id="3" name="Content Placeholder 2"/>
          <p:cNvSpPr>
            <a:spLocks noGrp="1"/>
          </p:cNvSpPr>
          <p:nvPr>
            <p:ph idx="1"/>
          </p:nvPr>
        </p:nvSpPr>
        <p:spPr>
          <a:xfrm>
            <a:off x="457200" y="1219200"/>
            <a:ext cx="8229600" cy="5013325"/>
          </a:xfrm>
        </p:spPr>
        <p:txBody>
          <a:bodyPr/>
          <a:lstStyle/>
          <a:p>
            <a:pPr marL="0" indent="0">
              <a:buNone/>
            </a:pPr>
            <a:r>
              <a:rPr lang="en-US" dirty="0"/>
              <a:t>(2) </a:t>
            </a:r>
            <a:r>
              <a:rPr lang="en-US" sz="2600" dirty="0" smtClean="0"/>
              <a:t>“[P]</a:t>
            </a:r>
            <a:r>
              <a:rPr lang="en-US" sz="2600" dirty="0" err="1" smtClean="0"/>
              <a:t>laintiff</a:t>
            </a:r>
            <a:r>
              <a:rPr lang="en-US" sz="2600" dirty="0" smtClean="0"/>
              <a:t> has produced evidence supporting the inference that </a:t>
            </a:r>
            <a:r>
              <a:rPr lang="en-US" sz="2600" dirty="0" err="1" smtClean="0"/>
              <a:t>Erdely</a:t>
            </a:r>
            <a:r>
              <a:rPr lang="en-US" sz="2600" dirty="0" smtClean="0"/>
              <a:t> should have further investigated Jackie's allegations.”</a:t>
            </a:r>
          </a:p>
          <a:p>
            <a:r>
              <a:rPr lang="en-US" sz="2600" dirty="0" smtClean="0"/>
              <a:t>Knew the name of at least one of her “friends” and did not try to contact her.</a:t>
            </a:r>
          </a:p>
          <a:p>
            <a:r>
              <a:rPr lang="en-US" sz="2600" dirty="0" smtClean="0"/>
              <a:t>Jackie did not provide full names of her attackers, and </a:t>
            </a:r>
            <a:r>
              <a:rPr lang="en-US" sz="2600" dirty="0" err="1" smtClean="0"/>
              <a:t>Erderly</a:t>
            </a:r>
            <a:r>
              <a:rPr lang="en-US" sz="2600" dirty="0" smtClean="0"/>
              <a:t> did not try to get their side.</a:t>
            </a:r>
          </a:p>
          <a:p>
            <a:r>
              <a:rPr lang="en-US" sz="2600" dirty="0" err="1" smtClean="0"/>
              <a:t>Erderly</a:t>
            </a:r>
            <a:r>
              <a:rPr lang="en-US" sz="2600" dirty="0" smtClean="0"/>
              <a:t> did not try to get documents that Jackie said would corroborate her story.</a:t>
            </a:r>
          </a:p>
          <a:p>
            <a:r>
              <a:rPr lang="en-US" sz="2600" dirty="0" err="1" smtClean="0"/>
              <a:t>Erderly</a:t>
            </a:r>
            <a:r>
              <a:rPr lang="en-US" sz="2600" dirty="0" smtClean="0"/>
              <a:t> did not interview Jackie’s mother, who Jackie said destroyed the blood-stained dress.</a:t>
            </a:r>
            <a:endParaRPr lang="en-US" sz="26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59</a:t>
            </a:fld>
            <a:endParaRPr lang="en-US" dirty="0"/>
          </a:p>
        </p:txBody>
      </p:sp>
    </p:spTree>
    <p:extLst>
      <p:ext uri="{BB962C8B-B14F-4D97-AF65-F5344CB8AC3E}">
        <p14:creationId xmlns:p14="http://schemas.microsoft.com/office/powerpoint/2010/main" val="178055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0" indent="0"/>
            <a:r>
              <a:rPr lang="en-US" dirty="0" smtClean="0"/>
              <a:t>Elements </a:t>
            </a:r>
            <a:r>
              <a:rPr lang="en-US" dirty="0"/>
              <a:t>of the </a:t>
            </a:r>
            <a:r>
              <a:rPr lang="en-US" dirty="0" smtClean="0"/>
              <a:t>“Pitch”</a:t>
            </a:r>
            <a:endParaRPr lang="en-US" dirty="0"/>
          </a:p>
        </p:txBody>
      </p:sp>
      <p:sp>
        <p:nvSpPr>
          <p:cNvPr id="3" name="Content Placeholder 2"/>
          <p:cNvSpPr>
            <a:spLocks noGrp="1"/>
          </p:cNvSpPr>
          <p:nvPr>
            <p:ph idx="1"/>
          </p:nvPr>
        </p:nvSpPr>
        <p:spPr>
          <a:xfrm>
            <a:off x="457200" y="1219200"/>
            <a:ext cx="8229600" cy="5178425"/>
          </a:xfrm>
        </p:spPr>
        <p:txBody>
          <a:bodyPr/>
          <a:lstStyle/>
          <a:p>
            <a:endParaRPr lang="en-US" sz="2400" dirty="0" smtClean="0"/>
          </a:p>
          <a:p>
            <a:pPr marL="514350" indent="-514350">
              <a:buFont typeface="+mj-lt"/>
              <a:buAutoNum type="arabicPeriod"/>
            </a:pPr>
            <a:r>
              <a:rPr lang="en-US" sz="2400" dirty="0" smtClean="0"/>
              <a:t>Theme – The institutional indifference toward sexual misconduct complaints has created a hostile environment for women.</a:t>
            </a:r>
          </a:p>
          <a:p>
            <a:pPr marL="514350" indent="-514350">
              <a:buFont typeface="+mj-lt"/>
              <a:buAutoNum type="arabicPeriod"/>
            </a:pPr>
            <a:r>
              <a:rPr lang="en-US" sz="2400" dirty="0" smtClean="0"/>
              <a:t>Going to demonstrate how that indifference is translating “into a daily social life and hookup culture”</a:t>
            </a:r>
          </a:p>
          <a:p>
            <a:pPr marL="914400" lvl="1" indent="-514350">
              <a:buFont typeface="+mj-lt"/>
              <a:buAutoNum type="alphaUcPeriod"/>
            </a:pPr>
            <a:r>
              <a:rPr lang="en-US" sz="2000" dirty="0" smtClean="0"/>
              <a:t>Indifference of students</a:t>
            </a:r>
          </a:p>
          <a:p>
            <a:pPr marL="914400" lvl="1" indent="-514350">
              <a:buFont typeface="+mj-lt"/>
              <a:buAutoNum type="alphaUcPeriod"/>
            </a:pPr>
            <a:r>
              <a:rPr lang="en-US" sz="2000" dirty="0" smtClean="0"/>
              <a:t>Indifference of the administration</a:t>
            </a:r>
          </a:p>
          <a:p>
            <a:pPr marL="514350" indent="-514350">
              <a:buFont typeface="+mj-lt"/>
              <a:buAutoNum type="arabicPeriod"/>
            </a:pPr>
            <a:r>
              <a:rPr lang="en-US" sz="2400" dirty="0" smtClean="0"/>
              <a:t>Going to focus on a “specific sexual assault case on one particularly fraught campus”</a:t>
            </a:r>
          </a:p>
        </p:txBody>
      </p:sp>
      <p:sp>
        <p:nvSpPr>
          <p:cNvPr id="4" name="Slide Number Placeholder 3"/>
          <p:cNvSpPr>
            <a:spLocks noGrp="1"/>
          </p:cNvSpPr>
          <p:nvPr>
            <p:ph type="sldNum" sz="quarter" idx="11"/>
          </p:nvPr>
        </p:nvSpPr>
        <p:spPr/>
        <p:txBody>
          <a:bodyPr/>
          <a:lstStyle/>
          <a:p>
            <a:fld id="{B6C2DA66-7137-4077-8523-113546E87C7C}" type="slidenum">
              <a:rPr lang="en-US" smtClean="0"/>
              <a:pPr/>
              <a:t>6</a:t>
            </a:fld>
            <a:endParaRPr lang="en-US"/>
          </a:p>
        </p:txBody>
      </p:sp>
    </p:spTree>
    <p:extLst>
      <p:ext uri="{BB962C8B-B14F-4D97-AF65-F5344CB8AC3E}">
        <p14:creationId xmlns:p14="http://schemas.microsoft.com/office/powerpoint/2010/main" val="30699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Actual Malice – A Roadmap (cont.)</a:t>
            </a:r>
          </a:p>
        </p:txBody>
      </p:sp>
      <p:sp>
        <p:nvSpPr>
          <p:cNvPr id="3" name="Content Placeholder 2"/>
          <p:cNvSpPr>
            <a:spLocks noGrp="1"/>
          </p:cNvSpPr>
          <p:nvPr>
            <p:ph idx="1"/>
          </p:nvPr>
        </p:nvSpPr>
        <p:spPr/>
        <p:txBody>
          <a:bodyPr/>
          <a:lstStyle/>
          <a:p>
            <a:pPr marL="0" indent="0">
              <a:buNone/>
            </a:pPr>
            <a:r>
              <a:rPr lang="en-US" sz="2400" dirty="0" smtClean="0"/>
              <a:t>(3) “[P]</a:t>
            </a:r>
            <a:r>
              <a:rPr lang="en-US" sz="2400" dirty="0" err="1" smtClean="0"/>
              <a:t>laintiff</a:t>
            </a:r>
            <a:r>
              <a:rPr lang="en-US" sz="2400" dirty="0" smtClean="0"/>
              <a:t> </a:t>
            </a:r>
            <a:r>
              <a:rPr lang="en-US" sz="2400" dirty="0"/>
              <a:t>has presented evidence suggesting that </a:t>
            </a:r>
            <a:r>
              <a:rPr lang="en-US" sz="2400" dirty="0" err="1"/>
              <a:t>Erdely</a:t>
            </a:r>
            <a:r>
              <a:rPr lang="en-US" sz="2400" dirty="0"/>
              <a:t> had reasons to </a:t>
            </a:r>
            <a:r>
              <a:rPr lang="en-US" sz="2400" dirty="0" smtClean="0"/>
              <a:t>doubt Jackie's credibility.”</a:t>
            </a:r>
          </a:p>
          <a:p>
            <a:r>
              <a:rPr lang="en-US" sz="2400" dirty="0" smtClean="0"/>
              <a:t>“</a:t>
            </a:r>
            <a:r>
              <a:rPr lang="en-US" sz="2400" dirty="0" err="1" smtClean="0"/>
              <a:t>Erdely</a:t>
            </a:r>
            <a:r>
              <a:rPr lang="en-US" sz="2400" dirty="0" smtClean="0"/>
              <a:t> noted disbelief about Jackie's assertion as to the identities of the two other victims; </a:t>
            </a:r>
            <a:r>
              <a:rPr lang="en-US" sz="2400" dirty="0" err="1" smtClean="0"/>
              <a:t>Erdely</a:t>
            </a:r>
            <a:r>
              <a:rPr lang="en-US" sz="2400" dirty="0" smtClean="0"/>
              <a:t> was put on </a:t>
            </a:r>
            <a:r>
              <a:rPr lang="en-US" sz="2400" dirty="0"/>
              <a:t>notice </a:t>
            </a:r>
            <a:r>
              <a:rPr lang="en-US" sz="2400" dirty="0" smtClean="0"/>
              <a:t>that Jackie's alleged </a:t>
            </a:r>
            <a:r>
              <a:rPr lang="en-US" sz="2400" dirty="0"/>
              <a:t>rape</a:t>
            </a:r>
            <a:r>
              <a:rPr lang="en-US" sz="2400" dirty="0" smtClean="0"/>
              <a:t>, by individuals supposedly </a:t>
            </a:r>
            <a:r>
              <a:rPr lang="en-US" sz="2400" dirty="0"/>
              <a:t>being </a:t>
            </a:r>
            <a:r>
              <a:rPr lang="en-US" sz="2400" dirty="0" smtClean="0"/>
              <a:t>recruited into the fraternity, occurred several months before fraternity recruitment events; and that </a:t>
            </a:r>
            <a:r>
              <a:rPr lang="en-US" sz="2400" dirty="0" err="1" smtClean="0"/>
              <a:t>Erdely</a:t>
            </a:r>
            <a:r>
              <a:rPr lang="en-US" sz="2400" dirty="0" smtClean="0"/>
              <a:t> found Jackie's story of three women </a:t>
            </a:r>
            <a:r>
              <a:rPr lang="en-US" sz="2400" dirty="0"/>
              <a:t>being gang-raped </a:t>
            </a:r>
            <a:r>
              <a:rPr lang="en-US" sz="2400" dirty="0" smtClean="0"/>
              <a:t>at the same </a:t>
            </a:r>
            <a:r>
              <a:rPr lang="en-US" sz="2400" dirty="0"/>
              <a:t>fraternity </a:t>
            </a:r>
            <a:r>
              <a:rPr lang="en-US" sz="2400" dirty="0" smtClean="0"/>
              <a:t>too </a:t>
            </a:r>
            <a:r>
              <a:rPr lang="en-US" sz="2400" dirty="0"/>
              <a:t>much of </a:t>
            </a:r>
            <a:r>
              <a:rPr lang="en-US" sz="2400" dirty="0" smtClean="0"/>
              <a:t>a coincidence.”</a:t>
            </a:r>
          </a:p>
          <a:p>
            <a:r>
              <a:rPr lang="en-US" sz="2400" dirty="0" smtClean="0"/>
              <a:t>Knew that Jackie’s story changed but did not press her on the inconsistencies.</a:t>
            </a:r>
            <a:endParaRPr lang="en-US" sz="24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60</a:t>
            </a:fld>
            <a:endParaRPr lang="en-US"/>
          </a:p>
        </p:txBody>
      </p:sp>
    </p:spTree>
    <p:extLst>
      <p:ext uri="{BB962C8B-B14F-4D97-AF65-F5344CB8AC3E}">
        <p14:creationId xmlns:p14="http://schemas.microsoft.com/office/powerpoint/2010/main" val="3715240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Actual Malice – A Roadmap (cont.)</a:t>
            </a:r>
          </a:p>
        </p:txBody>
      </p:sp>
      <p:sp>
        <p:nvSpPr>
          <p:cNvPr id="3" name="Content Placeholder 2"/>
          <p:cNvSpPr>
            <a:spLocks noGrp="1"/>
          </p:cNvSpPr>
          <p:nvPr>
            <p:ph idx="1"/>
          </p:nvPr>
        </p:nvSpPr>
        <p:spPr/>
        <p:txBody>
          <a:bodyPr/>
          <a:lstStyle/>
          <a:p>
            <a:pPr marL="0" indent="0">
              <a:buNone/>
            </a:pPr>
            <a:r>
              <a:rPr lang="en-US" sz="3000" dirty="0" smtClean="0"/>
              <a:t>(4) “[P]</a:t>
            </a:r>
            <a:r>
              <a:rPr lang="en-US" sz="3000" dirty="0" err="1" smtClean="0"/>
              <a:t>laintiff</a:t>
            </a:r>
            <a:r>
              <a:rPr lang="en-US" sz="3000" dirty="0" smtClean="0"/>
              <a:t> offers evidence suggesting that at least three individuals advised </a:t>
            </a:r>
            <a:r>
              <a:rPr lang="en-US" sz="3000" dirty="0" err="1" smtClean="0"/>
              <a:t>Erdely</a:t>
            </a:r>
            <a:r>
              <a:rPr lang="en-US" sz="3000" dirty="0" smtClean="0"/>
              <a:t> that her portrayal of </a:t>
            </a:r>
            <a:r>
              <a:rPr lang="en-US" sz="3000" dirty="0" err="1" smtClean="0"/>
              <a:t>Eramo</a:t>
            </a:r>
            <a:r>
              <a:rPr lang="en-US" sz="3000" dirty="0" smtClean="0"/>
              <a:t> was inaccurate.”</a:t>
            </a:r>
          </a:p>
          <a:p>
            <a:pPr marL="0" indent="0">
              <a:buNone/>
            </a:pPr>
            <a:r>
              <a:rPr lang="en-US" sz="3000" dirty="0" smtClean="0"/>
              <a:t>(5) “[P]</a:t>
            </a:r>
            <a:r>
              <a:rPr lang="en-US" sz="3000" dirty="0" err="1" smtClean="0"/>
              <a:t>laintiff</a:t>
            </a:r>
            <a:r>
              <a:rPr lang="en-US" sz="3000" dirty="0" smtClean="0"/>
              <a:t> offers evidence </a:t>
            </a:r>
            <a:r>
              <a:rPr lang="en-US" sz="3000" dirty="0"/>
              <a:t>regarding how</a:t>
            </a:r>
            <a:r>
              <a:rPr lang="en-US" sz="3000" dirty="0" smtClean="0"/>
              <a:t>, between the November 18 publication date </a:t>
            </a:r>
            <a:r>
              <a:rPr lang="en-US" sz="3000" dirty="0"/>
              <a:t>and the December 5th </a:t>
            </a:r>
            <a:r>
              <a:rPr lang="en-US" sz="3000" dirty="0" smtClean="0"/>
              <a:t>Editor's Note, Rolling </a:t>
            </a:r>
            <a:r>
              <a:rPr lang="en-US" sz="3000" dirty="0"/>
              <a:t>Stone</a:t>
            </a:r>
            <a:r>
              <a:rPr lang="en-US" sz="3000" dirty="0" smtClean="0"/>
              <a:t>, through internal conversations and discussions with outside sources, concluded that their trust in Jackie had </a:t>
            </a:r>
            <a:r>
              <a:rPr lang="en-US" sz="3000" dirty="0"/>
              <a:t>been </a:t>
            </a:r>
            <a:r>
              <a:rPr lang="en-US" sz="3000" dirty="0" smtClean="0"/>
              <a:t>‘misplaced.’”</a:t>
            </a:r>
          </a:p>
        </p:txBody>
      </p:sp>
      <p:sp>
        <p:nvSpPr>
          <p:cNvPr id="4" name="Slide Number Placeholder 3"/>
          <p:cNvSpPr>
            <a:spLocks noGrp="1"/>
          </p:cNvSpPr>
          <p:nvPr>
            <p:ph type="sldNum" sz="quarter" idx="11"/>
          </p:nvPr>
        </p:nvSpPr>
        <p:spPr/>
        <p:txBody>
          <a:bodyPr/>
          <a:lstStyle/>
          <a:p>
            <a:fld id="{B6C2DA66-7137-4077-8523-113546E87C7C}" type="slidenum">
              <a:rPr lang="en-US" smtClean="0"/>
              <a:pPr/>
              <a:t>61</a:t>
            </a:fld>
            <a:endParaRPr lang="en-US"/>
          </a:p>
        </p:txBody>
      </p:sp>
    </p:spTree>
    <p:extLst>
      <p:ext uri="{BB962C8B-B14F-4D97-AF65-F5344CB8AC3E}">
        <p14:creationId xmlns:p14="http://schemas.microsoft.com/office/powerpoint/2010/main" val="292244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920750" y="1552574"/>
            <a:ext cx="7239000" cy="4467225"/>
          </a:xfrm>
        </p:spPr>
        <p:txBody>
          <a:bodyPr/>
          <a:lstStyle/>
          <a:p>
            <a:r>
              <a:rPr lang="de-DE" sz="2400" b="1" dirty="0" smtClean="0">
                <a:solidFill>
                  <a:srgbClr val="990000"/>
                </a:solidFill>
              </a:rPr>
              <a:t>Conrad Shumadine</a:t>
            </a:r>
            <a:r>
              <a:rPr lang="de-DE" sz="3600" b="1" dirty="0" smtClean="0">
                <a:solidFill>
                  <a:srgbClr val="990000"/>
                </a:solidFill>
              </a:rPr>
              <a:t/>
            </a:r>
            <a:br>
              <a:rPr lang="de-DE" sz="3600" b="1" dirty="0" smtClean="0">
                <a:solidFill>
                  <a:srgbClr val="990000"/>
                </a:solidFill>
              </a:rPr>
            </a:br>
            <a:r>
              <a:rPr lang="de-DE" sz="2400" b="1" dirty="0" smtClean="0">
                <a:solidFill>
                  <a:srgbClr val="990000"/>
                </a:solidFill>
              </a:rPr>
              <a:t>Brett Spain</a:t>
            </a:r>
            <a:r>
              <a:rPr lang="de-DE" sz="3600" b="1" dirty="0">
                <a:solidFill>
                  <a:srgbClr val="990000"/>
                </a:solidFill>
              </a:rPr>
              <a:t/>
            </a:r>
            <a:br>
              <a:rPr lang="de-DE" sz="3600" b="1" dirty="0">
                <a:solidFill>
                  <a:srgbClr val="990000"/>
                </a:solidFill>
              </a:rPr>
            </a:br>
            <a:r>
              <a:rPr lang="de-DE" sz="3600" b="1" dirty="0" smtClean="0">
                <a:solidFill>
                  <a:srgbClr val="990000"/>
                </a:solidFill>
              </a:rPr>
              <a:t/>
            </a:r>
            <a:br>
              <a:rPr lang="de-DE" sz="3600" b="1" dirty="0" smtClean="0">
                <a:solidFill>
                  <a:srgbClr val="990000"/>
                </a:solidFill>
              </a:rPr>
            </a:br>
            <a:r>
              <a:rPr lang="en-US" sz="1800" b="1" dirty="0" smtClean="0">
                <a:solidFill>
                  <a:srgbClr val="990000"/>
                </a:solidFill>
              </a:rPr>
              <a:t>Willcox </a:t>
            </a:r>
            <a:r>
              <a:rPr lang="en-US" sz="1800" b="1" dirty="0">
                <a:solidFill>
                  <a:srgbClr val="990000"/>
                </a:solidFill>
              </a:rPr>
              <a:t>&amp; Savage, P.C.</a:t>
            </a:r>
            <a:br>
              <a:rPr lang="en-US" sz="1800" b="1" dirty="0">
                <a:solidFill>
                  <a:srgbClr val="990000"/>
                </a:solidFill>
              </a:rPr>
            </a:br>
            <a:r>
              <a:rPr lang="en-US" sz="1800" b="1" dirty="0">
                <a:solidFill>
                  <a:srgbClr val="990000"/>
                </a:solidFill>
              </a:rPr>
              <a:t>440 Monticello Avenue, Suite 2200</a:t>
            </a:r>
            <a:br>
              <a:rPr lang="en-US" sz="1800" b="1" dirty="0">
                <a:solidFill>
                  <a:srgbClr val="990000"/>
                </a:solidFill>
              </a:rPr>
            </a:br>
            <a:r>
              <a:rPr lang="en-US" sz="1800" b="1" dirty="0">
                <a:solidFill>
                  <a:srgbClr val="990000"/>
                </a:solidFill>
              </a:rPr>
              <a:t>Norfolk, VA 23510-2243</a:t>
            </a:r>
            <a:br>
              <a:rPr lang="en-US" sz="1800" b="1" dirty="0">
                <a:solidFill>
                  <a:srgbClr val="990000"/>
                </a:solidFill>
              </a:rPr>
            </a:br>
            <a:r>
              <a:rPr lang="en-US" sz="1800" b="1" dirty="0" smtClean="0">
                <a:solidFill>
                  <a:srgbClr val="990000"/>
                </a:solidFill>
              </a:rPr>
              <a:t>757-628-5500</a:t>
            </a:r>
            <a:br>
              <a:rPr lang="en-US" sz="1800" b="1" dirty="0" smtClean="0">
                <a:solidFill>
                  <a:srgbClr val="990000"/>
                </a:solidFill>
              </a:rPr>
            </a:br>
            <a:r>
              <a:rPr lang="en-US" sz="1800" b="1" dirty="0" smtClean="0">
                <a:solidFill>
                  <a:srgbClr val="990000"/>
                </a:solidFill>
              </a:rPr>
              <a:t>www.willcoxsavage.com</a:t>
            </a:r>
            <a:endParaRPr lang="en-US" sz="1800" b="1" dirty="0">
              <a:solidFill>
                <a:srgbClr val="990000"/>
              </a:solidFill>
            </a:endParaRPr>
          </a:p>
        </p:txBody>
      </p:sp>
    </p:spTree>
    <p:extLst>
      <p:ext uri="{BB962C8B-B14F-4D97-AF65-F5344CB8AC3E}">
        <p14:creationId xmlns:p14="http://schemas.microsoft.com/office/powerpoint/2010/main" val="186379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smtClean="0"/>
              <a:t>Lead-In </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7</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960" y="1752600"/>
            <a:ext cx="3495240" cy="4572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3508217" cy="4572000"/>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nim\AppData\Local\Temp\SNAGHTMLf017a2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445" y="2895600"/>
            <a:ext cx="8446369" cy="3610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nim\AppData\Local\Temp\SNAGHTMLf0282d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80" y="1285087"/>
            <a:ext cx="8484233" cy="1105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959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Jackie’s Story</a:t>
            </a:r>
            <a:endParaRPr lang="en-US" dirty="0"/>
          </a:p>
        </p:txBody>
      </p:sp>
      <p:sp>
        <p:nvSpPr>
          <p:cNvPr id="3" name="Content Placeholder 2"/>
          <p:cNvSpPr>
            <a:spLocks noGrp="1"/>
          </p:cNvSpPr>
          <p:nvPr>
            <p:ph idx="1"/>
          </p:nvPr>
        </p:nvSpPr>
        <p:spPr>
          <a:xfrm>
            <a:off x="457200" y="1219200"/>
            <a:ext cx="8229600" cy="5178425"/>
          </a:xfrm>
        </p:spPr>
        <p:txBody>
          <a:bodyPr/>
          <a:lstStyle/>
          <a:p>
            <a:r>
              <a:rPr lang="en-US" sz="2200" dirty="0" smtClean="0"/>
              <a:t>A few weeks into school, she went on a date with a handsome third-year student (“Drew”)</a:t>
            </a:r>
          </a:p>
          <a:p>
            <a:r>
              <a:rPr lang="en-US" sz="2200" dirty="0" smtClean="0"/>
              <a:t>Took her to a party at Phi Kappa Psi</a:t>
            </a:r>
          </a:p>
          <a:p>
            <a:r>
              <a:rPr lang="en-US" sz="2200" dirty="0" smtClean="0"/>
              <a:t>Took her upstairs into a pitch black room where a group of men was waiting for her</a:t>
            </a:r>
          </a:p>
          <a:p>
            <a:r>
              <a:rPr lang="en-US" sz="2200" dirty="0" smtClean="0"/>
              <a:t>Pushed her through a glass table, beat her, and seven men took turns raping her for three hours, while Drew and another man gave instructions and encouragement</a:t>
            </a:r>
          </a:p>
          <a:p>
            <a:r>
              <a:rPr lang="en-US" sz="2200" dirty="0" smtClean="0"/>
              <a:t>Suggests that this was possibly an initiation ritual</a:t>
            </a:r>
          </a:p>
          <a:p>
            <a:r>
              <a:rPr lang="en-US" sz="2200" dirty="0" smtClean="0"/>
              <a:t>Woke up at 3:00 a.m., the room was empty but the party was still going on; she left barefoot, beaten, and bloodied but nobody seemed to notice her or say anything</a:t>
            </a:r>
            <a:endParaRPr lang="en-US" sz="2200"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8</a:t>
            </a:fld>
            <a:endParaRPr lang="en-US"/>
          </a:p>
        </p:txBody>
      </p:sp>
    </p:spTree>
    <p:extLst>
      <p:ext uri="{BB962C8B-B14F-4D97-AF65-F5344CB8AC3E}">
        <p14:creationId xmlns:p14="http://schemas.microsoft.com/office/powerpoint/2010/main" val="26440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“Hookup Culture” – Jackie’s Friends</a:t>
            </a:r>
            <a:endParaRPr lang="en-US" sz="3200" dirty="0"/>
          </a:p>
        </p:txBody>
      </p:sp>
      <p:sp>
        <p:nvSpPr>
          <p:cNvPr id="3" name="Content Placeholder 2"/>
          <p:cNvSpPr>
            <a:spLocks noGrp="1"/>
          </p:cNvSpPr>
          <p:nvPr>
            <p:ph idx="1"/>
          </p:nvPr>
        </p:nvSpPr>
        <p:spPr>
          <a:xfrm>
            <a:off x="457200" y="1219200"/>
            <a:ext cx="8229600" cy="5178425"/>
          </a:xfrm>
        </p:spPr>
        <p:txBody>
          <a:bodyPr/>
          <a:lstStyle/>
          <a:p>
            <a:r>
              <a:rPr lang="en-US" sz="2400" dirty="0" smtClean="0"/>
              <a:t>After the attack, Jackie calls three friends; find her on a picnic table with the fraternity house looming behind</a:t>
            </a:r>
          </a:p>
          <a:p>
            <a:r>
              <a:rPr lang="en-US" sz="2400" dirty="0" smtClean="0"/>
              <a:t>Debate the social price of reporting the rape</a:t>
            </a:r>
          </a:p>
          <a:p>
            <a:r>
              <a:rPr lang="en-US" sz="2400" dirty="0" smtClean="0"/>
              <a:t>Female friend’s view wins out:</a:t>
            </a:r>
          </a:p>
          <a:p>
            <a:pPr lvl="1"/>
            <a:r>
              <a:rPr lang="en-US" sz="2000" dirty="0" smtClean="0"/>
              <a:t>“Her reputation will be shot for the next four years”</a:t>
            </a:r>
          </a:p>
          <a:p>
            <a:pPr lvl="1"/>
            <a:r>
              <a:rPr lang="en-US" sz="2000" dirty="0" smtClean="0"/>
              <a:t>“She’s </a:t>
            </a:r>
            <a:r>
              <a:rPr lang="en-US" sz="2000" dirty="0" err="1" smtClean="0"/>
              <a:t>gonna</a:t>
            </a:r>
            <a:r>
              <a:rPr lang="en-US" sz="2000" dirty="0" smtClean="0"/>
              <a:t> be the girl who cried ‘rape,’ and we’ll never be allowed into any frat again.”</a:t>
            </a:r>
          </a:p>
          <a:p>
            <a:r>
              <a:rPr lang="en-US" sz="2400" dirty="0" smtClean="0"/>
              <a:t>A month later, her friends are “now impatient for Jackie to rejoin the merriment”</a:t>
            </a:r>
          </a:p>
          <a:p>
            <a:pPr lvl="1"/>
            <a:r>
              <a:rPr lang="en-US" sz="2000" dirty="0" smtClean="0"/>
              <a:t>“You’re still upset about that?”</a:t>
            </a:r>
          </a:p>
          <a:p>
            <a:pPr lvl="1"/>
            <a:r>
              <a:rPr lang="en-US" sz="2000" dirty="0" smtClean="0"/>
              <a:t>“Cindy, a self-described hookup queen, said she didn’t see why Jackie was so bent out of shape.  ‘Why didn’t you have fun with it?’ Cindy asked.  ‘A bunch of hot Phi Psi guys?”</a:t>
            </a:r>
            <a:endParaRPr lang="en-US" dirty="0"/>
          </a:p>
        </p:txBody>
      </p:sp>
      <p:sp>
        <p:nvSpPr>
          <p:cNvPr id="4" name="Slide Number Placeholder 3"/>
          <p:cNvSpPr>
            <a:spLocks noGrp="1"/>
          </p:cNvSpPr>
          <p:nvPr>
            <p:ph type="sldNum" sz="quarter" idx="11"/>
          </p:nvPr>
        </p:nvSpPr>
        <p:spPr/>
        <p:txBody>
          <a:bodyPr/>
          <a:lstStyle/>
          <a:p>
            <a:fld id="{B6C2DA66-7137-4077-8523-113546E87C7C}" type="slidenum">
              <a:rPr lang="en-US" smtClean="0"/>
              <a:pPr/>
              <a:t>9</a:t>
            </a:fld>
            <a:endParaRPr lang="en-US"/>
          </a:p>
        </p:txBody>
      </p:sp>
    </p:spTree>
    <p:extLst>
      <p:ext uri="{BB962C8B-B14F-4D97-AF65-F5344CB8AC3E}">
        <p14:creationId xmlns:p14="http://schemas.microsoft.com/office/powerpoint/2010/main" val="26440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iBlank Presentation">
  <a:themeElements>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fontScheme name="ms01_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s01_1 1">
        <a:dk1>
          <a:srgbClr val="1D528D"/>
        </a:dk1>
        <a:lt1>
          <a:srgbClr val="FFFFFF"/>
        </a:lt1>
        <a:dk2>
          <a:srgbClr val="000000"/>
        </a:dk2>
        <a:lt2>
          <a:srgbClr val="CACACA"/>
        </a:lt2>
        <a:accent1>
          <a:srgbClr val="0099CC"/>
        </a:accent1>
        <a:accent2>
          <a:srgbClr val="BFA907"/>
        </a:accent2>
        <a:accent3>
          <a:srgbClr val="FFFFFF"/>
        </a:accent3>
        <a:accent4>
          <a:srgbClr val="174578"/>
        </a:accent4>
        <a:accent5>
          <a:srgbClr val="AACAE2"/>
        </a:accent5>
        <a:accent6>
          <a:srgbClr val="AD9906"/>
        </a:accent6>
        <a:hlink>
          <a:srgbClr val="6E81E0"/>
        </a:hlink>
        <a:folHlink>
          <a:srgbClr val="009999"/>
        </a:folHlink>
      </a:clrScheme>
      <a:clrMap bg1="lt1" tx1="dk1" bg2="lt2" tx2="dk2" accent1="accent1" accent2="accent2" accent3="accent3" accent4="accent4" accent5="accent5" accent6="accent6" hlink="hlink" folHlink="folHlink"/>
    </a:extraClrScheme>
    <a:extraClrScheme>
      <a:clrScheme name="ms01_1 2">
        <a:dk1>
          <a:srgbClr val="4E40A4"/>
        </a:dk1>
        <a:lt1>
          <a:srgbClr val="FFFFFF"/>
        </a:lt1>
        <a:dk2>
          <a:srgbClr val="000000"/>
        </a:dk2>
        <a:lt2>
          <a:srgbClr val="CACACA"/>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
      <a:clrScheme name="ms01_1 3">
        <a:dk1>
          <a:srgbClr val="666699"/>
        </a:dk1>
        <a:lt1>
          <a:srgbClr val="FFFFFF"/>
        </a:lt1>
        <a:dk2>
          <a:srgbClr val="000000"/>
        </a:dk2>
        <a:lt2>
          <a:srgbClr val="CACACA"/>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iBlank Presentation</Template>
  <TotalTime>2376</TotalTime>
  <Words>2014</Words>
  <Application>Microsoft Office PowerPoint</Application>
  <PresentationFormat>On-screen Show (4:3)</PresentationFormat>
  <Paragraphs>213</Paragraphs>
  <Slides>62</Slides>
  <Notes>2</Notes>
  <HiddenSlides>0</HiddenSlides>
  <MMClips>4</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iBlank Presentation</vt:lpstr>
      <vt:lpstr>The University of Virginia, Rolling Stone Magazine, and Defamation Law</vt:lpstr>
      <vt:lpstr>The Power of Words</vt:lpstr>
      <vt:lpstr>Overview of the Article</vt:lpstr>
      <vt:lpstr>A Story in Search of a Target: The Reporter’s “Pitch”</vt:lpstr>
      <vt:lpstr>A Story in Search of a Target: The Reporter’s “Pitch”</vt:lpstr>
      <vt:lpstr>Elements of the “Pitch”</vt:lpstr>
      <vt:lpstr>The Lead-In </vt:lpstr>
      <vt:lpstr>Jackie’s Story</vt:lpstr>
      <vt:lpstr>“Hookup Culture” – Jackie’s Friends</vt:lpstr>
      <vt:lpstr>“Hookup Culture” - The #1 Party School in the Country According to Playboy Magazine</vt:lpstr>
      <vt:lpstr>“Rugby Road” (cont.)</vt:lpstr>
      <vt:lpstr>After the Alleged Assault</vt:lpstr>
      <vt:lpstr>Indifference of the Administration</vt:lpstr>
      <vt:lpstr>Editor’s Note</vt:lpstr>
      <vt:lpstr>Haven Monahan</vt:lpstr>
      <vt:lpstr>Overview of Defamation Law</vt:lpstr>
      <vt:lpstr>Elements of Defamation</vt:lpstr>
      <vt:lpstr>The Path to a Defamation Claim</vt:lpstr>
      <vt:lpstr>Courts and Litigants Often Confuse Falsity and Defamatory Meaning</vt:lpstr>
      <vt:lpstr>“Of and concerning”</vt:lpstr>
      <vt:lpstr>Requisite Intent</vt:lpstr>
      <vt:lpstr>“Of and concerning”</vt:lpstr>
      <vt:lpstr>Dean Eramo</vt:lpstr>
      <vt:lpstr>References to Eramo’s Position</vt:lpstr>
      <vt:lpstr>Post-Article Statements</vt:lpstr>
      <vt:lpstr>Post-Article Statements (cont.)</vt:lpstr>
      <vt:lpstr>Statement #1</vt:lpstr>
      <vt:lpstr>Are you kidding me?</vt:lpstr>
      <vt:lpstr>Can you identify this house?</vt:lpstr>
      <vt:lpstr>Can you identify these brothers?</vt:lpstr>
      <vt:lpstr>Can you identify these brothers? (cont.)</vt:lpstr>
      <vt:lpstr>Can you identify these brothers? (cont.)</vt:lpstr>
      <vt:lpstr>Can you identify these brothers? (cont.)</vt:lpstr>
      <vt:lpstr>Can you identify these brothers? (cont.)</vt:lpstr>
      <vt:lpstr>Ritual or puffery?</vt:lpstr>
      <vt:lpstr>Ritual or puffery? (cont.)</vt:lpstr>
      <vt:lpstr>Can you identify Jackie’s friends?</vt:lpstr>
      <vt:lpstr>Can you identify Jackie’s friends? (cont.)</vt:lpstr>
      <vt:lpstr>False Attribution of Quotes</vt:lpstr>
      <vt:lpstr>Statements of Fact v. Opinion</vt:lpstr>
      <vt:lpstr>Rolling Stone – It’s all opinion</vt:lpstr>
      <vt:lpstr>Rolling Stone – It’s all opinion</vt:lpstr>
      <vt:lpstr>Underlying Factual Statements</vt:lpstr>
      <vt:lpstr>Defamatory Meaning</vt:lpstr>
      <vt:lpstr>Dean Eramo’s “nonreaction”</vt:lpstr>
      <vt:lpstr>Dean Eramo’s “nonreaction”</vt:lpstr>
      <vt:lpstr>Rolling Stone’s Argument</vt:lpstr>
      <vt:lpstr>Defamation by picture?</vt:lpstr>
      <vt:lpstr>Artistic leeway</vt:lpstr>
      <vt:lpstr>Fact Checker</vt:lpstr>
      <vt:lpstr>Are you kidding me? #2</vt:lpstr>
      <vt:lpstr>Republication</vt:lpstr>
      <vt:lpstr>Our Worst Nightmare – 12/5/14</vt:lpstr>
      <vt:lpstr>Damages</vt:lpstr>
      <vt:lpstr>PowerPoint Presentation</vt:lpstr>
      <vt:lpstr>Four Categories of Defamation per se</vt:lpstr>
      <vt:lpstr>Will the Verdict Stand?</vt:lpstr>
      <vt:lpstr>Actual Malice – A Roadmap</vt:lpstr>
      <vt:lpstr>Actual Malice – A Roadmap (cont.)</vt:lpstr>
      <vt:lpstr>Actual Malice – A Roadmap (cont.)</vt:lpstr>
      <vt:lpstr>Actual Malice – A Roadmap (cont.)</vt:lpstr>
      <vt:lpstr>Conrad Shumadine Brett Spain  Willcox &amp; Savage, P.C. 440 Monticello Avenue, Suite 2200 Norfolk, VA 23510-2243 757-628-5500 www.willcoxsavage.com</vt:lpstr>
    </vt:vector>
  </TitlesOfParts>
  <Company>Willcox Savage, 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Nilsa  Martinez</dc:creator>
  <dc:description>Esquire Innovations, Inc. © 1999-2007</dc:description>
  <cp:lastModifiedBy>Nilsa  Martinez</cp:lastModifiedBy>
  <cp:revision>83</cp:revision>
  <cp:lastPrinted>2017-03-13T20:06:08Z</cp:lastPrinted>
  <dcterms:created xsi:type="dcterms:W3CDTF">2014-05-02T15:32:38Z</dcterms:created>
  <dcterms:modified xsi:type="dcterms:W3CDTF">2017-03-14T18:01:03Z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ersion">
    <vt:lpwstr>V4/EP4</vt:lpwstr>
  </property>
</Properties>
</file>