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8"/>
  </p:notesMasterIdLst>
  <p:handoutMasterIdLst>
    <p:handoutMasterId r:id="rId69"/>
  </p:handoutMasterIdLst>
  <p:sldIdLst>
    <p:sldId id="316" r:id="rId2"/>
    <p:sldId id="342" r:id="rId3"/>
    <p:sldId id="341" r:id="rId4"/>
    <p:sldId id="332" r:id="rId5"/>
    <p:sldId id="335" r:id="rId6"/>
    <p:sldId id="338" r:id="rId7"/>
    <p:sldId id="337" r:id="rId8"/>
    <p:sldId id="339" r:id="rId9"/>
    <p:sldId id="317" r:id="rId10"/>
    <p:sldId id="340" r:id="rId11"/>
    <p:sldId id="343" r:id="rId12"/>
    <p:sldId id="344" r:id="rId13"/>
    <p:sldId id="345" r:id="rId14"/>
    <p:sldId id="346" r:id="rId15"/>
    <p:sldId id="348" r:id="rId16"/>
    <p:sldId id="349" r:id="rId17"/>
    <p:sldId id="350" r:id="rId18"/>
    <p:sldId id="351" r:id="rId19"/>
    <p:sldId id="352" r:id="rId20"/>
    <p:sldId id="353" r:id="rId21"/>
    <p:sldId id="354" r:id="rId22"/>
    <p:sldId id="355" r:id="rId23"/>
    <p:sldId id="356" r:id="rId24"/>
    <p:sldId id="358" r:id="rId25"/>
    <p:sldId id="357" r:id="rId26"/>
    <p:sldId id="361" r:id="rId27"/>
    <p:sldId id="359" r:id="rId28"/>
    <p:sldId id="362" r:id="rId29"/>
    <p:sldId id="360" r:id="rId30"/>
    <p:sldId id="363" r:id="rId31"/>
    <p:sldId id="397" r:id="rId32"/>
    <p:sldId id="364" r:id="rId33"/>
    <p:sldId id="398" r:id="rId34"/>
    <p:sldId id="365" r:id="rId35"/>
    <p:sldId id="392" r:id="rId36"/>
    <p:sldId id="393" r:id="rId37"/>
    <p:sldId id="394" r:id="rId38"/>
    <p:sldId id="395" r:id="rId39"/>
    <p:sldId id="396" r:id="rId40"/>
    <p:sldId id="399" r:id="rId41"/>
    <p:sldId id="366" r:id="rId42"/>
    <p:sldId id="367" r:id="rId43"/>
    <p:sldId id="368" r:id="rId44"/>
    <p:sldId id="369" r:id="rId45"/>
    <p:sldId id="370" r:id="rId46"/>
    <p:sldId id="371" r:id="rId47"/>
    <p:sldId id="372" r:id="rId48"/>
    <p:sldId id="373" r:id="rId49"/>
    <p:sldId id="374" r:id="rId50"/>
    <p:sldId id="375" r:id="rId51"/>
    <p:sldId id="376" r:id="rId52"/>
    <p:sldId id="377" r:id="rId53"/>
    <p:sldId id="378" r:id="rId54"/>
    <p:sldId id="379" r:id="rId55"/>
    <p:sldId id="380" r:id="rId56"/>
    <p:sldId id="381" r:id="rId57"/>
    <p:sldId id="382" r:id="rId58"/>
    <p:sldId id="383" r:id="rId59"/>
    <p:sldId id="384" r:id="rId60"/>
    <p:sldId id="385" r:id="rId61"/>
    <p:sldId id="386" r:id="rId62"/>
    <p:sldId id="387" r:id="rId63"/>
    <p:sldId id="388" r:id="rId64"/>
    <p:sldId id="389" r:id="rId65"/>
    <p:sldId id="390" r:id="rId66"/>
    <p:sldId id="333" r:id="rId6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8F24"/>
    <a:srgbClr val="0000FF"/>
    <a:srgbClr val="0F1F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462" autoAdjust="0"/>
  </p:normalViewPr>
  <p:slideViewPr>
    <p:cSldViewPr>
      <p:cViewPr>
        <p:scale>
          <a:sx n="110" d="100"/>
          <a:sy n="110" d="100"/>
        </p:scale>
        <p:origin x="1644" y="2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786" y="-10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1" y="8842030"/>
            <a:ext cx="3043343" cy="465455"/>
          </a:xfrm>
          <a:prstGeom prst="rect">
            <a:avLst/>
          </a:prstGeom>
        </p:spPr>
        <p:txBody>
          <a:bodyPr vert="horz" lIns="93315" tIns="46657" rIns="93315" bIns="46657"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5" tIns="46657" rIns="93315" bIns="46657" rtlCol="0" anchor="b"/>
          <a:lstStyle>
            <a:lvl1pPr algn="r">
              <a:defRPr sz="1200"/>
            </a:lvl1pPr>
          </a:lstStyle>
          <a:p>
            <a:fld id="{37C2DF46-FE30-48F3-94C9-FC3F741269F9}" type="slidenum">
              <a:rPr lang="en-US" smtClean="0"/>
              <a:pPr/>
              <a:t>‹#›</a:t>
            </a:fld>
            <a:endParaRPr lang="en-US"/>
          </a:p>
        </p:txBody>
      </p:sp>
      <p:pic>
        <p:nvPicPr>
          <p:cNvPr id="9" name="Picture 8" descr="WEC logo - White Text.png"/>
          <p:cNvPicPr>
            <a:picLocks noChangeAspect="1"/>
          </p:cNvPicPr>
          <p:nvPr/>
        </p:nvPicPr>
        <p:blipFill>
          <a:blip r:embed="rId2"/>
          <a:stretch>
            <a:fillRect/>
          </a:stretch>
        </p:blipFill>
        <p:spPr>
          <a:xfrm>
            <a:off x="78035" y="7350"/>
            <a:ext cx="1834495" cy="761060"/>
          </a:xfrm>
          <a:prstGeom prst="rect">
            <a:avLst/>
          </a:prstGeom>
          <a:ln>
            <a:noFill/>
          </a:ln>
          <a:effectLst>
            <a:outerShdw blurRad="241300" algn="tl" rotWithShape="0">
              <a:schemeClr val="bg1">
                <a:alpha val="58000"/>
              </a:schemeClr>
            </a:outerShdw>
          </a:effectLst>
        </p:spPr>
      </p:pic>
    </p:spTree>
    <p:extLst>
      <p:ext uri="{BB962C8B-B14F-4D97-AF65-F5344CB8AC3E}">
        <p14:creationId xmlns:p14="http://schemas.microsoft.com/office/powerpoint/2010/main" val="51445362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7" rIns="93315" bIns="46657"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5" tIns="46657" rIns="93315" bIns="46657" rtlCol="0"/>
          <a:lstStyle>
            <a:lvl1pPr algn="r">
              <a:defRPr sz="1200"/>
            </a:lvl1pPr>
          </a:lstStyle>
          <a:p>
            <a:fld id="{2E6FEC21-ACA9-4418-80C7-3E0E262C515E}" type="datetimeFigureOut">
              <a:rPr lang="en-US" smtClean="0"/>
              <a:pPr/>
              <a:t>7/26/2017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5" tIns="46657" rIns="93315" bIns="46657"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5" tIns="46657" rIns="93315" bIns="4665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0"/>
            <a:ext cx="3043343" cy="465455"/>
          </a:xfrm>
          <a:prstGeom prst="rect">
            <a:avLst/>
          </a:prstGeom>
        </p:spPr>
        <p:txBody>
          <a:bodyPr vert="horz" lIns="93315" tIns="46657" rIns="93315" bIns="46657"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5" tIns="46657" rIns="93315" bIns="46657" rtlCol="0" anchor="b"/>
          <a:lstStyle>
            <a:lvl1pPr algn="r">
              <a:defRPr sz="1200"/>
            </a:lvl1pPr>
          </a:lstStyle>
          <a:p>
            <a:fld id="{0BAC164F-84A9-4C09-88B9-1CA0C26F578D}" type="slidenum">
              <a:rPr lang="en-US" smtClean="0"/>
              <a:pPr/>
              <a:t>‹#›</a:t>
            </a:fld>
            <a:endParaRPr lang="en-US"/>
          </a:p>
        </p:txBody>
      </p:sp>
    </p:spTree>
    <p:extLst>
      <p:ext uri="{BB962C8B-B14F-4D97-AF65-F5344CB8AC3E}">
        <p14:creationId xmlns:p14="http://schemas.microsoft.com/office/powerpoint/2010/main" val="1074542036"/>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Asset Purchase: </a:t>
            </a:r>
            <a:r>
              <a:rPr lang="en-US" baseline="0" dirty="0" smtClean="0"/>
              <a:t> </a:t>
            </a:r>
            <a:endParaRPr lang="en-US" dirty="0" smtClean="0">
              <a:effectLst/>
            </a:endParaRPr>
          </a:p>
          <a:p>
            <a:pPr lvl="1"/>
            <a:r>
              <a:rPr lang="en-US" sz="1200" kern="1200" dirty="0" smtClean="0">
                <a:solidFill>
                  <a:schemeClr val="tx1"/>
                </a:solidFill>
                <a:effectLst/>
                <a:latin typeface="+mn-lt"/>
                <a:ea typeface="+mn-ea"/>
                <a:cs typeface="+mn-cs"/>
              </a:rPr>
              <a:t>Seller retains possession of legal entity,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Buyer purchases individual assets &amp; net working capital,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Typically doesn't include cash and seller retains LTD</a:t>
            </a:r>
          </a:p>
          <a:p>
            <a:r>
              <a:rPr lang="en-US" sz="1200" kern="1200" dirty="0" smtClean="0">
                <a:solidFill>
                  <a:schemeClr val="tx1"/>
                </a:solidFill>
                <a:effectLst/>
                <a:latin typeface="+mn-lt"/>
                <a:ea typeface="+mn-ea"/>
                <a:cs typeface="+mn-cs"/>
              </a:rPr>
              <a:t>Stock Purchase:</a:t>
            </a:r>
            <a:endParaRPr lang="en-US" dirty="0" smtClean="0">
              <a:effectLst/>
            </a:endParaRPr>
          </a:p>
          <a:p>
            <a:pPr lvl="1"/>
            <a:r>
              <a:rPr lang="en-US" sz="1200" kern="1200" dirty="0" smtClean="0">
                <a:solidFill>
                  <a:schemeClr val="tx1"/>
                </a:solidFill>
                <a:effectLst/>
                <a:latin typeface="+mn-lt"/>
                <a:ea typeface="+mn-ea"/>
                <a:cs typeface="+mn-cs"/>
              </a:rPr>
              <a:t>Purchase of owners shares of corporation</a:t>
            </a:r>
          </a:p>
          <a:p>
            <a:pPr lvl="1"/>
            <a:r>
              <a:rPr lang="en-US" sz="1200" kern="1200" dirty="0" smtClean="0">
                <a:solidFill>
                  <a:schemeClr val="tx1"/>
                </a:solidFill>
                <a:effectLst/>
                <a:latin typeface="+mn-lt"/>
                <a:ea typeface="+mn-ea"/>
                <a:cs typeface="+mn-cs"/>
              </a:rPr>
              <a:t>Corp / S Corp sells shares</a:t>
            </a:r>
          </a:p>
          <a:p>
            <a:pPr lvl="2"/>
            <a:r>
              <a:rPr lang="en-US" sz="1200" kern="1200" dirty="0" smtClean="0">
                <a:solidFill>
                  <a:schemeClr val="tx1"/>
                </a:solidFill>
                <a:effectLst/>
                <a:latin typeface="+mn-lt"/>
                <a:ea typeface="+mn-ea"/>
                <a:cs typeface="+mn-cs"/>
              </a:rPr>
              <a:t>Partnership / LLC sells Equity - determination between stock or asset sale less important due to look through provisions (beyond scope of this presentation)</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5</a:t>
            </a:fld>
            <a:endParaRPr lang="en-US"/>
          </a:p>
        </p:txBody>
      </p:sp>
    </p:spTree>
    <p:extLst>
      <p:ext uri="{BB962C8B-B14F-4D97-AF65-F5344CB8AC3E}">
        <p14:creationId xmlns:p14="http://schemas.microsoft.com/office/powerpoint/2010/main" val="1437217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Exchange expenses: bidding costs, sales and transfer taxes, legal and accounting fees, title fees, engineering fees, survey costs, inspection costs, appraisal fees, recording fees, commissions</a:t>
            </a:r>
            <a:r>
              <a:rPr lang="en-US" baseline="0" dirty="0" smtClean="0"/>
              <a:t> and compensation for QI</a:t>
            </a:r>
          </a:p>
          <a:p>
            <a:endParaRPr lang="en-US" baseline="0" dirty="0" smtClean="0"/>
          </a:p>
          <a:p>
            <a:r>
              <a:rPr lang="en-US" baseline="0" smtClean="0"/>
              <a:t>Non-exchange </a:t>
            </a:r>
            <a:r>
              <a:rPr lang="en-US" baseline="0" dirty="0" smtClean="0"/>
              <a:t>expenses: mortgage interest, late charges, prepayment penalties, property taxes, utilities, association fees, insurance premiums</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18</a:t>
            </a:fld>
            <a:endParaRPr lang="en-US"/>
          </a:p>
        </p:txBody>
      </p:sp>
    </p:spTree>
    <p:extLst>
      <p:ext uri="{BB962C8B-B14F-4D97-AF65-F5344CB8AC3E}">
        <p14:creationId xmlns:p14="http://schemas.microsoft.com/office/powerpoint/2010/main" val="3191790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Exchange expenses: bidding costs, sales and transfer taxes, legal and accounting fees, title fees, engineering fees, survey costs, inspection costs, appraisal fees, recording fees, commissions</a:t>
            </a:r>
            <a:r>
              <a:rPr lang="en-US" baseline="0" dirty="0" smtClean="0"/>
              <a:t> and compensation for QI</a:t>
            </a:r>
          </a:p>
          <a:p>
            <a:endParaRPr lang="en-US" baseline="0" dirty="0" smtClean="0"/>
          </a:p>
          <a:p>
            <a:r>
              <a:rPr lang="en-US" baseline="0" smtClean="0"/>
              <a:t>Non-exchange </a:t>
            </a:r>
            <a:r>
              <a:rPr lang="en-US" baseline="0" dirty="0" smtClean="0"/>
              <a:t>expenses: mortgage interest, late charges, prepayment penalties, property taxes, utilities, association fees, insurance premiums</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19</a:t>
            </a:fld>
            <a:endParaRPr lang="en-US"/>
          </a:p>
        </p:txBody>
      </p:sp>
    </p:spTree>
    <p:extLst>
      <p:ext uri="{BB962C8B-B14F-4D97-AF65-F5344CB8AC3E}">
        <p14:creationId xmlns:p14="http://schemas.microsoft.com/office/powerpoint/2010/main" val="3769250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Related party - As defined by IRC Section 267(b) or 707(b)(1)</a:t>
            </a:r>
          </a:p>
          <a:p>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Deferred Related party - Per Revenue Ruling 2002-83</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20</a:t>
            </a:fld>
            <a:endParaRPr lang="en-US"/>
          </a:p>
        </p:txBody>
      </p:sp>
    </p:spTree>
    <p:extLst>
      <p:ext uri="{BB962C8B-B14F-4D97-AF65-F5344CB8AC3E}">
        <p14:creationId xmlns:p14="http://schemas.microsoft.com/office/powerpoint/2010/main" val="795460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Related party - As defined by IRC Section 267(b) or 707(b)(1)</a:t>
            </a:r>
          </a:p>
          <a:p>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Deferred Related party - Per Revenue Ruling 2002-83</a:t>
            </a:r>
          </a:p>
          <a:p>
            <a:endParaRPr lang="en-US" dirty="0" smtClean="0"/>
          </a:p>
          <a:p>
            <a:r>
              <a:rPr lang="en-US" dirty="0" smtClean="0"/>
              <a:t>Dual use, 250k single, 500k couple</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21</a:t>
            </a:fld>
            <a:endParaRPr lang="en-US"/>
          </a:p>
        </p:txBody>
      </p:sp>
    </p:spTree>
    <p:extLst>
      <p:ext uri="{BB962C8B-B14F-4D97-AF65-F5344CB8AC3E}">
        <p14:creationId xmlns:p14="http://schemas.microsoft.com/office/powerpoint/2010/main" val="2384798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Rental: Non family member</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22</a:t>
            </a:fld>
            <a:endParaRPr lang="en-US"/>
          </a:p>
        </p:txBody>
      </p:sp>
    </p:spTree>
    <p:extLst>
      <p:ext uri="{BB962C8B-B14F-4D97-AF65-F5344CB8AC3E}">
        <p14:creationId xmlns:p14="http://schemas.microsoft.com/office/powerpoint/2010/main" val="12028274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23</a:t>
            </a:fld>
            <a:endParaRPr lang="en-US"/>
          </a:p>
        </p:txBody>
      </p:sp>
    </p:spTree>
    <p:extLst>
      <p:ext uri="{BB962C8B-B14F-4D97-AF65-F5344CB8AC3E}">
        <p14:creationId xmlns:p14="http://schemas.microsoft.com/office/powerpoint/2010/main" val="1067501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32</a:t>
            </a:fld>
            <a:endParaRPr lang="en-US"/>
          </a:p>
        </p:txBody>
      </p:sp>
    </p:spTree>
    <p:extLst>
      <p:ext uri="{BB962C8B-B14F-4D97-AF65-F5344CB8AC3E}">
        <p14:creationId xmlns:p14="http://schemas.microsoft.com/office/powerpoint/2010/main" val="3278390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33</a:t>
            </a:fld>
            <a:endParaRPr lang="en-US"/>
          </a:p>
        </p:txBody>
      </p:sp>
    </p:spTree>
    <p:extLst>
      <p:ext uri="{BB962C8B-B14F-4D97-AF65-F5344CB8AC3E}">
        <p14:creationId xmlns:p14="http://schemas.microsoft.com/office/powerpoint/2010/main" val="3375635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Asset assignability:</a:t>
            </a:r>
          </a:p>
          <a:p>
            <a:r>
              <a:rPr lang="en-US" dirty="0" smtClean="0"/>
              <a:t>	Contracts,</a:t>
            </a:r>
            <a:r>
              <a:rPr lang="en-US" baseline="0" dirty="0" smtClean="0"/>
              <a:t> legal ownership, and third party consent</a:t>
            </a:r>
          </a:p>
          <a:p>
            <a:r>
              <a:rPr lang="en-US" baseline="0" dirty="0" smtClean="0"/>
              <a:t>Tax increase:</a:t>
            </a:r>
          </a:p>
          <a:p>
            <a:pPr lvl="1"/>
            <a:r>
              <a:rPr lang="en-US" sz="2100" b="1" dirty="0" smtClean="0"/>
              <a:t>Double layer of tax </a:t>
            </a:r>
            <a:r>
              <a:rPr lang="en-US" sz="2100" dirty="0" smtClean="0"/>
              <a:t>(C Corp)</a:t>
            </a:r>
          </a:p>
          <a:p>
            <a:pPr lvl="1"/>
            <a:r>
              <a:rPr lang="en-US" sz="2100" b="1" dirty="0" smtClean="0"/>
              <a:t>Recapture </a:t>
            </a:r>
            <a:r>
              <a:rPr lang="en-US" sz="2100" dirty="0" smtClean="0"/>
              <a:t>(Pass-through)</a:t>
            </a:r>
          </a:p>
          <a:p>
            <a:pPr lvl="1"/>
            <a:r>
              <a:rPr lang="en-US" sz="2100" dirty="0" smtClean="0"/>
              <a:t>BIG Tax trigger</a:t>
            </a:r>
          </a:p>
          <a:p>
            <a:r>
              <a:rPr lang="en-US" dirty="0" smtClean="0"/>
              <a:t>Step Up</a:t>
            </a:r>
          </a:p>
          <a:p>
            <a:r>
              <a:rPr lang="en-US" dirty="0" smtClean="0"/>
              <a:t>	increase asset basis, take advantage of deductions</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6</a:t>
            </a:fld>
            <a:endParaRPr lang="en-US"/>
          </a:p>
        </p:txBody>
      </p:sp>
    </p:spTree>
    <p:extLst>
      <p:ext uri="{BB962C8B-B14F-4D97-AF65-F5344CB8AC3E}">
        <p14:creationId xmlns:p14="http://schemas.microsoft.com/office/powerpoint/2010/main" val="353094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Tax Reduction:</a:t>
            </a:r>
          </a:p>
          <a:p>
            <a:r>
              <a:rPr lang="en-US" dirty="0" smtClean="0"/>
              <a:t>	C Corp – single layer of taxes</a:t>
            </a:r>
          </a:p>
          <a:p>
            <a:r>
              <a:rPr lang="en-US" dirty="0" smtClean="0"/>
              <a:t>	All LTCG</a:t>
            </a:r>
          </a:p>
          <a:p>
            <a:r>
              <a:rPr lang="en-US" dirty="0" smtClean="0"/>
              <a:t>Step up</a:t>
            </a:r>
          </a:p>
          <a:p>
            <a:r>
              <a:rPr lang="en-US" dirty="0" smtClean="0"/>
              <a:t>	depreciation based on book value, cannot write up assets and miss out in increased write offs</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7</a:t>
            </a:fld>
            <a:endParaRPr lang="en-US"/>
          </a:p>
        </p:txBody>
      </p:sp>
    </p:spTree>
    <p:extLst>
      <p:ext uri="{BB962C8B-B14F-4D97-AF65-F5344CB8AC3E}">
        <p14:creationId xmlns:p14="http://schemas.microsoft.com/office/powerpoint/2010/main" val="832214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Buyer’s market, increase marketability, increase demand.</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8</a:t>
            </a:fld>
            <a:endParaRPr lang="en-US"/>
          </a:p>
        </p:txBody>
      </p:sp>
    </p:spTree>
    <p:extLst>
      <p:ext uri="{BB962C8B-B14F-4D97-AF65-F5344CB8AC3E}">
        <p14:creationId xmlns:p14="http://schemas.microsoft.com/office/powerpoint/2010/main" val="1010261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Buyer, must be: </a:t>
            </a:r>
          </a:p>
          <a:p>
            <a:pPr lvl="2"/>
            <a:r>
              <a:rPr lang="en-US" dirty="0" smtClean="0"/>
              <a:t>C corporation </a:t>
            </a:r>
            <a:endParaRPr lang="en-US" dirty="0" smtClean="0"/>
          </a:p>
          <a:p>
            <a:pPr lvl="2"/>
            <a:r>
              <a:rPr lang="en-US" dirty="0" smtClean="0"/>
              <a:t>S corporation</a:t>
            </a:r>
            <a:endParaRPr lang="en-US" dirty="0" smtClean="0"/>
          </a:p>
          <a:p>
            <a:pPr lvl="2"/>
            <a:endParaRPr lang="en-US" dirty="0" smtClean="0"/>
          </a:p>
          <a:p>
            <a:pPr lvl="1"/>
            <a:r>
              <a:rPr lang="en-US" dirty="0" smtClean="0"/>
              <a:t>Target, must be:</a:t>
            </a:r>
          </a:p>
          <a:p>
            <a:pPr lvl="2" algn="l"/>
            <a:r>
              <a:rPr lang="en-US" dirty="0" smtClean="0"/>
              <a:t>C corporation </a:t>
            </a:r>
            <a:r>
              <a:rPr lang="en-US" dirty="0" smtClean="0"/>
              <a:t>(Subsidiary, consolidated or eligible to be)</a:t>
            </a:r>
          </a:p>
          <a:p>
            <a:pPr lvl="2" algn="l"/>
            <a:r>
              <a:rPr lang="en-US" dirty="0" smtClean="0"/>
              <a:t>S corporation</a:t>
            </a:r>
            <a:endParaRPr lang="en-US" dirty="0" smtClean="0"/>
          </a:p>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9</a:t>
            </a:fld>
            <a:endParaRPr lang="en-US"/>
          </a:p>
        </p:txBody>
      </p:sp>
    </p:spTree>
    <p:extLst>
      <p:ext uri="{BB962C8B-B14F-4D97-AF65-F5344CB8AC3E}">
        <p14:creationId xmlns:p14="http://schemas.microsoft.com/office/powerpoint/2010/main" val="3990006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Sales price is for stock(thus includes assets and liabilities), but if this was an asset purchase, it would not include the liabilities.  Thus, Purchase Price + Liabilities</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10</a:t>
            </a:fld>
            <a:endParaRPr lang="en-US"/>
          </a:p>
        </p:txBody>
      </p:sp>
    </p:spTree>
    <p:extLst>
      <p:ext uri="{BB962C8B-B14F-4D97-AF65-F5344CB8AC3E}">
        <p14:creationId xmlns:p14="http://schemas.microsoft.com/office/powerpoint/2010/main" val="3062428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Sales price is for stock(thus includes assets and liabilities), but if this was an asset purchase, it would not include the liabilities.  Thus, Purchase Price + Liabilities</a:t>
            </a:r>
          </a:p>
          <a:p>
            <a:endParaRPr lang="en-US" dirty="0" smtClean="0"/>
          </a:p>
          <a:p>
            <a:r>
              <a:rPr lang="en-US" dirty="0" smtClean="0"/>
              <a:t>E&amp;Y Study, 61-131 billing reduction in GDP over 10 years</a:t>
            </a:r>
          </a:p>
          <a:p>
            <a:endParaRPr lang="en-US" dirty="0" smtClean="0"/>
          </a:p>
          <a:p>
            <a:r>
              <a:rPr lang="en-US" dirty="0" smtClean="0"/>
              <a:t>Terminology, mechanics: QI</a:t>
            </a:r>
          </a:p>
          <a:p>
            <a:endParaRPr lang="en-US" dirty="0" smtClean="0"/>
          </a:p>
          <a:p>
            <a:r>
              <a:rPr lang="en-US" dirty="0" err="1" smtClean="0"/>
              <a:t>Exluded</a:t>
            </a:r>
            <a:r>
              <a:rPr lang="en-US" dirty="0" smtClean="0"/>
              <a:t> property: dealer, stocks bonds, partnership interest</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12</a:t>
            </a:fld>
            <a:endParaRPr lang="en-US"/>
          </a:p>
        </p:txBody>
      </p:sp>
    </p:spTree>
    <p:extLst>
      <p:ext uri="{BB962C8B-B14F-4D97-AF65-F5344CB8AC3E}">
        <p14:creationId xmlns:p14="http://schemas.microsoft.com/office/powerpoint/2010/main" val="2485713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Exchange expenses: bidding costs, sales and transfer taxes, legal and accounting fees, title fees, engineering fees, survey costs, inspection costs, appraisal fees, recording fees, commissions</a:t>
            </a:r>
            <a:r>
              <a:rPr lang="en-US" baseline="0" dirty="0" smtClean="0"/>
              <a:t> and compensation for QI</a:t>
            </a:r>
          </a:p>
          <a:p>
            <a:endParaRPr lang="en-US" baseline="0" dirty="0" smtClean="0"/>
          </a:p>
          <a:p>
            <a:r>
              <a:rPr lang="en-US" baseline="0" dirty="0" smtClean="0"/>
              <a:t>Non-exchange expenses: reserves, mortgage interest, late charges, prepayment penalties, property taxes, utilities, association fees, insurance premiums</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16</a:t>
            </a:fld>
            <a:endParaRPr lang="en-US"/>
          </a:p>
        </p:txBody>
      </p:sp>
    </p:spTree>
    <p:extLst>
      <p:ext uri="{BB962C8B-B14F-4D97-AF65-F5344CB8AC3E}">
        <p14:creationId xmlns:p14="http://schemas.microsoft.com/office/powerpoint/2010/main" val="1447622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Exchange expenses: bidding costs, sales and transfer taxes, legal and accounting fees, title fees, engineering fees, survey costs, inspection costs, appraisal fees, recording fees, commissions</a:t>
            </a:r>
            <a:r>
              <a:rPr lang="en-US" baseline="0" dirty="0" smtClean="0"/>
              <a:t> and compensation for QI</a:t>
            </a:r>
          </a:p>
          <a:p>
            <a:endParaRPr lang="en-US" baseline="0" dirty="0" smtClean="0"/>
          </a:p>
          <a:p>
            <a:r>
              <a:rPr lang="en-US" baseline="0" smtClean="0"/>
              <a:t>Non-exchange </a:t>
            </a:r>
            <a:r>
              <a:rPr lang="en-US" baseline="0" dirty="0" smtClean="0"/>
              <a:t>expenses: mortgage interest, late charges, prepayment penalties, property taxes, utilities, association fees, insurance premiums</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0BAC164F-84A9-4C09-88B9-1CA0C26F578D}" type="slidenum">
              <a:rPr lang="en-US" smtClean="0"/>
              <a:pPr/>
              <a:t>17</a:t>
            </a:fld>
            <a:endParaRPr lang="en-US"/>
          </a:p>
        </p:txBody>
      </p:sp>
    </p:spTree>
    <p:extLst>
      <p:ext uri="{BB962C8B-B14F-4D97-AF65-F5344CB8AC3E}">
        <p14:creationId xmlns:p14="http://schemas.microsoft.com/office/powerpoint/2010/main" val="27114224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p:cNvSpPr/>
          <p:nvPr userDrawn="1"/>
        </p:nvSpPr>
        <p:spPr>
          <a:xfrm>
            <a:off x="0" y="2362200"/>
            <a:ext cx="9144000" cy="1600201"/>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 y="2362200"/>
            <a:ext cx="8839200" cy="1600200"/>
          </a:xfrm>
        </p:spPr>
        <p:txBody>
          <a:bodyPr>
            <a:normAutofit/>
          </a:bodyPr>
          <a:lstStyle>
            <a:lvl1pPr>
              <a:defRPr sz="4000">
                <a:latin typeface="+mj-lt"/>
              </a:defRPr>
            </a:lvl1pPr>
          </a:lstStyle>
          <a:p>
            <a:r>
              <a:rPr lang="en-US" smtClean="0"/>
              <a:t>Click to edit Master title style</a:t>
            </a:r>
            <a:endParaRPr lang="en-US" dirty="0"/>
          </a:p>
        </p:txBody>
      </p:sp>
      <p:pic>
        <p:nvPicPr>
          <p:cNvPr id="6" name="Picture 5" descr="CPAmerica Logo (New).tif"/>
          <p:cNvPicPr>
            <a:picLocks noChangeAspect="1"/>
          </p:cNvPicPr>
          <p:nvPr userDrawn="1"/>
        </p:nvPicPr>
        <p:blipFill>
          <a:blip r:embed="rId2" cstate="print"/>
          <a:stretch>
            <a:fillRect/>
          </a:stretch>
        </p:blipFill>
        <p:spPr>
          <a:xfrm>
            <a:off x="6858000" y="6019800"/>
            <a:ext cx="2091690" cy="685800"/>
          </a:xfrm>
          <a:prstGeom prst="rect">
            <a:avLst/>
          </a:prstGeom>
          <a:solidFill>
            <a:schemeClr val="bg1"/>
          </a:solidFill>
        </p:spPr>
      </p:pic>
      <p:sp>
        <p:nvSpPr>
          <p:cNvPr id="3" name="Subtitle 2"/>
          <p:cNvSpPr>
            <a:spLocks noGrp="1"/>
          </p:cNvSpPr>
          <p:nvPr>
            <p:ph type="subTitle" idx="1"/>
          </p:nvPr>
        </p:nvSpPr>
        <p:spPr>
          <a:xfrm>
            <a:off x="152400" y="4648200"/>
            <a:ext cx="8839200" cy="381000"/>
          </a:xfrm>
        </p:spPr>
        <p:txBody>
          <a:bodyPr>
            <a:noAutofit/>
          </a:bodyPr>
          <a:lstStyle>
            <a:lvl1pPr marL="0" indent="0" algn="ctr">
              <a:buNone/>
              <a:defRPr sz="2400">
                <a:solidFill>
                  <a:schemeClr val="tx1">
                    <a:lumMod val="65000"/>
                    <a:lumOff val="3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1" name="Picture 10" descr="WEC logo.png"/>
          <p:cNvPicPr>
            <a:picLocks noChangeAspect="1"/>
          </p:cNvPicPr>
          <p:nvPr userDrawn="1"/>
        </p:nvPicPr>
        <p:blipFill>
          <a:blip r:embed="rId3" cstate="print"/>
          <a:stretch>
            <a:fillRect/>
          </a:stretch>
        </p:blipFill>
        <p:spPr>
          <a:xfrm>
            <a:off x="152400" y="228600"/>
            <a:ext cx="3938357" cy="1633870"/>
          </a:xfrm>
          <a:prstGeom prst="rect">
            <a:avLst/>
          </a:prstGeom>
        </p:spPr>
      </p:pic>
      <p:sp>
        <p:nvSpPr>
          <p:cNvPr id="14" name="Footer Placeholder 4"/>
          <p:cNvSpPr>
            <a:spLocks noGrp="1"/>
          </p:cNvSpPr>
          <p:nvPr>
            <p:ph type="ftr" sz="quarter" idx="3"/>
          </p:nvPr>
        </p:nvSpPr>
        <p:spPr>
          <a:xfrm>
            <a:off x="152400" y="6324600"/>
            <a:ext cx="876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TRUST ∙ TALENT ∙ TEAMWORK</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par>
                                <p:cTn id="11" presetID="42"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par>
                                <p:cTn id="16" presetID="10"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2000"/>
                                        <p:tgtEl>
                                          <p:spTgt spid="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2000"/>
                                        <p:tgtEl>
                                          <p:spTgt spid="3">
                                            <p:txEl>
                                              <p:pRg st="0" end="0"/>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Lst>
      </p:bldP>
      <p:bldP spid="14"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4"/>
          <p:cNvSpPr>
            <a:spLocks noGrp="1"/>
          </p:cNvSpPr>
          <p:nvPr>
            <p:ph type="ftr" sz="quarter" idx="3"/>
          </p:nvPr>
        </p:nvSpPr>
        <p:spPr>
          <a:xfrm>
            <a:off x="152400" y="6324600"/>
            <a:ext cx="876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TRUST ∙ TALENT ∙ TEAMWORK</a:t>
            </a: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8" name="Rectangle 7"/>
          <p:cNvSpPr/>
          <p:nvPr userDrawn="1"/>
        </p:nvSpPr>
        <p:spPr>
          <a:xfrm>
            <a:off x="4191000" y="0"/>
            <a:ext cx="4953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191000" y="4191000"/>
            <a:ext cx="4876800" cy="1362075"/>
          </a:xfrm>
        </p:spPr>
        <p:txBody>
          <a:bodyPr anchor="b" anchorCtr="0"/>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4191000" y="5638800"/>
            <a:ext cx="4876800" cy="3048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Footer Placeholder 4"/>
          <p:cNvSpPr>
            <a:spLocks noGrp="1"/>
          </p:cNvSpPr>
          <p:nvPr>
            <p:ph type="ftr" sz="quarter" idx="3"/>
          </p:nvPr>
        </p:nvSpPr>
        <p:spPr>
          <a:xfrm>
            <a:off x="4191000" y="6324600"/>
            <a:ext cx="495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TRUST ∙ TALENT ∙ TEAMWORK</a:t>
            </a:r>
          </a:p>
        </p:txBody>
      </p:sp>
      <p:pic>
        <p:nvPicPr>
          <p:cNvPr id="12" name="Picture 11" descr="WEC logo.png"/>
          <p:cNvPicPr>
            <a:picLocks noChangeAspect="1"/>
          </p:cNvPicPr>
          <p:nvPr userDrawn="1"/>
        </p:nvPicPr>
        <p:blipFill>
          <a:blip r:embed="rId2" cstate="print"/>
          <a:stretch>
            <a:fillRect/>
          </a:stretch>
        </p:blipFill>
        <p:spPr>
          <a:xfrm>
            <a:off x="152400" y="228600"/>
            <a:ext cx="3938357" cy="163387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P spid="9"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4"/>
          <p:cNvSpPr>
            <a:spLocks noGrp="1"/>
          </p:cNvSpPr>
          <p:nvPr>
            <p:ph type="ftr" sz="quarter" idx="3"/>
          </p:nvPr>
        </p:nvSpPr>
        <p:spPr>
          <a:xfrm>
            <a:off x="152400" y="6324600"/>
            <a:ext cx="876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TRUST ∙ TALENT ∙ TEAMWORK</a:t>
            </a:r>
            <a:endParaRPr lang="en-US" dirty="0" smtClean="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4"/>
          <p:cNvSpPr>
            <a:spLocks noGrp="1"/>
          </p:cNvSpPr>
          <p:nvPr>
            <p:ph type="ftr" sz="quarter" idx="10"/>
          </p:nvPr>
        </p:nvSpPr>
        <p:spPr>
          <a:xfrm>
            <a:off x="152400" y="6324600"/>
            <a:ext cx="876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TRUST ∙ TALENT ∙ TEAMWORK</a:t>
            </a:r>
            <a:endParaRPr lang="en-US" dirty="0" smtClean="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4"/>
          <p:cNvSpPr>
            <a:spLocks noGrp="1"/>
          </p:cNvSpPr>
          <p:nvPr>
            <p:ph type="ftr" sz="quarter" idx="3"/>
          </p:nvPr>
        </p:nvSpPr>
        <p:spPr>
          <a:xfrm>
            <a:off x="152400" y="6324600"/>
            <a:ext cx="876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TRUST ∙ TALENT ∙ TEAMWORK</a:t>
            </a:r>
            <a:endParaRPr lang="en-US" dirty="0" smtClean="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o">
    <p:spTree>
      <p:nvGrpSpPr>
        <p:cNvPr id="1" name=""/>
        <p:cNvGrpSpPr/>
        <p:nvPr/>
      </p:nvGrpSpPr>
      <p:grpSpPr>
        <a:xfrm>
          <a:off x="0" y="0"/>
          <a:ext cx="0" cy="0"/>
          <a:chOff x="0" y="0"/>
          <a:chExt cx="0" cy="0"/>
        </a:xfrm>
      </p:grpSpPr>
      <p:sp>
        <p:nvSpPr>
          <p:cNvPr id="20" name="Picture Placeholder 19"/>
          <p:cNvSpPr>
            <a:spLocks noGrp="1"/>
          </p:cNvSpPr>
          <p:nvPr>
            <p:ph type="pic" sz="quarter" idx="14"/>
          </p:nvPr>
        </p:nvSpPr>
        <p:spPr>
          <a:xfrm>
            <a:off x="152400" y="1219200"/>
            <a:ext cx="2133600" cy="2895600"/>
          </a:xfrm>
        </p:spPr>
        <p:txBody>
          <a:bodyPr/>
          <a:lstStyle/>
          <a:p>
            <a:r>
              <a:rPr lang="en-US" smtClean="0"/>
              <a:t>Click icon to add picture</a:t>
            </a:r>
            <a:endParaRPr lang="en-US"/>
          </a:p>
        </p:txBody>
      </p:sp>
      <p:sp>
        <p:nvSpPr>
          <p:cNvPr id="5" name="Footer Placeholder 4"/>
          <p:cNvSpPr>
            <a:spLocks noGrp="1"/>
          </p:cNvSpPr>
          <p:nvPr>
            <p:ph type="ftr" sz="quarter" idx="3"/>
          </p:nvPr>
        </p:nvSpPr>
        <p:spPr>
          <a:xfrm>
            <a:off x="152400" y="6324600"/>
            <a:ext cx="876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TRUST ∙ TALENT ∙ TEAMWORK</a:t>
            </a:r>
            <a:endParaRPr lang="en-US" dirty="0" smtClean="0"/>
          </a:p>
        </p:txBody>
      </p:sp>
      <p:sp>
        <p:nvSpPr>
          <p:cNvPr id="3" name="Title Placeholder 1"/>
          <p:cNvSpPr>
            <a:spLocks noGrp="1"/>
          </p:cNvSpPr>
          <p:nvPr>
            <p:ph type="title"/>
          </p:nvPr>
        </p:nvSpPr>
        <p:spPr>
          <a:xfrm>
            <a:off x="2209800" y="-57150"/>
            <a:ext cx="6934200" cy="10477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8" name="Text Placeholder 7"/>
          <p:cNvSpPr>
            <a:spLocks noGrp="1"/>
          </p:cNvSpPr>
          <p:nvPr>
            <p:ph type="body" sz="quarter" idx="11" hasCustomPrompt="1"/>
          </p:nvPr>
        </p:nvSpPr>
        <p:spPr>
          <a:xfrm>
            <a:off x="152400" y="4267200"/>
            <a:ext cx="2133600" cy="1905000"/>
          </a:xfrm>
        </p:spPr>
        <p:txBody>
          <a:bodyPr>
            <a:no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b="0"/>
            </a:lvl1pPr>
            <a:lvl2pPr>
              <a:buNone/>
              <a:defRPr sz="1200"/>
            </a:lvl2pPr>
            <a:lvl3pPr>
              <a:buNone/>
              <a:defRPr sz="1200"/>
            </a:lvl3pPr>
            <a:lvl4pPr>
              <a:buNone/>
              <a:defRPr sz="1200"/>
            </a:lvl4pPr>
            <a:lvl5pPr>
              <a:buNone/>
              <a:defRPr sz="1200"/>
            </a:lvl5p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1200" b="1" dirty="0" smtClean="0">
                <a:latin typeface="Calibri" pitchFamily="34" charset="0"/>
              </a:rPr>
              <a:t>Contact Information</a:t>
            </a:r>
          </a:p>
          <a:p>
            <a:pPr lvl="0"/>
            <a:r>
              <a:rPr lang="en-US" dirty="0" smtClean="0"/>
              <a:t>xxx</a:t>
            </a:r>
            <a:endParaRPr lang="en-US" dirty="0"/>
          </a:p>
        </p:txBody>
      </p:sp>
      <p:sp>
        <p:nvSpPr>
          <p:cNvPr id="11" name="Text Placeholder 10"/>
          <p:cNvSpPr>
            <a:spLocks noGrp="1"/>
          </p:cNvSpPr>
          <p:nvPr>
            <p:ph type="body" sz="quarter" idx="12" hasCustomPrompt="1"/>
          </p:nvPr>
        </p:nvSpPr>
        <p:spPr>
          <a:xfrm>
            <a:off x="2362200" y="1219200"/>
            <a:ext cx="6553200" cy="838200"/>
          </a:xfrm>
        </p:spPr>
        <p:txBody>
          <a:bodyPr anchor="b" anchorCtr="0">
            <a:normAutofit/>
          </a:bodyPr>
          <a:lstStyle>
            <a:lvl1pPr>
              <a:buNone/>
              <a:defRPr lang="en-US" sz="2400" b="1" baseline="0" smtClean="0"/>
            </a:lvl1pPr>
            <a:lvl2pPr>
              <a:buFont typeface="Courier New" pitchFamily="49" charset="0"/>
              <a:buChar char="o"/>
              <a:defRPr sz="1400"/>
            </a:lvl2pPr>
            <a:lvl3pPr>
              <a:defRPr sz="1400"/>
            </a:lvl3pPr>
            <a:lvl4pPr>
              <a:defRPr sz="1400"/>
            </a:lvl4pPr>
            <a:lvl5pPr>
              <a:defRPr sz="1400"/>
            </a:lvl5pPr>
          </a:lstStyle>
          <a:p>
            <a:pPr lvl="0"/>
            <a:r>
              <a:rPr lang="en-US" sz="2000" b="1" dirty="0" smtClean="0">
                <a:latin typeface="+mn-lt"/>
              </a:rPr>
              <a:t>[Name], [Designations]</a:t>
            </a:r>
            <a:endParaRPr lang="en-US" sz="2000" b="1" baseline="0" dirty="0" smtClean="0">
              <a:latin typeface="+mn-lt"/>
            </a:endParaRPr>
          </a:p>
          <a:p>
            <a:pPr lvl="0"/>
            <a:r>
              <a:rPr lang="en-US" sz="2000" b="1" baseline="0" dirty="0" smtClean="0">
                <a:latin typeface="+mn-lt"/>
              </a:rPr>
              <a:t>[Title] </a:t>
            </a:r>
            <a:endParaRPr lang="en-US" dirty="0"/>
          </a:p>
        </p:txBody>
      </p:sp>
      <p:sp>
        <p:nvSpPr>
          <p:cNvPr id="18" name="Text Placeholder 7"/>
          <p:cNvSpPr>
            <a:spLocks noGrp="1"/>
          </p:cNvSpPr>
          <p:nvPr>
            <p:ph type="body" sz="quarter" idx="13"/>
          </p:nvPr>
        </p:nvSpPr>
        <p:spPr>
          <a:xfrm>
            <a:off x="2362200" y="2209800"/>
            <a:ext cx="6553200" cy="3962400"/>
          </a:xfrm>
        </p:spPr>
        <p:txBody>
          <a:bodyPr>
            <a:noAutofit/>
          </a:bodyPr>
          <a:lstStyle>
            <a:lvl1pPr algn="l">
              <a:buNone/>
              <a:defRPr sz="1200" b="0"/>
            </a:lvl1pPr>
            <a:lvl2pPr>
              <a:buNone/>
              <a:defRPr sz="1200"/>
            </a:lvl2pPr>
            <a:lvl3pPr>
              <a:buNone/>
              <a:defRPr sz="1200"/>
            </a:lvl3pPr>
            <a:lvl4pPr>
              <a:buNone/>
              <a:defRPr sz="1200"/>
            </a:lvl4pPr>
            <a:lvl5pPr>
              <a:buNone/>
              <a:defRPr sz="1200"/>
            </a:lvl5pPr>
          </a:lstStyle>
          <a:p>
            <a:pPr lvl="0"/>
            <a:r>
              <a:rPr lang="en-US" smtClean="0"/>
              <a:t>Click to edit Master text styles</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371600"/>
            <a:ext cx="5111750"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371600"/>
            <a:ext cx="3008313" cy="4754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4"/>
          <p:cNvSpPr>
            <a:spLocks noGrp="1"/>
          </p:cNvSpPr>
          <p:nvPr>
            <p:ph type="ftr" sz="quarter" idx="3"/>
          </p:nvPr>
        </p:nvSpPr>
        <p:spPr>
          <a:xfrm>
            <a:off x="152400" y="6324600"/>
            <a:ext cx="876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TRUST ∙ TALENT ∙ TEAMWORK</a:t>
            </a:r>
            <a:endParaRPr lang="en-US" dirty="0" smtClean="0"/>
          </a:p>
        </p:txBody>
      </p:sp>
      <p:sp>
        <p:nvSpPr>
          <p:cNvPr id="6" name="Title Placeholder 1"/>
          <p:cNvSpPr>
            <a:spLocks noGrp="1"/>
          </p:cNvSpPr>
          <p:nvPr>
            <p:ph type="title"/>
          </p:nvPr>
        </p:nvSpPr>
        <p:spPr>
          <a:xfrm>
            <a:off x="2209800" y="-57150"/>
            <a:ext cx="6934200" cy="10477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4"/>
          <p:cNvSpPr>
            <a:spLocks noGrp="1"/>
          </p:cNvSpPr>
          <p:nvPr>
            <p:ph type="ftr" sz="quarter" idx="3"/>
          </p:nvPr>
        </p:nvSpPr>
        <p:spPr>
          <a:xfrm>
            <a:off x="152400" y="6324600"/>
            <a:ext cx="876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TRUST ∙ TALENT ∙ TEAMWORK</a:t>
            </a:r>
            <a:endParaRPr lang="en-US" dirty="0" smtClean="0"/>
          </a:p>
        </p:txBody>
      </p:sp>
      <p:sp>
        <p:nvSpPr>
          <p:cNvPr id="6" name="Title Placeholder 1"/>
          <p:cNvSpPr txBox="1">
            <a:spLocks/>
          </p:cNvSpPr>
          <p:nvPr userDrawn="1"/>
        </p:nvSpPr>
        <p:spPr>
          <a:xfrm>
            <a:off x="2209800" y="-57150"/>
            <a:ext cx="6934200" cy="104775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chemeClr val="bg1"/>
                </a:solidFill>
                <a:effectLst/>
                <a:uLnTx/>
                <a:uFillTx/>
                <a:latin typeface="Calibri" pitchFamily="34" charset="0"/>
                <a:ea typeface="+mj-ea"/>
                <a:cs typeface="+mj-cs"/>
              </a:rPr>
              <a:t>Click to edit Master title style</a:t>
            </a:r>
            <a:endParaRPr kumimoji="0" lang="en-US" sz="2800" b="0" i="0" u="none" strike="noStrike" kern="1200" cap="none" spc="0" normalizeH="0" baseline="0" noProof="0" dirty="0">
              <a:ln>
                <a:noFill/>
              </a:ln>
              <a:solidFill>
                <a:schemeClr val="bg1"/>
              </a:solidFill>
              <a:effectLst/>
              <a:uLnTx/>
              <a:uFillTx/>
              <a:latin typeface="Calibri" pitchFamily="34" charset="0"/>
              <a:ea typeface="+mj-ea"/>
              <a:cs typeface="+mj-cs"/>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57150"/>
            <a:ext cx="9144000" cy="104775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152400" y="1143000"/>
            <a:ext cx="8763000" cy="5029200"/>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52400" y="6324600"/>
            <a:ext cx="8763000" cy="4572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TRUST ∙ TALENT ∙ TEAMWORK</a:t>
            </a:r>
          </a:p>
        </p:txBody>
      </p:sp>
      <p:sp>
        <p:nvSpPr>
          <p:cNvPr id="2" name="Title Placeholder 1"/>
          <p:cNvSpPr>
            <a:spLocks noGrp="1"/>
          </p:cNvSpPr>
          <p:nvPr>
            <p:ph type="title"/>
          </p:nvPr>
        </p:nvSpPr>
        <p:spPr>
          <a:xfrm>
            <a:off x="2209800" y="-57150"/>
            <a:ext cx="6934200" cy="1047750"/>
          </a:xfrm>
          <a:prstGeom prst="rect">
            <a:avLst/>
          </a:prstGeom>
        </p:spPr>
        <p:txBody>
          <a:bodyPr vert="horz" lIns="91440" tIns="45720" rIns="91440" bIns="45720" rtlCol="0" anchor="ctr">
            <a:normAutofit/>
          </a:bodyPr>
          <a:lstStyle/>
          <a:p>
            <a:r>
              <a:rPr lang="en-US" smtClean="0"/>
              <a:t>Click to edit Master title style</a:t>
            </a:r>
            <a:endParaRPr lang="en-US" dirty="0"/>
          </a:p>
        </p:txBody>
      </p:sp>
      <p:pic>
        <p:nvPicPr>
          <p:cNvPr id="13" name="Picture 12" descr="WEC logo - White Text.png"/>
          <p:cNvPicPr>
            <a:picLocks noChangeAspect="1"/>
          </p:cNvPicPr>
          <p:nvPr/>
        </p:nvPicPr>
        <p:blipFill>
          <a:blip r:embed="rId11" cstate="print"/>
          <a:stretch>
            <a:fillRect/>
          </a:stretch>
        </p:blipFill>
        <p:spPr>
          <a:xfrm>
            <a:off x="0" y="0"/>
            <a:ext cx="2149643" cy="914400"/>
          </a:xfrm>
          <a:prstGeom prst="rect">
            <a:avLst/>
          </a:prstGeom>
          <a:ln>
            <a:noFill/>
          </a:ln>
          <a:effectLst>
            <a:outerShdw blurRad="241300" algn="tl" rotWithShape="0">
              <a:schemeClr val="bg1">
                <a:alpha val="58000"/>
              </a:schemeClr>
            </a:out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p:fade/>
  </p:transition>
  <p:timing>
    <p:tnLst>
      <p:par>
        <p:cTn id="1" dur="indefinite" restart="never" nodeType="tmRoot"/>
      </p:par>
    </p:tnLst>
  </p:timing>
  <p:hf sldNum="0" hdr="0" dt="0"/>
  <p:txStyles>
    <p:titleStyle>
      <a:lvl1pPr algn="ctr" defTabSz="914400" rtl="0" eaLnBrk="1" latinLnBrk="0" hangingPunct="1">
        <a:spcBef>
          <a:spcPct val="0"/>
        </a:spcBef>
        <a:buNone/>
        <a:defRPr sz="2800" kern="1200">
          <a:solidFill>
            <a:schemeClr val="bg1"/>
          </a:solidFill>
          <a:latin typeface="Calibri" pitchFamily="34" charset="0"/>
          <a:ea typeface="+mj-ea"/>
          <a:cs typeface="+mj-cs"/>
        </a:defRPr>
      </a:lvl1pPr>
    </p:titleStyle>
    <p:bodyStyle>
      <a:lvl1pPr marL="342900" indent="-342900" algn="just" defTabSz="914400" rtl="0" eaLnBrk="1" latinLnBrk="0" hangingPunct="1">
        <a:spcBef>
          <a:spcPct val="20000"/>
        </a:spcBef>
        <a:buFont typeface="Arial" pitchFamily="34" charset="0"/>
        <a:buChar char="•"/>
        <a:defRPr sz="1600" kern="1200">
          <a:solidFill>
            <a:schemeClr val="tx1"/>
          </a:solidFill>
          <a:latin typeface="Calibri" pitchFamily="34" charset="0"/>
          <a:ea typeface="+mn-ea"/>
          <a:cs typeface="+mn-cs"/>
        </a:defRPr>
      </a:lvl1pPr>
      <a:lvl2pPr marL="742950" indent="-285750" algn="just" defTabSz="914400" rtl="0" eaLnBrk="1" latinLnBrk="0" hangingPunct="1">
        <a:spcBef>
          <a:spcPct val="20000"/>
        </a:spcBef>
        <a:buFont typeface="Arial" pitchFamily="34" charset="0"/>
        <a:buChar char="–"/>
        <a:defRPr sz="1600" kern="1200">
          <a:solidFill>
            <a:schemeClr val="tx1"/>
          </a:solidFill>
          <a:latin typeface="Calibri" pitchFamily="34" charset="0"/>
          <a:ea typeface="+mn-ea"/>
          <a:cs typeface="+mn-cs"/>
        </a:defRPr>
      </a:lvl2pPr>
      <a:lvl3pPr marL="1143000" indent="-228600" algn="just" defTabSz="914400" rtl="0" eaLnBrk="1" latinLnBrk="0" hangingPunct="1">
        <a:spcBef>
          <a:spcPct val="20000"/>
        </a:spcBef>
        <a:buFont typeface="Arial" pitchFamily="34" charset="0"/>
        <a:buChar char="•"/>
        <a:defRPr sz="1600" kern="1200">
          <a:solidFill>
            <a:schemeClr val="tx1"/>
          </a:solidFill>
          <a:latin typeface="Calibri" pitchFamily="34" charset="0"/>
          <a:ea typeface="+mn-ea"/>
          <a:cs typeface="+mn-cs"/>
        </a:defRPr>
      </a:lvl3pPr>
      <a:lvl4pPr marL="1600200" indent="-228600" algn="just" defTabSz="914400" rtl="0" eaLnBrk="1" latinLnBrk="0" hangingPunct="1">
        <a:spcBef>
          <a:spcPct val="20000"/>
        </a:spcBef>
        <a:buFont typeface="Arial" pitchFamily="34" charset="0"/>
        <a:buChar char="–"/>
        <a:defRPr sz="1600" kern="1200">
          <a:solidFill>
            <a:schemeClr val="tx1"/>
          </a:solidFill>
          <a:latin typeface="Calibri" pitchFamily="34" charset="0"/>
          <a:ea typeface="+mn-ea"/>
          <a:cs typeface="+mn-cs"/>
        </a:defRPr>
      </a:lvl4pPr>
      <a:lvl5pPr marL="2057400" indent="-228600" algn="just" defTabSz="914400" rtl="0" eaLnBrk="1" latinLnBrk="0" hangingPunct="1">
        <a:spcBef>
          <a:spcPct val="20000"/>
        </a:spcBef>
        <a:buFont typeface="Arial" pitchFamily="34" charset="0"/>
        <a:buChar char="»"/>
        <a:defRPr sz="16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Transactional, </a:t>
            </a:r>
            <a:r>
              <a:rPr lang="en-US" dirty="0" smtClean="0"/>
              <a:t>Personal Injury, and Family </a:t>
            </a:r>
            <a:r>
              <a:rPr lang="en-US" dirty="0" smtClean="0"/>
              <a:t>Law: Tax Considerations</a:t>
            </a:r>
            <a:endParaRPr lang="en-US" dirty="0"/>
          </a:p>
        </p:txBody>
      </p:sp>
      <p:sp>
        <p:nvSpPr>
          <p:cNvPr id="4" name="Subtitle 3"/>
          <p:cNvSpPr>
            <a:spLocks noGrp="1"/>
          </p:cNvSpPr>
          <p:nvPr>
            <p:ph type="subTitle" idx="1"/>
          </p:nvPr>
        </p:nvSpPr>
        <p:spPr>
          <a:xfrm>
            <a:off x="152400" y="3962400"/>
            <a:ext cx="8839200" cy="2667000"/>
          </a:xfrm>
        </p:spPr>
        <p:txBody>
          <a:bodyPr/>
          <a:lstStyle/>
          <a:p>
            <a:pPr algn="l">
              <a:tabLst>
                <a:tab pos="2286000" algn="l"/>
              </a:tabLst>
            </a:pPr>
            <a:r>
              <a:rPr lang="en-US" sz="1600" dirty="0" smtClean="0"/>
              <a:t>Instructor Name:	Robert O. Burke, MSA, </a:t>
            </a:r>
            <a:r>
              <a:rPr lang="en-US" sz="1600" dirty="0" smtClean="0"/>
              <a:t>CPA</a:t>
            </a:r>
          </a:p>
          <a:p>
            <a:pPr algn="l">
              <a:tabLst>
                <a:tab pos="2286000" algn="l"/>
              </a:tabLst>
            </a:pPr>
            <a:r>
              <a:rPr lang="en-US" sz="1600" dirty="0"/>
              <a:t>	</a:t>
            </a:r>
            <a:r>
              <a:rPr lang="en-US" sz="1600" dirty="0" smtClean="0"/>
              <a:t>John T. Ure, Esq.</a:t>
            </a:r>
            <a:r>
              <a:rPr lang="en-US" sz="1600" dirty="0" smtClean="0"/>
              <a:t>		</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Section 338(h)(10) &amp; 336(e) Elections</a:t>
            </a:r>
            <a:endParaRPr lang="en-US" b="1" dirty="0"/>
          </a:p>
        </p:txBody>
      </p:sp>
      <p:sp>
        <p:nvSpPr>
          <p:cNvPr id="3" name="Content Placeholder 2"/>
          <p:cNvSpPr>
            <a:spLocks noGrp="1"/>
          </p:cNvSpPr>
          <p:nvPr>
            <p:ph idx="1"/>
          </p:nvPr>
        </p:nvSpPr>
        <p:spPr/>
        <p:txBody>
          <a:bodyPr/>
          <a:lstStyle/>
          <a:p>
            <a:r>
              <a:rPr lang="en-US" dirty="0" smtClean="0"/>
              <a:t>Stock purchase for </a:t>
            </a:r>
            <a:r>
              <a:rPr lang="en-US" b="1" dirty="0" smtClean="0"/>
              <a:t>legal purposes, </a:t>
            </a:r>
            <a:r>
              <a:rPr lang="en-US" dirty="0" smtClean="0"/>
              <a:t>but treated as an asset purchase for </a:t>
            </a:r>
            <a:r>
              <a:rPr lang="en-US" b="1" dirty="0" smtClean="0"/>
              <a:t>tax purposes</a:t>
            </a:r>
          </a:p>
          <a:p>
            <a:pPr lvl="1"/>
            <a:endParaRPr lang="en-US" dirty="0"/>
          </a:p>
          <a:p>
            <a:pPr algn="l"/>
            <a:r>
              <a:rPr lang="en-US" b="1" dirty="0" smtClean="0"/>
              <a:t>“qualified stock purchase” </a:t>
            </a:r>
          </a:p>
          <a:p>
            <a:pPr lvl="1" algn="l"/>
            <a:r>
              <a:rPr lang="en-US" dirty="0" smtClean="0"/>
              <a:t>Buyer must purchase 80% of voting power and value of all classes of </a:t>
            </a:r>
            <a:r>
              <a:rPr lang="en-US" dirty="0" smtClean="0"/>
              <a:t>target </a:t>
            </a:r>
            <a:r>
              <a:rPr lang="en-US" dirty="0" smtClean="0"/>
              <a:t>stock during a 12-month period.</a:t>
            </a:r>
          </a:p>
          <a:p>
            <a:pPr lvl="1" algn="l"/>
            <a:endParaRPr lang="en-US" dirty="0"/>
          </a:p>
          <a:p>
            <a:pPr algn="l"/>
            <a:r>
              <a:rPr lang="en-US" b="1" dirty="0" smtClean="0"/>
              <a:t>“</a:t>
            </a:r>
            <a:r>
              <a:rPr lang="en-US" b="1" dirty="0" smtClean="0"/>
              <a:t>aggregate deemed </a:t>
            </a:r>
            <a:r>
              <a:rPr lang="en-US" b="1" dirty="0" smtClean="0"/>
              <a:t>sales price” </a:t>
            </a:r>
            <a:r>
              <a:rPr lang="en-US" dirty="0" smtClean="0"/>
              <a:t>or </a:t>
            </a:r>
            <a:r>
              <a:rPr lang="en-US" b="1" dirty="0" smtClean="0"/>
              <a:t>“aggregate deemed asset disposition price”</a:t>
            </a:r>
          </a:p>
          <a:p>
            <a:pPr lvl="1" algn="l"/>
            <a:r>
              <a:rPr lang="en-US" dirty="0" smtClean="0"/>
              <a:t>FMV of underlying assets: Purchase Price </a:t>
            </a:r>
            <a:r>
              <a:rPr lang="en-US" i="1" dirty="0" smtClean="0"/>
              <a:t>plus</a:t>
            </a:r>
            <a:r>
              <a:rPr lang="en-US" dirty="0" smtClean="0"/>
              <a:t> Liabilities</a:t>
            </a:r>
          </a:p>
          <a:p>
            <a:pPr lvl="1" algn="l"/>
            <a:endParaRPr lang="en-US" dirty="0"/>
          </a:p>
          <a:p>
            <a:pPr algn="l"/>
            <a:r>
              <a:rPr lang="en-US" dirty="0" smtClean="0"/>
              <a:t>Seller </a:t>
            </a:r>
            <a:r>
              <a:rPr lang="en-US" dirty="0"/>
              <a:t>recognizes amount of gain equivalent to stock sale</a:t>
            </a:r>
          </a:p>
          <a:p>
            <a:pPr lvl="1" algn="l"/>
            <a:r>
              <a:rPr lang="en-US" dirty="0"/>
              <a:t>Character of the gain is not all </a:t>
            </a:r>
            <a:r>
              <a:rPr lang="en-US" dirty="0" smtClean="0"/>
              <a:t>capital </a:t>
            </a:r>
            <a:r>
              <a:rPr lang="en-US" dirty="0"/>
              <a:t>g</a:t>
            </a:r>
            <a:r>
              <a:rPr lang="en-US" dirty="0" smtClean="0"/>
              <a:t>ain</a:t>
            </a:r>
            <a:r>
              <a:rPr lang="en-US" dirty="0"/>
              <a:t>, depends on asset allocation</a:t>
            </a:r>
          </a:p>
          <a:p>
            <a:pPr lvl="2" algn="l"/>
            <a:r>
              <a:rPr lang="en-US" dirty="0" smtClean="0"/>
              <a:t>Potential detriment </a:t>
            </a:r>
            <a:r>
              <a:rPr lang="en-US" dirty="0"/>
              <a:t>to seller </a:t>
            </a:r>
            <a:endParaRPr lang="en-US" dirty="0" smtClean="0"/>
          </a:p>
          <a:p>
            <a:pPr lvl="2" algn="l"/>
            <a:r>
              <a:rPr lang="en-US" dirty="0" smtClean="0"/>
              <a:t>Seller makes election and both parties file IRS Form 8883</a:t>
            </a:r>
          </a:p>
          <a:p>
            <a:pPr marL="457200" lvl="1" indent="0" algn="l">
              <a:buNone/>
            </a:pPr>
            <a:endParaRPr lang="en-US" dirty="0"/>
          </a:p>
          <a:p>
            <a:pPr lvl="1" algn="l"/>
            <a:endParaRPr lang="en-US" dirty="0"/>
          </a:p>
          <a:p>
            <a:pPr marL="914400" lvl="2" indent="0" algn="l">
              <a:buNone/>
            </a:pPr>
            <a:endParaRPr lang="en-US" dirty="0" smtClean="0"/>
          </a:p>
          <a:p>
            <a:pPr lvl="1" algn="l"/>
            <a:endParaRPr lang="en-US" dirty="0"/>
          </a:p>
          <a:p>
            <a:pPr algn="l"/>
            <a:endParaRPr lang="en-US" dirty="0" smtClean="0"/>
          </a:p>
          <a:p>
            <a:pPr marL="457200" lvl="1" indent="0">
              <a:buNone/>
            </a:pPr>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136744428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Like-Kind Exchange</a:t>
            </a:r>
            <a:endParaRPr lang="en-US" dirty="0"/>
          </a:p>
        </p:txBody>
      </p:sp>
      <p:sp>
        <p:nvSpPr>
          <p:cNvPr id="4" name="Subtitle 3"/>
          <p:cNvSpPr>
            <a:spLocks noGrp="1"/>
          </p:cNvSpPr>
          <p:nvPr>
            <p:ph type="subTitle" idx="1"/>
          </p:nvPr>
        </p:nvSpPr>
        <p:spPr>
          <a:xfrm>
            <a:off x="152400" y="3962400"/>
            <a:ext cx="8839200" cy="2667000"/>
          </a:xfrm>
        </p:spPr>
        <p:txBody>
          <a:bodyPr/>
          <a:lstStyle/>
          <a:p>
            <a:pPr algn="l">
              <a:tabLst>
                <a:tab pos="2286000" algn="l"/>
              </a:tabLst>
            </a:pPr>
            <a:r>
              <a:rPr lang="en-US" sz="1600" dirty="0" smtClean="0"/>
              <a:t>	</a:t>
            </a:r>
          </a:p>
        </p:txBody>
      </p:sp>
    </p:spTree>
    <p:extLst>
      <p:ext uri="{BB962C8B-B14F-4D97-AF65-F5344CB8AC3E}">
        <p14:creationId xmlns:p14="http://schemas.microsoft.com/office/powerpoint/2010/main" val="84627118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Overview</a:t>
            </a:r>
            <a:endParaRPr lang="en-US" b="1" dirty="0"/>
          </a:p>
        </p:txBody>
      </p:sp>
      <p:sp>
        <p:nvSpPr>
          <p:cNvPr id="3" name="Content Placeholder 2"/>
          <p:cNvSpPr>
            <a:spLocks noGrp="1"/>
          </p:cNvSpPr>
          <p:nvPr>
            <p:ph idx="1"/>
          </p:nvPr>
        </p:nvSpPr>
        <p:spPr/>
        <p:txBody>
          <a:bodyPr/>
          <a:lstStyle/>
          <a:p>
            <a:pPr marL="457200" lvl="1" indent="0" algn="l">
              <a:buNone/>
            </a:pPr>
            <a:endParaRPr lang="en-US" dirty="0"/>
          </a:p>
          <a:p>
            <a:pPr marL="0" indent="0" algn="l">
              <a:buNone/>
            </a:pPr>
            <a:r>
              <a:rPr lang="en-US" b="1" dirty="0" smtClean="0"/>
              <a:t>IRC Section 1031 </a:t>
            </a:r>
            <a:r>
              <a:rPr lang="en-US" dirty="0" smtClean="0"/>
              <a:t>provides that, “No gain or loss shall be recognized on the exchange of property held for productive use in trade or business or for investment if such property is exchanged solely for property of like-kind which is to be held either for productive use in trade or business or for investment.”</a:t>
            </a:r>
          </a:p>
          <a:p>
            <a:pPr marL="0" indent="0" algn="l">
              <a:buNone/>
            </a:pPr>
            <a:endParaRPr lang="en-US" dirty="0"/>
          </a:p>
          <a:p>
            <a:pPr lvl="2" algn="l"/>
            <a:r>
              <a:rPr lang="en-US" b="1" dirty="0" smtClean="0"/>
              <a:t>Identification period</a:t>
            </a:r>
            <a:r>
              <a:rPr lang="en-US" dirty="0" smtClean="0"/>
              <a:t>: 45 days</a:t>
            </a:r>
          </a:p>
          <a:p>
            <a:pPr lvl="2" algn="l"/>
            <a:r>
              <a:rPr lang="en-US" b="1" dirty="0" smtClean="0"/>
              <a:t>Exchange period</a:t>
            </a:r>
            <a:r>
              <a:rPr lang="en-US" dirty="0" smtClean="0"/>
              <a:t>: 180 days (or due date of taxpayer’s return, including extensions)</a:t>
            </a:r>
          </a:p>
          <a:p>
            <a:pPr algn="l"/>
            <a:endParaRPr lang="en-US" dirty="0" smtClean="0"/>
          </a:p>
          <a:p>
            <a:pPr marL="457200" lvl="1" indent="0">
              <a:buNone/>
            </a:pPr>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47543525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Gain and Basis</a:t>
            </a:r>
            <a:endParaRPr lang="en-US" b="1" dirty="0"/>
          </a:p>
        </p:txBody>
      </p:sp>
      <p:sp>
        <p:nvSpPr>
          <p:cNvPr id="3" name="Content Placeholder 2"/>
          <p:cNvSpPr>
            <a:spLocks noGrp="1"/>
          </p:cNvSpPr>
          <p:nvPr>
            <p:ph idx="1"/>
          </p:nvPr>
        </p:nvSpPr>
        <p:spPr/>
        <p:txBody>
          <a:bodyPr/>
          <a:lstStyle/>
          <a:p>
            <a:endParaRPr lang="en-US" dirty="0" smtClean="0"/>
          </a:p>
          <a:p>
            <a:r>
              <a:rPr lang="en-US" b="1" dirty="0" smtClean="0"/>
              <a:t>Rule #1: Total Gain Deferral</a:t>
            </a:r>
          </a:p>
          <a:p>
            <a:pPr lvl="1"/>
            <a:r>
              <a:rPr lang="en-US" dirty="0" smtClean="0"/>
              <a:t>Equal or Up in value, and </a:t>
            </a:r>
          </a:p>
          <a:p>
            <a:pPr lvl="1"/>
            <a:r>
              <a:rPr lang="en-US" dirty="0" smtClean="0"/>
              <a:t>Equal or Up in equity</a:t>
            </a:r>
          </a:p>
          <a:p>
            <a:pPr marL="457200" lvl="1" indent="0">
              <a:buNone/>
            </a:pPr>
            <a:endParaRPr lang="en-US" dirty="0" smtClean="0"/>
          </a:p>
          <a:p>
            <a:r>
              <a:rPr lang="en-US" b="1" dirty="0" smtClean="0"/>
              <a:t>Rule #2: Gain Recognition “Boot”</a:t>
            </a:r>
          </a:p>
          <a:p>
            <a:pPr lvl="1"/>
            <a:r>
              <a:rPr lang="en-US" dirty="0" smtClean="0"/>
              <a:t>Taxed on greater of trade down in value or equity, to the extent of realized gain from the exchange</a:t>
            </a:r>
          </a:p>
          <a:p>
            <a:pPr marL="914400" lvl="2" indent="0">
              <a:buNone/>
            </a:pPr>
            <a:endParaRPr lang="en-US" dirty="0"/>
          </a:p>
          <a:p>
            <a:r>
              <a:rPr lang="en-US" b="1" dirty="0" smtClean="0"/>
              <a:t>Basis of Replacement Property</a:t>
            </a:r>
          </a:p>
          <a:p>
            <a:pPr lvl="1"/>
            <a:r>
              <a:rPr lang="en-US" dirty="0" smtClean="0"/>
              <a:t>Fair Market Value less amount of gain deferred by the taxpayer</a:t>
            </a:r>
          </a:p>
          <a:p>
            <a:pPr lvl="1"/>
            <a:endParaRPr lang="en-US" dirty="0" smtClean="0"/>
          </a:p>
          <a:p>
            <a:pPr lvl="1"/>
            <a:endParaRPr lang="en-US" dirty="0"/>
          </a:p>
          <a:p>
            <a:pPr lvl="1"/>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404456993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Gain and Basis</a:t>
            </a:r>
            <a:endParaRPr lang="en-US" b="1" dirty="0"/>
          </a:p>
        </p:txBody>
      </p:sp>
      <p:sp>
        <p:nvSpPr>
          <p:cNvPr id="3" name="Content Placeholder 2"/>
          <p:cNvSpPr>
            <a:spLocks noGrp="1"/>
          </p:cNvSpPr>
          <p:nvPr>
            <p:ph idx="1"/>
          </p:nvPr>
        </p:nvSpPr>
        <p:spPr/>
        <p:txBody>
          <a:bodyPr/>
          <a:lstStyle/>
          <a:p>
            <a:pPr marL="457200" lvl="1" indent="0">
              <a:buNone/>
            </a:pPr>
            <a:r>
              <a:rPr lang="en-US" b="1" dirty="0" smtClean="0"/>
              <a:t>Example 1:</a:t>
            </a:r>
          </a:p>
          <a:p>
            <a:pPr marL="457200" lvl="1" indent="0">
              <a:buNone/>
            </a:pPr>
            <a:r>
              <a:rPr lang="en-US" dirty="0" smtClean="0"/>
              <a:t>Assumptions:</a:t>
            </a:r>
          </a:p>
          <a:p>
            <a:pPr marL="457200" lvl="1" indent="0">
              <a:buNone/>
            </a:pPr>
            <a:r>
              <a:rPr lang="en-US" dirty="0" smtClean="0"/>
              <a:t>Adjusted Basis of Property:	$ 25,000</a:t>
            </a:r>
          </a:p>
          <a:p>
            <a:pPr marL="457200" lvl="1" indent="0">
              <a:buNone/>
            </a:pPr>
            <a:r>
              <a:rPr lang="en-US" dirty="0" smtClean="0"/>
              <a:t>Realized gain on sale:		$ 225,000</a:t>
            </a:r>
          </a:p>
          <a:p>
            <a:pPr marL="457200" lvl="1" indent="0">
              <a:buNone/>
            </a:pPr>
            <a:r>
              <a:rPr lang="en-US" dirty="0" smtClean="0"/>
              <a:t>No transaction cost on the sale</a:t>
            </a:r>
          </a:p>
          <a:p>
            <a:pPr marL="457200" lvl="1" indent="0">
              <a:buNone/>
            </a:pPr>
            <a:endParaRPr lang="en-US" dirty="0" smtClean="0"/>
          </a:p>
          <a:p>
            <a:pPr marL="457200" lvl="1" indent="0">
              <a:buNone/>
            </a:pPr>
            <a:r>
              <a:rPr lang="en-US" dirty="0" smtClean="0"/>
              <a:t>Sales Price of Relinquished Property:	$ 250,000</a:t>
            </a:r>
          </a:p>
          <a:p>
            <a:pPr marL="457200" lvl="1" indent="0">
              <a:buNone/>
            </a:pPr>
            <a:r>
              <a:rPr lang="en-US" dirty="0" smtClean="0"/>
              <a:t>Debt on Relinquished Property:		</a:t>
            </a:r>
            <a:r>
              <a:rPr lang="en-US" u="sng" dirty="0" smtClean="0"/>
              <a:t>   100,000</a:t>
            </a:r>
          </a:p>
          <a:p>
            <a:pPr marL="457200" lvl="1" indent="0">
              <a:buNone/>
            </a:pPr>
            <a:r>
              <a:rPr lang="en-US" dirty="0" smtClean="0"/>
              <a:t>Net Equity:				$ 150,000</a:t>
            </a:r>
          </a:p>
          <a:p>
            <a:pPr marL="457200" lvl="1" indent="0">
              <a:buNone/>
            </a:pPr>
            <a:endParaRPr lang="en-US" dirty="0" smtClean="0"/>
          </a:p>
          <a:p>
            <a:pPr marL="457200" lvl="1" indent="0">
              <a:buNone/>
            </a:pPr>
            <a:r>
              <a:rPr lang="en-US" dirty="0" smtClean="0"/>
              <a:t>Cash reinvested in Replacement Property:	$100,000</a:t>
            </a:r>
          </a:p>
          <a:p>
            <a:pPr marL="457200" lvl="1" indent="0">
              <a:buNone/>
            </a:pPr>
            <a:r>
              <a:rPr lang="en-US" dirty="0" smtClean="0"/>
              <a:t>Debt on Replacement Property:		</a:t>
            </a:r>
            <a:r>
              <a:rPr lang="en-US" u="sng" dirty="0" smtClean="0"/>
              <a:t>    50,000</a:t>
            </a:r>
          </a:p>
          <a:p>
            <a:pPr marL="457200" lvl="1" indent="0">
              <a:buNone/>
            </a:pPr>
            <a:r>
              <a:rPr lang="en-US" dirty="0" smtClean="0"/>
              <a:t>Purchase price of Replacement Property:	$150,000</a:t>
            </a:r>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418386395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Gain and Basis</a:t>
            </a:r>
            <a:endParaRPr lang="en-US" b="1" dirty="0"/>
          </a:p>
        </p:txBody>
      </p:sp>
      <p:sp>
        <p:nvSpPr>
          <p:cNvPr id="3" name="Content Placeholder 2"/>
          <p:cNvSpPr>
            <a:spLocks noGrp="1"/>
          </p:cNvSpPr>
          <p:nvPr>
            <p:ph idx="1"/>
          </p:nvPr>
        </p:nvSpPr>
        <p:spPr/>
        <p:txBody>
          <a:bodyPr/>
          <a:lstStyle/>
          <a:p>
            <a:pPr marL="457200" lvl="1" indent="0">
              <a:buNone/>
            </a:pPr>
            <a:r>
              <a:rPr lang="en-US" b="1" dirty="0" smtClean="0"/>
              <a:t>Example 1(cont.):</a:t>
            </a:r>
          </a:p>
          <a:p>
            <a:pPr marL="457200" lvl="1" indent="0">
              <a:buNone/>
            </a:pPr>
            <a:endParaRPr lang="en-US" b="1" dirty="0"/>
          </a:p>
          <a:p>
            <a:pPr lvl="1"/>
            <a:r>
              <a:rPr lang="en-US" dirty="0" smtClean="0"/>
              <a:t>Taxpayer did not trade up or equal in both value and equity:</a:t>
            </a:r>
          </a:p>
          <a:p>
            <a:pPr marL="1257300" lvl="2" indent="-342900">
              <a:buFont typeface="+mj-lt"/>
              <a:buAutoNum type="arabicPeriod"/>
            </a:pPr>
            <a:r>
              <a:rPr lang="en-US" dirty="0" smtClean="0"/>
              <a:t>Trade down in value = $100,000  ($250,000 - $150,000)</a:t>
            </a:r>
          </a:p>
          <a:p>
            <a:pPr marL="1257300" lvl="2" indent="-342900">
              <a:buFont typeface="+mj-lt"/>
              <a:buAutoNum type="arabicPeriod"/>
            </a:pPr>
            <a:r>
              <a:rPr lang="en-US" dirty="0" smtClean="0"/>
              <a:t>Trade down in equity = $50,000 ($150,000 - $100,000)</a:t>
            </a:r>
          </a:p>
          <a:p>
            <a:pPr marL="1257300" lvl="2" indent="-342900">
              <a:buFont typeface="+mj-lt"/>
              <a:buAutoNum type="arabicPeriod"/>
            </a:pPr>
            <a:r>
              <a:rPr lang="en-US" dirty="0" smtClean="0"/>
              <a:t>Realized gain = $</a:t>
            </a:r>
            <a:r>
              <a:rPr lang="en-US" dirty="0" smtClean="0"/>
              <a:t>225,000</a:t>
            </a:r>
          </a:p>
          <a:p>
            <a:pPr marL="1257300" lvl="2" indent="-342900">
              <a:buFont typeface="+mj-lt"/>
              <a:buAutoNum type="arabicPeriod"/>
            </a:pPr>
            <a:endParaRPr lang="en-US" dirty="0" smtClean="0"/>
          </a:p>
          <a:p>
            <a:pPr lvl="2"/>
            <a:r>
              <a:rPr lang="en-US" dirty="0" smtClean="0"/>
              <a:t>Recognized gain is $100,000 (the greater of 1 or 2, to the extent of 3)</a:t>
            </a:r>
          </a:p>
          <a:p>
            <a:pPr marL="914400" lvl="2" indent="0">
              <a:buNone/>
            </a:pPr>
            <a:endParaRPr lang="en-US" dirty="0" smtClean="0"/>
          </a:p>
          <a:p>
            <a:pPr lvl="1"/>
            <a:r>
              <a:rPr lang="en-US" dirty="0" smtClean="0"/>
              <a:t>Basis of replacement property equals FMV of replacement property less deferred gain</a:t>
            </a:r>
            <a:r>
              <a:rPr lang="en-US" dirty="0" smtClean="0"/>
              <a:t>:</a:t>
            </a:r>
            <a:endParaRPr lang="en-US" dirty="0" smtClean="0"/>
          </a:p>
          <a:p>
            <a:pPr marL="914400" lvl="2" indent="0">
              <a:buNone/>
            </a:pPr>
            <a:r>
              <a:rPr lang="en-US" dirty="0" smtClean="0"/>
              <a:t>	FMV of replacement property   $ 150,000</a:t>
            </a:r>
          </a:p>
          <a:p>
            <a:pPr marL="914400" lvl="2" indent="0">
              <a:buNone/>
            </a:pPr>
            <a:r>
              <a:rPr lang="en-US" dirty="0"/>
              <a:t>	</a:t>
            </a:r>
            <a:r>
              <a:rPr lang="en-US" dirty="0" smtClean="0"/>
              <a:t>Less: Deferred gain:		</a:t>
            </a:r>
            <a:r>
              <a:rPr lang="en-US" dirty="0"/>
              <a:t> </a:t>
            </a:r>
            <a:r>
              <a:rPr lang="en-US" dirty="0" smtClean="0"/>
              <a:t>    </a:t>
            </a:r>
            <a:r>
              <a:rPr lang="en-US" u="sng" dirty="0" smtClean="0"/>
              <a:t>(125,000)</a:t>
            </a:r>
            <a:endParaRPr lang="en-US" dirty="0" smtClean="0"/>
          </a:p>
          <a:p>
            <a:pPr marL="914400" lvl="2" indent="0">
              <a:buNone/>
            </a:pPr>
            <a:r>
              <a:rPr lang="en-US" dirty="0"/>
              <a:t>	</a:t>
            </a:r>
            <a:r>
              <a:rPr lang="en-US" dirty="0" smtClean="0"/>
              <a:t>Basis of replacement property:  $  25,000</a:t>
            </a:r>
          </a:p>
          <a:p>
            <a:pPr lvl="1"/>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43696671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of Expenses</a:t>
            </a:r>
            <a:endParaRPr lang="en-US" b="1" dirty="0"/>
          </a:p>
        </p:txBody>
      </p:sp>
      <p:sp>
        <p:nvSpPr>
          <p:cNvPr id="3" name="Content Placeholder 2"/>
          <p:cNvSpPr>
            <a:spLocks noGrp="1"/>
          </p:cNvSpPr>
          <p:nvPr>
            <p:ph idx="1"/>
          </p:nvPr>
        </p:nvSpPr>
        <p:spPr/>
        <p:txBody>
          <a:bodyPr/>
          <a:lstStyle/>
          <a:p>
            <a:endParaRPr lang="en-US" dirty="0" smtClean="0"/>
          </a:p>
          <a:p>
            <a:r>
              <a:rPr lang="en-US" dirty="0" smtClean="0"/>
              <a:t>Expenses paid out in connection with the exchange</a:t>
            </a:r>
          </a:p>
          <a:p>
            <a:endParaRPr lang="en-US" dirty="0" smtClean="0"/>
          </a:p>
          <a:p>
            <a:pPr lvl="1"/>
            <a:r>
              <a:rPr lang="en-US" b="1" dirty="0" smtClean="0"/>
              <a:t>Exchange Expenses</a:t>
            </a:r>
          </a:p>
          <a:p>
            <a:pPr lvl="2"/>
            <a:r>
              <a:rPr lang="en-US" dirty="0" smtClean="0"/>
              <a:t>Costs typically treated as selling costs</a:t>
            </a:r>
          </a:p>
          <a:p>
            <a:pPr lvl="2"/>
            <a:r>
              <a:rPr lang="en-US" dirty="0" smtClean="0"/>
              <a:t>Costs specifically related to the exchange</a:t>
            </a:r>
          </a:p>
          <a:p>
            <a:pPr lvl="2"/>
            <a:r>
              <a:rPr lang="en-US" dirty="0" smtClean="0"/>
              <a:t>Add to adjusted basis</a:t>
            </a:r>
          </a:p>
          <a:p>
            <a:endParaRPr lang="en-US" dirty="0"/>
          </a:p>
          <a:p>
            <a:pPr lvl="1"/>
            <a:r>
              <a:rPr lang="en-US" b="1" dirty="0" smtClean="0"/>
              <a:t>Non Exchange Expenses</a:t>
            </a:r>
          </a:p>
          <a:p>
            <a:pPr lvl="2"/>
            <a:r>
              <a:rPr lang="en-US" dirty="0" smtClean="0"/>
              <a:t>Costs that are not treated as selling cost</a:t>
            </a:r>
          </a:p>
          <a:p>
            <a:pPr lvl="2"/>
            <a:r>
              <a:rPr lang="en-US" dirty="0" smtClean="0"/>
              <a:t>May result in taxable boot if paid from exchange proceeds</a:t>
            </a:r>
          </a:p>
          <a:p>
            <a:pPr lvl="2"/>
            <a:r>
              <a:rPr lang="en-US" dirty="0" smtClean="0"/>
              <a:t>May be otherwise deductible against taxable income</a:t>
            </a:r>
          </a:p>
          <a:p>
            <a:pPr lvl="1"/>
            <a:endParaRPr lang="en-US" dirty="0" smtClean="0"/>
          </a:p>
          <a:p>
            <a:pPr lvl="2"/>
            <a:endParaRPr lang="en-US" dirty="0"/>
          </a:p>
          <a:p>
            <a:pPr lvl="2"/>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407638438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of Expenses</a:t>
            </a:r>
            <a:endParaRPr lang="en-US" b="1" dirty="0"/>
          </a:p>
        </p:txBody>
      </p:sp>
      <p:sp>
        <p:nvSpPr>
          <p:cNvPr id="3" name="Content Placeholder 2"/>
          <p:cNvSpPr>
            <a:spLocks noGrp="1"/>
          </p:cNvSpPr>
          <p:nvPr>
            <p:ph idx="1"/>
          </p:nvPr>
        </p:nvSpPr>
        <p:spPr/>
        <p:txBody>
          <a:bodyPr numCol="2">
            <a:normAutofit fontScale="85000" lnSpcReduction="20000"/>
          </a:bodyPr>
          <a:lstStyle/>
          <a:p>
            <a:pPr marL="0" indent="0">
              <a:buNone/>
            </a:pPr>
            <a:r>
              <a:rPr lang="en-US" b="1" dirty="0"/>
              <a:t>Example 2</a:t>
            </a:r>
            <a:r>
              <a:rPr lang="en-US" b="1" dirty="0" smtClean="0"/>
              <a:t>:</a:t>
            </a:r>
          </a:p>
          <a:p>
            <a:pPr marL="0" indent="0">
              <a:buNone/>
            </a:pPr>
            <a:endParaRPr lang="en-US" b="1" dirty="0"/>
          </a:p>
          <a:p>
            <a:pPr marL="0" indent="0">
              <a:buNone/>
            </a:pPr>
            <a:r>
              <a:rPr lang="en-US" b="1" dirty="0"/>
              <a:t>Relinquished Property:</a:t>
            </a:r>
          </a:p>
          <a:p>
            <a:pPr marL="0" indent="0">
              <a:buNone/>
            </a:pPr>
            <a:r>
              <a:rPr lang="en-US" dirty="0"/>
              <a:t>Adjusted basis of property: </a:t>
            </a:r>
            <a:r>
              <a:rPr lang="en-US" dirty="0" smtClean="0"/>
              <a:t>  	  </a:t>
            </a:r>
            <a:r>
              <a:rPr lang="en-US" dirty="0" smtClean="0"/>
              <a:t>$500,000</a:t>
            </a:r>
            <a:endParaRPr lang="en-US" dirty="0" smtClean="0"/>
          </a:p>
          <a:p>
            <a:pPr marL="0" indent="0">
              <a:buNone/>
            </a:pPr>
            <a:endParaRPr lang="en-US" dirty="0" smtClean="0"/>
          </a:p>
          <a:p>
            <a:pPr marL="0" indent="0">
              <a:buNone/>
            </a:pPr>
            <a:r>
              <a:rPr lang="en-US" dirty="0" smtClean="0"/>
              <a:t>Sales </a:t>
            </a:r>
            <a:r>
              <a:rPr lang="en-US" dirty="0"/>
              <a:t>Price: </a:t>
            </a:r>
            <a:r>
              <a:rPr lang="en-US" dirty="0" smtClean="0"/>
              <a:t>                             	  1,000,000</a:t>
            </a:r>
          </a:p>
          <a:p>
            <a:pPr marL="0" indent="0">
              <a:buNone/>
            </a:pPr>
            <a:r>
              <a:rPr lang="en-US" dirty="0" smtClean="0"/>
              <a:t>Less</a:t>
            </a:r>
            <a:r>
              <a:rPr lang="en-US" dirty="0"/>
              <a:t>:</a:t>
            </a:r>
          </a:p>
          <a:p>
            <a:pPr marL="0" indent="0">
              <a:buNone/>
            </a:pPr>
            <a:r>
              <a:rPr lang="en-US" dirty="0"/>
              <a:t>Debt Payoff: </a:t>
            </a:r>
            <a:r>
              <a:rPr lang="en-US" dirty="0" smtClean="0"/>
              <a:t>		     600,000</a:t>
            </a:r>
            <a:endParaRPr lang="en-US" dirty="0"/>
          </a:p>
          <a:p>
            <a:pPr marL="0" indent="0">
              <a:buNone/>
            </a:pPr>
            <a:r>
              <a:rPr lang="en-US" dirty="0"/>
              <a:t>Exchange expenses:</a:t>
            </a:r>
          </a:p>
          <a:p>
            <a:pPr marL="0" indent="0">
              <a:buNone/>
            </a:pPr>
            <a:r>
              <a:rPr lang="en-US" dirty="0" smtClean="0"/>
              <a:t>	Commissions</a:t>
            </a:r>
            <a:r>
              <a:rPr lang="en-US" dirty="0"/>
              <a:t>:  </a:t>
            </a:r>
            <a:r>
              <a:rPr lang="en-US" dirty="0" smtClean="0"/>
              <a:t>  $</a:t>
            </a:r>
            <a:r>
              <a:rPr lang="en-US" dirty="0"/>
              <a:t>30,000</a:t>
            </a:r>
          </a:p>
          <a:p>
            <a:pPr marL="0" indent="0">
              <a:buNone/>
            </a:pPr>
            <a:r>
              <a:rPr lang="en-US" dirty="0" smtClean="0"/>
              <a:t>	Attorneys </a:t>
            </a:r>
            <a:r>
              <a:rPr lang="en-US" dirty="0"/>
              <a:t>&amp; </a:t>
            </a:r>
            <a:r>
              <a:rPr lang="en-US" dirty="0" err="1"/>
              <a:t>Ql</a:t>
            </a:r>
            <a:r>
              <a:rPr lang="en-US" dirty="0"/>
              <a:t>: </a:t>
            </a:r>
            <a:r>
              <a:rPr lang="en-US" dirty="0" smtClean="0"/>
              <a:t>   12,000</a:t>
            </a:r>
            <a:endParaRPr lang="en-US" dirty="0"/>
          </a:p>
          <a:p>
            <a:pPr marL="0" indent="0">
              <a:buNone/>
            </a:pPr>
            <a:r>
              <a:rPr lang="en-US" dirty="0" smtClean="0"/>
              <a:t>	Transfer tax:            1,000</a:t>
            </a:r>
            <a:endParaRPr lang="en-US" dirty="0"/>
          </a:p>
          <a:p>
            <a:pPr marL="0" indent="0">
              <a:buNone/>
            </a:pPr>
            <a:r>
              <a:rPr lang="en-US" dirty="0"/>
              <a:t>Non exchange expenses:</a:t>
            </a:r>
          </a:p>
          <a:p>
            <a:pPr marL="0" indent="0">
              <a:buNone/>
            </a:pPr>
            <a:r>
              <a:rPr lang="en-US" dirty="0" smtClean="0"/>
              <a:t>	Property </a:t>
            </a:r>
            <a:r>
              <a:rPr lang="en-US" dirty="0"/>
              <a:t>tax: </a:t>
            </a:r>
            <a:r>
              <a:rPr lang="en-US" dirty="0" smtClean="0"/>
              <a:t>        </a:t>
            </a:r>
            <a:r>
              <a:rPr lang="en-US" dirty="0" smtClean="0"/>
              <a:t>$6,000</a:t>
            </a:r>
            <a:endParaRPr lang="en-US" dirty="0"/>
          </a:p>
          <a:p>
            <a:pPr marL="0" indent="0">
              <a:buNone/>
            </a:pPr>
            <a:r>
              <a:rPr lang="en-US" dirty="0" smtClean="0"/>
              <a:t>	Utilities</a:t>
            </a:r>
            <a:r>
              <a:rPr lang="en-US" dirty="0"/>
              <a:t>: </a:t>
            </a:r>
            <a:r>
              <a:rPr lang="en-US" dirty="0" smtClean="0"/>
              <a:t>                  2,000	</a:t>
            </a:r>
            <a:endParaRPr lang="en-US" dirty="0"/>
          </a:p>
          <a:p>
            <a:pPr marL="0" indent="0">
              <a:buNone/>
            </a:pPr>
            <a:r>
              <a:rPr lang="en-US" dirty="0"/>
              <a:t>Total expenses: </a:t>
            </a:r>
            <a:r>
              <a:rPr lang="en-US" dirty="0" smtClean="0"/>
              <a:t>		</a:t>
            </a:r>
            <a:r>
              <a:rPr lang="en-US" u="sng" dirty="0" smtClean="0"/>
              <a:t>       51,000</a:t>
            </a:r>
            <a:endParaRPr lang="en-US" u="sng" dirty="0"/>
          </a:p>
          <a:p>
            <a:pPr marL="0" indent="0">
              <a:buNone/>
            </a:pPr>
            <a:r>
              <a:rPr lang="en-US" dirty="0"/>
              <a:t>Net Proceeds to </a:t>
            </a:r>
            <a:r>
              <a:rPr lang="en-US" dirty="0" err="1"/>
              <a:t>Ql</a:t>
            </a:r>
            <a:r>
              <a:rPr lang="en-US" dirty="0"/>
              <a:t>: </a:t>
            </a:r>
            <a:r>
              <a:rPr lang="en-US" dirty="0" smtClean="0"/>
              <a:t>		  $ 349,000</a:t>
            </a:r>
            <a:endParaRPr lang="en-US" dirty="0"/>
          </a:p>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b="1" dirty="0" smtClean="0"/>
          </a:p>
          <a:p>
            <a:pPr marL="0" indent="0">
              <a:buNone/>
            </a:pPr>
            <a:endParaRPr lang="en-US" b="1" dirty="0"/>
          </a:p>
          <a:p>
            <a:pPr marL="0" indent="0">
              <a:buNone/>
            </a:pPr>
            <a:endParaRPr lang="en-US" b="1" dirty="0" smtClean="0"/>
          </a:p>
          <a:p>
            <a:pPr marL="0" indent="0">
              <a:buNone/>
            </a:pPr>
            <a:r>
              <a:rPr lang="en-US" b="1" dirty="0" smtClean="0"/>
              <a:t>Replacement </a:t>
            </a:r>
            <a:r>
              <a:rPr lang="en-US" b="1" dirty="0"/>
              <a:t>Property:</a:t>
            </a:r>
          </a:p>
          <a:p>
            <a:pPr marL="0" indent="0">
              <a:buNone/>
            </a:pPr>
            <a:endParaRPr lang="en-US" dirty="0" smtClean="0"/>
          </a:p>
          <a:p>
            <a:pPr marL="0" indent="0">
              <a:buNone/>
            </a:pPr>
            <a:endParaRPr lang="en-US" dirty="0"/>
          </a:p>
          <a:p>
            <a:pPr marL="0" indent="0">
              <a:buNone/>
            </a:pPr>
            <a:r>
              <a:rPr lang="en-US" dirty="0" smtClean="0"/>
              <a:t>Purchase </a:t>
            </a:r>
            <a:r>
              <a:rPr lang="en-US" dirty="0"/>
              <a:t>Price</a:t>
            </a:r>
            <a:r>
              <a:rPr lang="en-US" dirty="0" smtClean="0"/>
              <a:t>: 	</a:t>
            </a:r>
            <a:r>
              <a:rPr lang="en-US" dirty="0"/>
              <a:t>	</a:t>
            </a:r>
            <a:r>
              <a:rPr lang="en-US" dirty="0" smtClean="0"/>
              <a:t>$1,100,000</a:t>
            </a:r>
            <a:endParaRPr lang="en-US" dirty="0"/>
          </a:p>
          <a:p>
            <a:pPr marL="0" indent="0">
              <a:buNone/>
            </a:pPr>
            <a:r>
              <a:rPr lang="en-US" dirty="0" smtClean="0"/>
              <a:t>Less</a:t>
            </a:r>
            <a:r>
              <a:rPr lang="en-US" dirty="0"/>
              <a:t>:</a:t>
            </a:r>
          </a:p>
          <a:p>
            <a:pPr marL="0" indent="0">
              <a:buNone/>
            </a:pPr>
            <a:r>
              <a:rPr lang="en-US" dirty="0" smtClean="0"/>
              <a:t>Debt </a:t>
            </a:r>
            <a:r>
              <a:rPr lang="en-US" dirty="0"/>
              <a:t>on Replacement </a:t>
            </a:r>
            <a:r>
              <a:rPr lang="en-US" dirty="0" smtClean="0"/>
              <a:t>Property 	      775,933</a:t>
            </a:r>
            <a:endParaRPr lang="en-US" dirty="0"/>
          </a:p>
          <a:p>
            <a:pPr marL="0" indent="0">
              <a:buNone/>
            </a:pPr>
            <a:r>
              <a:rPr lang="en-US" dirty="0" smtClean="0"/>
              <a:t>Add</a:t>
            </a:r>
            <a:r>
              <a:rPr lang="en-US" dirty="0"/>
              <a:t>:</a:t>
            </a:r>
          </a:p>
          <a:p>
            <a:pPr marL="0" indent="0">
              <a:buNone/>
            </a:pPr>
            <a:r>
              <a:rPr lang="en-US" dirty="0"/>
              <a:t>Exchange expenses:</a:t>
            </a:r>
          </a:p>
          <a:p>
            <a:pPr marL="0" indent="0">
              <a:buNone/>
            </a:pPr>
            <a:r>
              <a:rPr lang="en-US" dirty="0"/>
              <a:t>	</a:t>
            </a:r>
            <a:r>
              <a:rPr lang="en-US" dirty="0" smtClean="0"/>
              <a:t>Title </a:t>
            </a:r>
            <a:r>
              <a:rPr lang="en-US" dirty="0"/>
              <a:t>insurance: </a:t>
            </a:r>
            <a:r>
              <a:rPr lang="en-US" dirty="0" smtClean="0"/>
              <a:t> </a:t>
            </a:r>
            <a:r>
              <a:rPr lang="en-US" dirty="0" smtClean="0"/>
              <a:t> $3,600</a:t>
            </a:r>
            <a:endParaRPr lang="en-US" dirty="0"/>
          </a:p>
          <a:p>
            <a:pPr marL="0" indent="0">
              <a:buNone/>
            </a:pPr>
            <a:r>
              <a:rPr lang="en-US" dirty="0"/>
              <a:t>	</a:t>
            </a:r>
            <a:r>
              <a:rPr lang="en-US" dirty="0" smtClean="0"/>
              <a:t>Transfer </a:t>
            </a:r>
            <a:r>
              <a:rPr lang="en-US" dirty="0"/>
              <a:t>Tax: </a:t>
            </a:r>
            <a:r>
              <a:rPr lang="en-US" dirty="0" smtClean="0"/>
              <a:t>         3,333</a:t>
            </a:r>
            <a:endParaRPr lang="en-US" dirty="0"/>
          </a:p>
          <a:p>
            <a:pPr marL="0" indent="0">
              <a:buNone/>
            </a:pPr>
            <a:r>
              <a:rPr lang="en-US" dirty="0"/>
              <a:t>Non exchange expenses:</a:t>
            </a:r>
          </a:p>
          <a:p>
            <a:pPr marL="0" indent="0">
              <a:buNone/>
            </a:pPr>
            <a:r>
              <a:rPr lang="en-US" dirty="0" smtClean="0"/>
              <a:t>	Property tax:      </a:t>
            </a:r>
            <a:r>
              <a:rPr lang="en-US" dirty="0" smtClean="0"/>
              <a:t>  $3,000</a:t>
            </a:r>
            <a:endParaRPr lang="en-US" dirty="0"/>
          </a:p>
          <a:p>
            <a:pPr marL="0" indent="0">
              <a:buNone/>
            </a:pPr>
            <a:r>
              <a:rPr lang="en-US" dirty="0" smtClean="0"/>
              <a:t>	Loan </a:t>
            </a:r>
            <a:r>
              <a:rPr lang="en-US" dirty="0"/>
              <a:t>Costs: </a:t>
            </a:r>
            <a:r>
              <a:rPr lang="en-US" dirty="0" smtClean="0"/>
              <a:t>          15,000</a:t>
            </a:r>
            <a:endParaRPr lang="en-US" dirty="0"/>
          </a:p>
          <a:p>
            <a:pPr marL="0" indent="0">
              <a:buNone/>
            </a:pPr>
            <a:r>
              <a:rPr lang="en-US" dirty="0" smtClean="0"/>
              <a:t>Total expenses: 		</a:t>
            </a:r>
            <a:r>
              <a:rPr lang="en-US" u="sng" dirty="0" smtClean="0"/>
              <a:t>      24,933</a:t>
            </a:r>
            <a:endParaRPr lang="en-US" u="sng" dirty="0"/>
          </a:p>
          <a:p>
            <a:pPr marL="0" indent="0">
              <a:buNone/>
            </a:pPr>
            <a:r>
              <a:rPr lang="en-US" dirty="0" smtClean="0"/>
              <a:t>Net </a:t>
            </a:r>
            <a:r>
              <a:rPr lang="en-US" dirty="0"/>
              <a:t>Proceeds from </a:t>
            </a:r>
            <a:r>
              <a:rPr lang="en-US" dirty="0" err="1"/>
              <a:t>Ql</a:t>
            </a:r>
            <a:r>
              <a:rPr lang="en-US" dirty="0" smtClean="0"/>
              <a:t>: 		$ </a:t>
            </a:r>
            <a:r>
              <a:rPr lang="en-US" dirty="0"/>
              <a:t>349,000</a:t>
            </a:r>
          </a:p>
          <a:p>
            <a:pPr marL="0" indent="0">
              <a:buNone/>
            </a:pPr>
            <a:endParaRPr lang="en-US" dirty="0"/>
          </a:p>
          <a:p>
            <a:pPr marL="914400" lvl="2" indent="0">
              <a:buNone/>
            </a:pPr>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365722978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of Expenses</a:t>
            </a:r>
            <a:endParaRPr lang="en-US" b="1" dirty="0"/>
          </a:p>
        </p:txBody>
      </p:sp>
      <p:sp>
        <p:nvSpPr>
          <p:cNvPr id="3" name="Content Placeholder 2"/>
          <p:cNvSpPr>
            <a:spLocks noGrp="1"/>
          </p:cNvSpPr>
          <p:nvPr>
            <p:ph idx="1"/>
          </p:nvPr>
        </p:nvSpPr>
        <p:spPr>
          <a:xfrm>
            <a:off x="173610" y="1158711"/>
            <a:ext cx="8763000" cy="5029200"/>
          </a:xfrm>
        </p:spPr>
        <p:txBody>
          <a:bodyPr numCol="2">
            <a:normAutofit/>
          </a:bodyPr>
          <a:lstStyle/>
          <a:p>
            <a:pPr marL="0" indent="0">
              <a:buNone/>
            </a:pPr>
            <a:r>
              <a:rPr lang="en-US" sz="1500" b="1" dirty="0" smtClean="0"/>
              <a:t>Example 2:</a:t>
            </a:r>
          </a:p>
          <a:p>
            <a:pPr marL="0" indent="0">
              <a:buNone/>
            </a:pPr>
            <a:endParaRPr lang="en-US" sz="1500" b="1" dirty="0" smtClean="0"/>
          </a:p>
          <a:p>
            <a:pPr marL="0" indent="0">
              <a:buNone/>
            </a:pPr>
            <a:r>
              <a:rPr lang="en-US" sz="1500" b="1" dirty="0" smtClean="0"/>
              <a:t>Relinquished Property:</a:t>
            </a:r>
          </a:p>
          <a:p>
            <a:pPr marL="0" indent="0">
              <a:buNone/>
            </a:pPr>
            <a:r>
              <a:rPr lang="en-US" sz="1500" dirty="0" smtClean="0"/>
              <a:t>Adjusted basis of property:   	 $ 500,000</a:t>
            </a:r>
          </a:p>
          <a:p>
            <a:pPr marL="0" indent="0">
              <a:buNone/>
            </a:pPr>
            <a:endParaRPr lang="en-US" sz="1500" dirty="0" smtClean="0"/>
          </a:p>
          <a:p>
            <a:pPr marL="0" indent="0">
              <a:buNone/>
            </a:pPr>
            <a:r>
              <a:rPr lang="en-US" sz="1500" dirty="0" smtClean="0"/>
              <a:t>Sales Price:                                          $ 1,000,000</a:t>
            </a:r>
          </a:p>
          <a:p>
            <a:pPr marL="0" indent="0">
              <a:buNone/>
            </a:pPr>
            <a:r>
              <a:rPr lang="en-US" sz="1500" dirty="0" smtClean="0"/>
              <a:t>Less:</a:t>
            </a:r>
          </a:p>
          <a:p>
            <a:pPr marL="0" indent="0">
              <a:buNone/>
            </a:pPr>
            <a:r>
              <a:rPr lang="en-US" sz="1500" dirty="0" smtClean="0"/>
              <a:t>Debt Payoff: 		     600,000</a:t>
            </a:r>
          </a:p>
          <a:p>
            <a:pPr marL="0" indent="0">
              <a:buNone/>
            </a:pPr>
            <a:r>
              <a:rPr lang="en-US" sz="1500" dirty="0" smtClean="0"/>
              <a:t>Exchange expenses:</a:t>
            </a:r>
          </a:p>
          <a:p>
            <a:pPr marL="0" indent="0">
              <a:buNone/>
            </a:pPr>
            <a:r>
              <a:rPr lang="en-US" sz="1500" dirty="0" smtClean="0"/>
              <a:t>        Commissions:    	$30,000</a:t>
            </a:r>
          </a:p>
          <a:p>
            <a:pPr marL="0" indent="0">
              <a:buNone/>
            </a:pPr>
            <a:r>
              <a:rPr lang="en-US" sz="1500" dirty="0" smtClean="0"/>
              <a:t>        Attorneys &amp; </a:t>
            </a:r>
            <a:r>
              <a:rPr lang="en-US" sz="1500" dirty="0" err="1" smtClean="0"/>
              <a:t>Ql</a:t>
            </a:r>
            <a:r>
              <a:rPr lang="en-US" sz="1500" dirty="0" smtClean="0"/>
              <a:t>:         12,000</a:t>
            </a:r>
          </a:p>
          <a:p>
            <a:pPr marL="0" indent="0">
              <a:buNone/>
            </a:pPr>
            <a:r>
              <a:rPr lang="en-US" sz="1500" dirty="0" smtClean="0"/>
              <a:t>        Transfer tax:                 1,000</a:t>
            </a:r>
          </a:p>
          <a:p>
            <a:pPr marL="0" indent="0">
              <a:buNone/>
            </a:pPr>
            <a:r>
              <a:rPr lang="en-US" sz="1500" dirty="0" smtClean="0"/>
              <a:t>Non exchange expenses:</a:t>
            </a:r>
          </a:p>
          <a:p>
            <a:pPr marL="0" indent="0">
              <a:buNone/>
            </a:pPr>
            <a:r>
              <a:rPr lang="en-US" sz="1500" dirty="0" smtClean="0"/>
              <a:t>        Property tax:                6,000</a:t>
            </a:r>
          </a:p>
          <a:p>
            <a:pPr marL="0" indent="0">
              <a:buNone/>
            </a:pPr>
            <a:r>
              <a:rPr lang="en-US" sz="1500" dirty="0" smtClean="0"/>
              <a:t>        Utilities:                        2,000	</a:t>
            </a:r>
          </a:p>
          <a:p>
            <a:pPr marL="0" indent="0">
              <a:buNone/>
            </a:pPr>
            <a:r>
              <a:rPr lang="en-US" sz="1500" dirty="0" smtClean="0"/>
              <a:t>Total expenses: 		</a:t>
            </a:r>
            <a:r>
              <a:rPr lang="en-US" sz="1500" u="sng" dirty="0" smtClean="0"/>
              <a:t>       51,000</a:t>
            </a:r>
          </a:p>
          <a:p>
            <a:pPr marL="0" indent="0">
              <a:buNone/>
            </a:pPr>
            <a:r>
              <a:rPr lang="en-US" sz="1500" dirty="0" smtClean="0"/>
              <a:t>Net Proceeds to </a:t>
            </a:r>
            <a:r>
              <a:rPr lang="en-US" sz="1500" dirty="0" err="1" smtClean="0"/>
              <a:t>Ql</a:t>
            </a:r>
            <a:r>
              <a:rPr lang="en-US" sz="1500" dirty="0" smtClean="0"/>
              <a:t>: 		   $349,000</a:t>
            </a:r>
          </a:p>
          <a:p>
            <a:pPr marL="0" indent="0">
              <a:buNone/>
            </a:pPr>
            <a:endParaRPr lang="en-US" sz="1500" b="1" dirty="0" smtClean="0"/>
          </a:p>
          <a:p>
            <a:pPr marL="0" indent="0">
              <a:buNone/>
            </a:pPr>
            <a:endParaRPr lang="en-US" sz="1500" b="1" dirty="0" smtClean="0"/>
          </a:p>
          <a:p>
            <a:pPr marL="0" indent="0">
              <a:buNone/>
            </a:pPr>
            <a:endParaRPr lang="en-US" sz="1500" b="1" dirty="0" smtClean="0"/>
          </a:p>
          <a:p>
            <a:pPr marL="0" indent="0">
              <a:buNone/>
            </a:pPr>
            <a:r>
              <a:rPr lang="en-US" sz="1500" b="1" dirty="0" smtClean="0"/>
              <a:t>Calculation of Net Equity:</a:t>
            </a:r>
          </a:p>
          <a:p>
            <a:pPr marL="0" indent="0">
              <a:buNone/>
            </a:pPr>
            <a:endParaRPr lang="en-US" sz="1500" dirty="0" smtClean="0"/>
          </a:p>
          <a:p>
            <a:pPr marL="0" indent="0">
              <a:buNone/>
            </a:pPr>
            <a:endParaRPr lang="en-US" sz="1500" dirty="0" smtClean="0"/>
          </a:p>
          <a:p>
            <a:pPr marL="0" indent="0">
              <a:buNone/>
            </a:pPr>
            <a:r>
              <a:rPr lang="en-US" sz="1500" dirty="0" smtClean="0"/>
              <a:t>Sales Price:                                          $ 1,000,000</a:t>
            </a:r>
          </a:p>
          <a:p>
            <a:pPr marL="0" indent="0">
              <a:buNone/>
            </a:pPr>
            <a:r>
              <a:rPr lang="en-US" sz="1500" dirty="0" smtClean="0"/>
              <a:t>Less:</a:t>
            </a:r>
          </a:p>
          <a:p>
            <a:pPr marL="0" indent="0">
              <a:buNone/>
            </a:pPr>
            <a:r>
              <a:rPr lang="en-US" sz="1500" dirty="0" smtClean="0"/>
              <a:t>Debt Payoff: 		     600,000</a:t>
            </a:r>
          </a:p>
          <a:p>
            <a:pPr marL="0" indent="0">
              <a:buNone/>
            </a:pPr>
            <a:r>
              <a:rPr lang="en-US" sz="1500" dirty="0" smtClean="0"/>
              <a:t>Exchange expenses:</a:t>
            </a:r>
          </a:p>
          <a:p>
            <a:pPr marL="0" indent="0">
              <a:buNone/>
            </a:pPr>
            <a:r>
              <a:rPr lang="en-US" sz="1500" dirty="0" smtClean="0"/>
              <a:t>        Commissions:     $30,000</a:t>
            </a:r>
          </a:p>
          <a:p>
            <a:pPr marL="0" indent="0">
              <a:buNone/>
            </a:pPr>
            <a:r>
              <a:rPr lang="en-US" sz="1500" dirty="0" smtClean="0"/>
              <a:t>        Attorneys &amp; </a:t>
            </a:r>
            <a:r>
              <a:rPr lang="en-US" sz="1500" dirty="0" err="1" smtClean="0"/>
              <a:t>Ql</a:t>
            </a:r>
            <a:r>
              <a:rPr lang="en-US" sz="1500" dirty="0" smtClean="0"/>
              <a:t>:     12,000</a:t>
            </a:r>
          </a:p>
          <a:p>
            <a:pPr marL="0" indent="0">
              <a:buNone/>
            </a:pPr>
            <a:r>
              <a:rPr lang="en-US" sz="1500" dirty="0" smtClean="0"/>
              <a:t>        Transfer tax:             1,000</a:t>
            </a:r>
          </a:p>
          <a:p>
            <a:pPr marL="0" indent="0">
              <a:buNone/>
            </a:pPr>
            <a:r>
              <a:rPr lang="en-US" sz="1500" dirty="0" smtClean="0"/>
              <a:t>	</a:t>
            </a:r>
          </a:p>
          <a:p>
            <a:pPr marL="0" indent="0">
              <a:buNone/>
            </a:pPr>
            <a:r>
              <a:rPr lang="en-US" sz="1500" dirty="0" smtClean="0"/>
              <a:t>Total exchange expenses:    	  </a:t>
            </a:r>
            <a:r>
              <a:rPr lang="en-US" sz="1500" u="sng" dirty="0" smtClean="0"/>
              <a:t>     43,000</a:t>
            </a:r>
          </a:p>
          <a:p>
            <a:pPr marL="0" indent="0">
              <a:buNone/>
            </a:pPr>
            <a:r>
              <a:rPr lang="en-US" sz="1500" dirty="0" smtClean="0"/>
              <a:t>Net Equity: 		   	   $357,000</a:t>
            </a:r>
          </a:p>
          <a:p>
            <a:pPr marL="0" indent="0">
              <a:buNone/>
            </a:pPr>
            <a:endParaRPr lang="en-US" sz="1500" dirty="0" smtClean="0"/>
          </a:p>
          <a:p>
            <a:pPr marL="914400" lvl="2" indent="0">
              <a:buNone/>
            </a:pPr>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3756915322"/>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of Expenses</a:t>
            </a:r>
            <a:endParaRPr lang="en-US" b="1" dirty="0"/>
          </a:p>
        </p:txBody>
      </p:sp>
      <p:sp>
        <p:nvSpPr>
          <p:cNvPr id="3" name="Content Placeholder 2"/>
          <p:cNvSpPr>
            <a:spLocks noGrp="1"/>
          </p:cNvSpPr>
          <p:nvPr>
            <p:ph idx="1"/>
          </p:nvPr>
        </p:nvSpPr>
        <p:spPr/>
        <p:txBody>
          <a:bodyPr numCol="2">
            <a:normAutofit fontScale="85000" lnSpcReduction="20000"/>
          </a:bodyPr>
          <a:lstStyle/>
          <a:p>
            <a:pPr marL="0" indent="0">
              <a:buNone/>
            </a:pPr>
            <a:r>
              <a:rPr lang="en-US" b="1" dirty="0"/>
              <a:t>Example 2</a:t>
            </a:r>
            <a:r>
              <a:rPr lang="en-US" b="1" dirty="0" smtClean="0"/>
              <a:t>:</a:t>
            </a:r>
          </a:p>
          <a:p>
            <a:pPr marL="0" indent="0">
              <a:buNone/>
            </a:pPr>
            <a:endParaRPr lang="en-US" b="1" dirty="0"/>
          </a:p>
          <a:p>
            <a:pPr marL="0" indent="0">
              <a:buNone/>
            </a:pPr>
            <a:r>
              <a:rPr lang="en-US" b="1" dirty="0"/>
              <a:t>Relinquished Property:</a:t>
            </a:r>
          </a:p>
          <a:p>
            <a:pPr marL="0" indent="0">
              <a:buNone/>
            </a:pPr>
            <a:r>
              <a:rPr lang="en-US" dirty="0"/>
              <a:t>Adjusted basis of property: </a:t>
            </a:r>
            <a:r>
              <a:rPr lang="en-US" dirty="0" smtClean="0"/>
              <a:t>  	  $ 500,000</a:t>
            </a:r>
          </a:p>
          <a:p>
            <a:pPr marL="0" indent="0">
              <a:buNone/>
            </a:pPr>
            <a:endParaRPr lang="en-US" dirty="0" smtClean="0"/>
          </a:p>
          <a:p>
            <a:pPr marL="0" indent="0">
              <a:buNone/>
            </a:pPr>
            <a:r>
              <a:rPr lang="en-US" dirty="0" smtClean="0"/>
              <a:t>Sales </a:t>
            </a:r>
            <a:r>
              <a:rPr lang="en-US" dirty="0"/>
              <a:t>Price: </a:t>
            </a:r>
            <a:r>
              <a:rPr lang="en-US" dirty="0" smtClean="0"/>
              <a:t>                             	  1,000,000</a:t>
            </a:r>
          </a:p>
          <a:p>
            <a:pPr marL="0" indent="0">
              <a:buNone/>
            </a:pPr>
            <a:r>
              <a:rPr lang="en-US" dirty="0" smtClean="0"/>
              <a:t>Less</a:t>
            </a:r>
            <a:r>
              <a:rPr lang="en-US" dirty="0"/>
              <a:t>:</a:t>
            </a:r>
          </a:p>
          <a:p>
            <a:pPr marL="0" indent="0">
              <a:buNone/>
            </a:pPr>
            <a:r>
              <a:rPr lang="en-US" dirty="0"/>
              <a:t>Debt Payoff: </a:t>
            </a:r>
            <a:r>
              <a:rPr lang="en-US" dirty="0" smtClean="0"/>
              <a:t>		     600,000</a:t>
            </a:r>
            <a:endParaRPr lang="en-US" dirty="0"/>
          </a:p>
          <a:p>
            <a:pPr marL="0" indent="0">
              <a:buNone/>
            </a:pPr>
            <a:r>
              <a:rPr lang="en-US" dirty="0"/>
              <a:t>Exchange expenses:</a:t>
            </a:r>
          </a:p>
          <a:p>
            <a:pPr marL="0" indent="0">
              <a:buNone/>
            </a:pPr>
            <a:r>
              <a:rPr lang="en-US" dirty="0" smtClean="0"/>
              <a:t>	Commissions</a:t>
            </a:r>
            <a:r>
              <a:rPr lang="en-US" dirty="0"/>
              <a:t>:  </a:t>
            </a:r>
            <a:r>
              <a:rPr lang="en-US" dirty="0" smtClean="0"/>
              <a:t>  $</a:t>
            </a:r>
            <a:r>
              <a:rPr lang="en-US" dirty="0"/>
              <a:t>30,000</a:t>
            </a:r>
          </a:p>
          <a:p>
            <a:pPr marL="0" indent="0">
              <a:buNone/>
            </a:pPr>
            <a:r>
              <a:rPr lang="en-US" dirty="0" smtClean="0"/>
              <a:t>	Attorneys </a:t>
            </a:r>
            <a:r>
              <a:rPr lang="en-US" dirty="0"/>
              <a:t>&amp; </a:t>
            </a:r>
            <a:r>
              <a:rPr lang="en-US" dirty="0" err="1"/>
              <a:t>Ql</a:t>
            </a:r>
            <a:r>
              <a:rPr lang="en-US" dirty="0"/>
              <a:t>: </a:t>
            </a:r>
            <a:r>
              <a:rPr lang="en-US" dirty="0" smtClean="0"/>
              <a:t>   12,000</a:t>
            </a:r>
            <a:endParaRPr lang="en-US" dirty="0"/>
          </a:p>
          <a:p>
            <a:pPr marL="0" indent="0">
              <a:buNone/>
            </a:pPr>
            <a:r>
              <a:rPr lang="en-US" dirty="0" smtClean="0"/>
              <a:t>	Transfer tax:            1,000</a:t>
            </a:r>
            <a:endParaRPr lang="en-US" dirty="0"/>
          </a:p>
          <a:p>
            <a:pPr marL="0" indent="0">
              <a:buNone/>
            </a:pPr>
            <a:r>
              <a:rPr lang="en-US" dirty="0"/>
              <a:t>Non exchange expenses:</a:t>
            </a:r>
          </a:p>
          <a:p>
            <a:pPr marL="0" indent="0">
              <a:buNone/>
            </a:pPr>
            <a:r>
              <a:rPr lang="en-US" dirty="0" smtClean="0"/>
              <a:t>	Property </a:t>
            </a:r>
            <a:r>
              <a:rPr lang="en-US" dirty="0"/>
              <a:t>tax: </a:t>
            </a:r>
            <a:r>
              <a:rPr lang="en-US" dirty="0" smtClean="0"/>
              <a:t>          6,000</a:t>
            </a:r>
            <a:endParaRPr lang="en-US" dirty="0"/>
          </a:p>
          <a:p>
            <a:pPr marL="0" indent="0">
              <a:buNone/>
            </a:pPr>
            <a:r>
              <a:rPr lang="en-US" dirty="0" smtClean="0"/>
              <a:t>	Utilities</a:t>
            </a:r>
            <a:r>
              <a:rPr lang="en-US" dirty="0"/>
              <a:t>: </a:t>
            </a:r>
            <a:r>
              <a:rPr lang="en-US" dirty="0" smtClean="0"/>
              <a:t>                  2,000	</a:t>
            </a:r>
            <a:endParaRPr lang="en-US" dirty="0"/>
          </a:p>
          <a:p>
            <a:pPr marL="0" indent="0">
              <a:buNone/>
            </a:pPr>
            <a:r>
              <a:rPr lang="en-US" dirty="0"/>
              <a:t>Total expenses: </a:t>
            </a:r>
            <a:r>
              <a:rPr lang="en-US" dirty="0" smtClean="0"/>
              <a:t>		</a:t>
            </a:r>
            <a:r>
              <a:rPr lang="en-US" u="sng" dirty="0" smtClean="0"/>
              <a:t>       51,000</a:t>
            </a:r>
            <a:endParaRPr lang="en-US" u="sng" dirty="0"/>
          </a:p>
          <a:p>
            <a:pPr marL="0" indent="0">
              <a:buNone/>
            </a:pPr>
            <a:r>
              <a:rPr lang="en-US" dirty="0"/>
              <a:t>Net Proceeds to </a:t>
            </a:r>
            <a:r>
              <a:rPr lang="en-US" dirty="0" err="1"/>
              <a:t>Ql</a:t>
            </a:r>
            <a:r>
              <a:rPr lang="en-US" dirty="0"/>
              <a:t>: </a:t>
            </a:r>
            <a:r>
              <a:rPr lang="en-US" dirty="0" smtClean="0"/>
              <a:t>		   $</a:t>
            </a:r>
            <a:r>
              <a:rPr lang="en-US" dirty="0"/>
              <a:t>349,000</a:t>
            </a:r>
          </a:p>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b="1" dirty="0" smtClean="0"/>
          </a:p>
          <a:p>
            <a:pPr marL="0" indent="0">
              <a:buNone/>
            </a:pPr>
            <a:endParaRPr lang="en-US" b="1" dirty="0"/>
          </a:p>
          <a:p>
            <a:pPr marL="0" indent="0">
              <a:buNone/>
            </a:pPr>
            <a:endParaRPr lang="en-US" b="1" dirty="0" smtClean="0"/>
          </a:p>
          <a:p>
            <a:pPr marL="0" indent="0">
              <a:buNone/>
            </a:pPr>
            <a:r>
              <a:rPr lang="en-US" b="1" dirty="0" smtClean="0"/>
              <a:t>Replacement </a:t>
            </a:r>
            <a:r>
              <a:rPr lang="en-US" b="1" dirty="0"/>
              <a:t>Property:</a:t>
            </a:r>
          </a:p>
          <a:p>
            <a:pPr marL="0" indent="0">
              <a:buNone/>
            </a:pPr>
            <a:endParaRPr lang="en-US" dirty="0" smtClean="0"/>
          </a:p>
          <a:p>
            <a:pPr marL="0" indent="0">
              <a:buNone/>
            </a:pPr>
            <a:endParaRPr lang="en-US" dirty="0"/>
          </a:p>
          <a:p>
            <a:pPr marL="0" indent="0">
              <a:buNone/>
            </a:pPr>
            <a:r>
              <a:rPr lang="en-US" dirty="0" smtClean="0"/>
              <a:t>Purchase </a:t>
            </a:r>
            <a:r>
              <a:rPr lang="en-US" dirty="0"/>
              <a:t>Price</a:t>
            </a:r>
            <a:r>
              <a:rPr lang="en-US" dirty="0" smtClean="0"/>
              <a:t>: 	</a:t>
            </a:r>
            <a:r>
              <a:rPr lang="en-US" dirty="0"/>
              <a:t>	</a:t>
            </a:r>
            <a:r>
              <a:rPr lang="en-US" dirty="0" smtClean="0"/>
              <a:t>$1,100,000</a:t>
            </a:r>
            <a:endParaRPr lang="en-US" dirty="0"/>
          </a:p>
          <a:p>
            <a:pPr marL="0" indent="0">
              <a:buNone/>
            </a:pPr>
            <a:r>
              <a:rPr lang="en-US" dirty="0" smtClean="0"/>
              <a:t>Less</a:t>
            </a:r>
            <a:r>
              <a:rPr lang="en-US" dirty="0"/>
              <a:t>:</a:t>
            </a:r>
          </a:p>
          <a:p>
            <a:pPr marL="0" indent="0">
              <a:buNone/>
            </a:pPr>
            <a:r>
              <a:rPr lang="en-US" dirty="0" smtClean="0"/>
              <a:t>Debt </a:t>
            </a:r>
            <a:r>
              <a:rPr lang="en-US" dirty="0"/>
              <a:t>on Replacement </a:t>
            </a:r>
            <a:r>
              <a:rPr lang="en-US" dirty="0" smtClean="0"/>
              <a:t>Property 	      775,933</a:t>
            </a:r>
            <a:endParaRPr lang="en-US" dirty="0"/>
          </a:p>
          <a:p>
            <a:pPr marL="0" indent="0">
              <a:buNone/>
            </a:pPr>
            <a:r>
              <a:rPr lang="en-US" dirty="0" smtClean="0"/>
              <a:t>Add</a:t>
            </a:r>
            <a:r>
              <a:rPr lang="en-US" dirty="0"/>
              <a:t>:</a:t>
            </a:r>
          </a:p>
          <a:p>
            <a:pPr marL="0" indent="0">
              <a:buNone/>
            </a:pPr>
            <a:r>
              <a:rPr lang="en-US" dirty="0"/>
              <a:t>Exchange expenses:</a:t>
            </a:r>
          </a:p>
          <a:p>
            <a:pPr marL="0" indent="0">
              <a:buNone/>
            </a:pPr>
            <a:r>
              <a:rPr lang="en-US" dirty="0"/>
              <a:t>	</a:t>
            </a:r>
            <a:r>
              <a:rPr lang="en-US" dirty="0" smtClean="0"/>
              <a:t>Title </a:t>
            </a:r>
            <a:r>
              <a:rPr lang="en-US" dirty="0"/>
              <a:t>insurance: </a:t>
            </a:r>
            <a:r>
              <a:rPr lang="en-US" dirty="0" smtClean="0"/>
              <a:t> $ 3,600</a:t>
            </a:r>
            <a:endParaRPr lang="en-US" dirty="0"/>
          </a:p>
          <a:p>
            <a:pPr marL="0" indent="0">
              <a:buNone/>
            </a:pPr>
            <a:r>
              <a:rPr lang="en-US" dirty="0"/>
              <a:t>	</a:t>
            </a:r>
            <a:r>
              <a:rPr lang="en-US" dirty="0" smtClean="0"/>
              <a:t>Transfer </a:t>
            </a:r>
            <a:r>
              <a:rPr lang="en-US" dirty="0"/>
              <a:t>Tax: </a:t>
            </a:r>
            <a:r>
              <a:rPr lang="en-US" dirty="0" smtClean="0"/>
              <a:t>         3,333</a:t>
            </a:r>
            <a:endParaRPr lang="en-US" dirty="0"/>
          </a:p>
          <a:p>
            <a:pPr marL="0" indent="0">
              <a:buNone/>
            </a:pPr>
            <a:r>
              <a:rPr lang="en-US" dirty="0"/>
              <a:t>Non exchange expenses:</a:t>
            </a:r>
          </a:p>
          <a:p>
            <a:pPr marL="0" indent="0">
              <a:buNone/>
            </a:pPr>
            <a:r>
              <a:rPr lang="en-US" dirty="0" smtClean="0"/>
              <a:t>	Property tax:      $  3,000</a:t>
            </a:r>
            <a:endParaRPr lang="en-US" dirty="0"/>
          </a:p>
          <a:p>
            <a:pPr marL="0" indent="0">
              <a:buNone/>
            </a:pPr>
            <a:r>
              <a:rPr lang="en-US" dirty="0" smtClean="0"/>
              <a:t>	Loan </a:t>
            </a:r>
            <a:r>
              <a:rPr lang="en-US" dirty="0"/>
              <a:t>Costs: </a:t>
            </a:r>
            <a:r>
              <a:rPr lang="en-US" dirty="0" smtClean="0"/>
              <a:t>          15,000</a:t>
            </a:r>
            <a:endParaRPr lang="en-US" dirty="0"/>
          </a:p>
          <a:p>
            <a:pPr marL="0" indent="0">
              <a:buNone/>
            </a:pPr>
            <a:r>
              <a:rPr lang="en-US" dirty="0" smtClean="0"/>
              <a:t>Total expenses: 		</a:t>
            </a:r>
            <a:r>
              <a:rPr lang="en-US" u="sng" dirty="0" smtClean="0"/>
              <a:t>      24,933</a:t>
            </a:r>
            <a:endParaRPr lang="en-US" u="sng" dirty="0"/>
          </a:p>
          <a:p>
            <a:pPr marL="0" indent="0">
              <a:buNone/>
            </a:pPr>
            <a:r>
              <a:rPr lang="en-US" dirty="0" smtClean="0"/>
              <a:t>Net </a:t>
            </a:r>
            <a:r>
              <a:rPr lang="en-US" dirty="0"/>
              <a:t>Proceeds from </a:t>
            </a:r>
            <a:r>
              <a:rPr lang="en-US" dirty="0" err="1"/>
              <a:t>Ql</a:t>
            </a:r>
            <a:r>
              <a:rPr lang="en-US" dirty="0" smtClean="0"/>
              <a:t>: 		$ </a:t>
            </a:r>
            <a:r>
              <a:rPr lang="en-US" dirty="0"/>
              <a:t>349,000</a:t>
            </a:r>
          </a:p>
          <a:p>
            <a:pPr marL="0" indent="0">
              <a:buNone/>
            </a:pPr>
            <a:endParaRPr lang="en-US" dirty="0"/>
          </a:p>
          <a:p>
            <a:pPr marL="914400" lvl="2" indent="0">
              <a:buNone/>
            </a:pPr>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287526857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Asset </a:t>
            </a:r>
            <a:r>
              <a:rPr lang="en-US" dirty="0" smtClean="0"/>
              <a:t>vs </a:t>
            </a:r>
            <a:r>
              <a:rPr lang="en-US" dirty="0" smtClean="0"/>
              <a:t>Stock Purchase</a:t>
            </a:r>
            <a:endParaRPr lang="en-US" dirty="0"/>
          </a:p>
        </p:txBody>
      </p:sp>
      <p:sp>
        <p:nvSpPr>
          <p:cNvPr id="4" name="Subtitle 3"/>
          <p:cNvSpPr>
            <a:spLocks noGrp="1"/>
          </p:cNvSpPr>
          <p:nvPr>
            <p:ph type="subTitle" idx="1"/>
          </p:nvPr>
        </p:nvSpPr>
        <p:spPr>
          <a:xfrm>
            <a:off x="152400" y="3962400"/>
            <a:ext cx="8839200" cy="2667000"/>
          </a:xfrm>
        </p:spPr>
        <p:txBody>
          <a:bodyPr/>
          <a:lstStyle/>
          <a:p>
            <a:pPr algn="l">
              <a:tabLst>
                <a:tab pos="2286000" algn="l"/>
              </a:tabLst>
            </a:pPr>
            <a:r>
              <a:rPr lang="en-US" sz="1600" dirty="0" smtClean="0"/>
              <a:t>	</a:t>
            </a:r>
          </a:p>
        </p:txBody>
      </p:sp>
    </p:spTree>
    <p:extLst>
      <p:ext uri="{BB962C8B-B14F-4D97-AF65-F5344CB8AC3E}">
        <p14:creationId xmlns:p14="http://schemas.microsoft.com/office/powerpoint/2010/main" val="1098336635"/>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57150"/>
            <a:ext cx="6934200" cy="1047750"/>
          </a:xfrm>
        </p:spPr>
        <p:txBody>
          <a:bodyPr/>
          <a:lstStyle/>
          <a:p>
            <a:r>
              <a:rPr lang="en-US" b="1" dirty="0" smtClean="0"/>
              <a:t>       Issues </a:t>
            </a:r>
            <a:r>
              <a:rPr lang="en-US" b="1" dirty="0" smtClean="0"/>
              <a:t>and Opportunities</a:t>
            </a:r>
            <a:r>
              <a:rPr lang="en-US" dirty="0" smtClean="0"/>
              <a:t>	</a:t>
            </a:r>
            <a:endParaRPr lang="en-US" dirty="0"/>
          </a:p>
        </p:txBody>
      </p:sp>
      <p:sp>
        <p:nvSpPr>
          <p:cNvPr id="3" name="Content Placeholder 2"/>
          <p:cNvSpPr>
            <a:spLocks noGrp="1"/>
          </p:cNvSpPr>
          <p:nvPr>
            <p:ph idx="1"/>
          </p:nvPr>
        </p:nvSpPr>
        <p:spPr/>
        <p:txBody>
          <a:bodyPr/>
          <a:lstStyle/>
          <a:p>
            <a:r>
              <a:rPr lang="en-US" b="1" dirty="0" smtClean="0"/>
              <a:t>Related party </a:t>
            </a:r>
            <a:r>
              <a:rPr lang="en-US" b="1" dirty="0"/>
              <a:t>e</a:t>
            </a:r>
            <a:r>
              <a:rPr lang="en-US" b="1" dirty="0" smtClean="0"/>
              <a:t>xchanges</a:t>
            </a:r>
          </a:p>
          <a:p>
            <a:pPr lvl="1"/>
            <a:r>
              <a:rPr lang="en-US" dirty="0" smtClean="0"/>
              <a:t>Direct related party exchange</a:t>
            </a:r>
          </a:p>
          <a:p>
            <a:pPr lvl="2" algn="l"/>
            <a:r>
              <a:rPr lang="en-US" dirty="0" smtClean="0"/>
              <a:t>If taxpayer or related party disposes of property within 2 years of date of exchange, </a:t>
            </a:r>
            <a:r>
              <a:rPr lang="en-US" dirty="0" smtClean="0"/>
              <a:t>gain</a:t>
            </a:r>
            <a:r>
              <a:rPr lang="en-US" dirty="0" smtClean="0"/>
              <a:t> </a:t>
            </a:r>
            <a:r>
              <a:rPr lang="en-US" dirty="0" smtClean="0"/>
              <a:t>is recognized</a:t>
            </a:r>
          </a:p>
          <a:p>
            <a:pPr lvl="2"/>
            <a:endParaRPr lang="en-US" dirty="0" smtClean="0"/>
          </a:p>
          <a:p>
            <a:r>
              <a:rPr lang="en-US" b="1" dirty="0" smtClean="0"/>
              <a:t>Indirect related party exchange (deferred exchange)</a:t>
            </a:r>
          </a:p>
          <a:p>
            <a:pPr lvl="1"/>
            <a:r>
              <a:rPr lang="en-US" dirty="0" smtClean="0"/>
              <a:t>IRS can challenge that this is done to circumvent 2 year rule above</a:t>
            </a:r>
          </a:p>
          <a:p>
            <a:pPr lvl="1"/>
            <a:endParaRPr lang="en-US" dirty="0"/>
          </a:p>
          <a:p>
            <a:r>
              <a:rPr lang="en-US" b="1" dirty="0" smtClean="0"/>
              <a:t>Pre-exchange Financing</a:t>
            </a:r>
          </a:p>
          <a:p>
            <a:pPr lvl="1"/>
            <a:r>
              <a:rPr lang="en-US" dirty="0" smtClean="0"/>
              <a:t>IRS can assert that refinancing is “in anticipation of exchange”</a:t>
            </a:r>
          </a:p>
          <a:p>
            <a:pPr lvl="2"/>
            <a:r>
              <a:rPr lang="en-US" dirty="0" smtClean="0"/>
              <a:t>Cash from </a:t>
            </a:r>
            <a:r>
              <a:rPr lang="en-US" dirty="0" smtClean="0"/>
              <a:t>refinancing </a:t>
            </a:r>
            <a:r>
              <a:rPr lang="en-US" dirty="0" smtClean="0"/>
              <a:t>is taxable boot</a:t>
            </a:r>
          </a:p>
          <a:p>
            <a:pPr lvl="2"/>
            <a:endParaRPr lang="en-US" dirty="0"/>
          </a:p>
          <a:p>
            <a:r>
              <a:rPr lang="en-US" b="1" dirty="0" smtClean="0"/>
              <a:t>Post-exchange Financing</a:t>
            </a:r>
          </a:p>
          <a:p>
            <a:pPr lvl="1" algn="l"/>
            <a:r>
              <a:rPr lang="en-US" dirty="0" smtClean="0"/>
              <a:t>Less </a:t>
            </a:r>
            <a:r>
              <a:rPr lang="en-US" dirty="0" smtClean="0"/>
              <a:t>concern </a:t>
            </a:r>
            <a:r>
              <a:rPr lang="en-US" dirty="0" smtClean="0"/>
              <a:t>from tax </a:t>
            </a:r>
            <a:r>
              <a:rPr lang="en-US" dirty="0" smtClean="0"/>
              <a:t>perspective </a:t>
            </a:r>
            <a:r>
              <a:rPr lang="en-US" dirty="0" smtClean="0"/>
              <a:t>if refinance occurs after purchase of replacement property</a:t>
            </a:r>
          </a:p>
          <a:p>
            <a:pPr lvl="1"/>
            <a:endParaRPr lang="en-US" dirty="0"/>
          </a:p>
          <a:p>
            <a:pPr lvl="1"/>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3057863935"/>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Issues </a:t>
            </a:r>
            <a:r>
              <a:rPr lang="en-US" b="1" dirty="0" smtClean="0"/>
              <a:t>and Opportunities	</a:t>
            </a:r>
            <a:endParaRPr lang="en-US" b="1" dirty="0"/>
          </a:p>
        </p:txBody>
      </p:sp>
      <p:sp>
        <p:nvSpPr>
          <p:cNvPr id="3" name="Content Placeholder 2"/>
          <p:cNvSpPr>
            <a:spLocks noGrp="1"/>
          </p:cNvSpPr>
          <p:nvPr>
            <p:ph idx="1"/>
          </p:nvPr>
        </p:nvSpPr>
        <p:spPr/>
        <p:txBody>
          <a:bodyPr/>
          <a:lstStyle/>
          <a:p>
            <a:pPr algn="l"/>
            <a:r>
              <a:rPr lang="en-US" b="1" dirty="0" smtClean="0"/>
              <a:t>Single Member LLCs</a:t>
            </a:r>
          </a:p>
          <a:p>
            <a:pPr lvl="1" algn="l"/>
            <a:r>
              <a:rPr lang="en-US" dirty="0" smtClean="0"/>
              <a:t>Treated as same taxpayer for Section 1031 exchange purposes</a:t>
            </a:r>
          </a:p>
          <a:p>
            <a:pPr lvl="1" algn="l"/>
            <a:r>
              <a:rPr lang="en-US" dirty="0" smtClean="0"/>
              <a:t>Purchase of SMLLC is treated as asset purchase</a:t>
            </a:r>
          </a:p>
          <a:p>
            <a:pPr lvl="2" algn="l"/>
            <a:r>
              <a:rPr lang="en-US" dirty="0" smtClean="0"/>
              <a:t>Potential to reduce </a:t>
            </a:r>
            <a:r>
              <a:rPr lang="en-US" dirty="0" smtClean="0"/>
              <a:t>state </a:t>
            </a:r>
            <a:r>
              <a:rPr lang="en-US" dirty="0" smtClean="0"/>
              <a:t>transfer taxes</a:t>
            </a:r>
          </a:p>
          <a:p>
            <a:pPr lvl="2" algn="l"/>
            <a:endParaRPr lang="en-US" dirty="0"/>
          </a:p>
          <a:p>
            <a:pPr algn="l"/>
            <a:r>
              <a:rPr lang="en-US" b="1" dirty="0" smtClean="0"/>
              <a:t>Installment sale</a:t>
            </a:r>
          </a:p>
          <a:p>
            <a:pPr lvl="1" algn="l"/>
            <a:r>
              <a:rPr lang="en-US" dirty="0" smtClean="0"/>
              <a:t>If 1031 straddles two separate tax years (i.e. sale in year 1, purchase in year 2), installment sale rules apply, and </a:t>
            </a:r>
            <a:r>
              <a:rPr lang="en-US" dirty="0" smtClean="0"/>
              <a:t>gain </a:t>
            </a:r>
            <a:r>
              <a:rPr lang="en-US" dirty="0" smtClean="0"/>
              <a:t>recognized can be deferred until year 2 when cash is received from </a:t>
            </a:r>
            <a:r>
              <a:rPr lang="en-US" dirty="0" smtClean="0"/>
              <a:t>QI</a:t>
            </a:r>
            <a:endParaRPr lang="en-US" dirty="0" smtClean="0"/>
          </a:p>
          <a:p>
            <a:pPr lvl="2" algn="l"/>
            <a:r>
              <a:rPr lang="en-US" dirty="0" smtClean="0"/>
              <a:t>Applies to boot or failed </a:t>
            </a:r>
            <a:r>
              <a:rPr lang="en-US" dirty="0" smtClean="0"/>
              <a:t>exchange</a:t>
            </a:r>
          </a:p>
          <a:p>
            <a:pPr lvl="2" algn="l"/>
            <a:r>
              <a:rPr lang="en-US" dirty="0" smtClean="0"/>
              <a:t>Recapture not eligible for installment treatment</a:t>
            </a:r>
            <a:endParaRPr lang="en-US" dirty="0" smtClean="0"/>
          </a:p>
          <a:p>
            <a:pPr lvl="2" algn="l"/>
            <a:endParaRPr lang="en-US" dirty="0"/>
          </a:p>
          <a:p>
            <a:pPr algn="l"/>
            <a:r>
              <a:rPr lang="en-US" b="1" dirty="0" smtClean="0"/>
              <a:t>Dual use property</a:t>
            </a:r>
          </a:p>
          <a:p>
            <a:pPr lvl="1" algn="l"/>
            <a:r>
              <a:rPr lang="en-US" dirty="0" smtClean="0"/>
              <a:t>Exclude gain on residence portion under Section 121</a:t>
            </a:r>
          </a:p>
          <a:p>
            <a:pPr lvl="1" algn="l"/>
            <a:r>
              <a:rPr lang="en-US" dirty="0" smtClean="0"/>
              <a:t>Defer gain on 1031 portion</a:t>
            </a:r>
          </a:p>
          <a:p>
            <a:pPr lvl="1" algn="l"/>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2260847346"/>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Issues </a:t>
            </a:r>
            <a:r>
              <a:rPr lang="en-US" b="1" dirty="0"/>
              <a:t>and Opportunities	</a:t>
            </a:r>
          </a:p>
        </p:txBody>
      </p:sp>
      <p:sp>
        <p:nvSpPr>
          <p:cNvPr id="3" name="Content Placeholder 2"/>
          <p:cNvSpPr>
            <a:spLocks noGrp="1"/>
          </p:cNvSpPr>
          <p:nvPr>
            <p:ph idx="1"/>
          </p:nvPr>
        </p:nvSpPr>
        <p:spPr/>
        <p:txBody>
          <a:bodyPr/>
          <a:lstStyle/>
          <a:p>
            <a:r>
              <a:rPr lang="en-US" b="1" dirty="0" smtClean="0"/>
              <a:t>Vacation Homes</a:t>
            </a:r>
          </a:p>
          <a:p>
            <a:pPr lvl="1"/>
            <a:r>
              <a:rPr lang="en-US" dirty="0" smtClean="0"/>
              <a:t>Personal use cannot be primary motive</a:t>
            </a:r>
          </a:p>
          <a:p>
            <a:pPr lvl="1" algn="l"/>
            <a:r>
              <a:rPr lang="en-US" dirty="0" smtClean="0"/>
              <a:t>Safe harbor for Sec 1031: greater than 14 days rental, less than 14 days personal</a:t>
            </a:r>
          </a:p>
          <a:p>
            <a:pPr lvl="1" algn="l"/>
            <a:endParaRPr lang="en-US" dirty="0"/>
          </a:p>
          <a:p>
            <a:pPr algn="l"/>
            <a:r>
              <a:rPr lang="en-US" b="1" dirty="0" smtClean="0"/>
              <a:t>Post-Exchange Conversion of Replacement Property to Personal Residence  </a:t>
            </a:r>
          </a:p>
          <a:p>
            <a:pPr lvl="1" algn="l"/>
            <a:r>
              <a:rPr lang="en-US" dirty="0" smtClean="0"/>
              <a:t>Safe harbor for Sec 121:</a:t>
            </a:r>
          </a:p>
          <a:p>
            <a:pPr lvl="2" algn="l"/>
            <a:r>
              <a:rPr lang="en-US" dirty="0" smtClean="0"/>
              <a:t>2 year rental at </a:t>
            </a:r>
            <a:r>
              <a:rPr lang="en-US" dirty="0" smtClean="0"/>
              <a:t>FMV </a:t>
            </a:r>
            <a:endParaRPr lang="en-US" dirty="0" smtClean="0"/>
          </a:p>
          <a:p>
            <a:pPr lvl="2" algn="l"/>
            <a:r>
              <a:rPr lang="en-US" dirty="0" smtClean="0"/>
              <a:t>5 year holding period, personal use for at least 2 of 5 years</a:t>
            </a:r>
          </a:p>
          <a:p>
            <a:pPr lvl="2" algn="l"/>
            <a:endParaRPr lang="en-US" dirty="0"/>
          </a:p>
          <a:p>
            <a:pPr algn="l"/>
            <a:r>
              <a:rPr lang="en-US" b="1" dirty="0" smtClean="0"/>
              <a:t>Same Taxpayer Requirement</a:t>
            </a:r>
          </a:p>
          <a:p>
            <a:pPr lvl="1" algn="l"/>
            <a:r>
              <a:rPr lang="en-US" dirty="0" smtClean="0"/>
              <a:t>Same </a:t>
            </a:r>
          </a:p>
          <a:p>
            <a:pPr lvl="2" algn="l"/>
            <a:r>
              <a:rPr lang="en-US" dirty="0" smtClean="0"/>
              <a:t>Estate, Revocable Living Trust, SMLLC, QSUB, </a:t>
            </a:r>
            <a:r>
              <a:rPr lang="en-US" dirty="0" smtClean="0"/>
              <a:t>Husband/wife (</a:t>
            </a:r>
            <a:r>
              <a:rPr lang="en-US" dirty="0" smtClean="0"/>
              <a:t>if comm. property)</a:t>
            </a:r>
          </a:p>
          <a:p>
            <a:pPr lvl="1" algn="l"/>
            <a:r>
              <a:rPr lang="en-US" dirty="0" smtClean="0"/>
              <a:t>Separate</a:t>
            </a:r>
          </a:p>
          <a:p>
            <a:pPr lvl="2" algn="l"/>
            <a:r>
              <a:rPr lang="en-US" dirty="0" smtClean="0"/>
              <a:t>Spouse, Partnership, multi-member LLC, Corporation</a:t>
            </a:r>
          </a:p>
          <a:p>
            <a:pPr lvl="1"/>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159156917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Issues </a:t>
            </a:r>
            <a:r>
              <a:rPr lang="en-US" b="1" dirty="0"/>
              <a:t>and Opportunities	</a:t>
            </a:r>
          </a:p>
        </p:txBody>
      </p:sp>
      <p:sp>
        <p:nvSpPr>
          <p:cNvPr id="3" name="Content Placeholder 2"/>
          <p:cNvSpPr>
            <a:spLocks noGrp="1"/>
          </p:cNvSpPr>
          <p:nvPr>
            <p:ph idx="1"/>
          </p:nvPr>
        </p:nvSpPr>
        <p:spPr/>
        <p:txBody>
          <a:bodyPr/>
          <a:lstStyle/>
          <a:p>
            <a:r>
              <a:rPr lang="en-US" b="1" dirty="0" smtClean="0"/>
              <a:t>Identification</a:t>
            </a:r>
          </a:p>
          <a:p>
            <a:pPr lvl="1"/>
            <a:r>
              <a:rPr lang="en-US" dirty="0" smtClean="0"/>
              <a:t>200% rule: any number of properties if aggregate FMV under 200% of relinquished</a:t>
            </a:r>
          </a:p>
          <a:p>
            <a:pPr lvl="1" algn="l"/>
            <a:r>
              <a:rPr lang="en-US" dirty="0" smtClean="0"/>
              <a:t>95% rule: if exceeding 3 properties and 200%, then must acquire 95% of identified properties</a:t>
            </a:r>
            <a:endParaRPr lang="en-US" dirty="0"/>
          </a:p>
          <a:p>
            <a:endParaRPr lang="en-US" dirty="0" smtClean="0"/>
          </a:p>
          <a:p>
            <a:r>
              <a:rPr lang="en-US" b="1" dirty="0" smtClean="0"/>
              <a:t>Receipt of Exchange Proceeds</a:t>
            </a:r>
          </a:p>
          <a:p>
            <a:pPr lvl="1"/>
            <a:r>
              <a:rPr lang="en-US" dirty="0" smtClean="0"/>
              <a:t>Actual or constructive receipt of proceeds by taxpayer is automatic sale</a:t>
            </a:r>
          </a:p>
          <a:p>
            <a:pPr lvl="1"/>
            <a:r>
              <a:rPr lang="en-US" dirty="0" smtClean="0"/>
              <a:t>Use Qualified Intermediary “QI”</a:t>
            </a:r>
            <a:endParaRPr lang="en-US" dirty="0" smtClean="0"/>
          </a:p>
          <a:p>
            <a:pPr lvl="1"/>
            <a:endParaRPr lang="en-US" dirty="0"/>
          </a:p>
          <a:p>
            <a:pPr algn="l"/>
            <a:r>
              <a:rPr lang="en-US" b="1" dirty="0" smtClean="0"/>
              <a:t>“Drop &amp; Swap”</a:t>
            </a:r>
            <a:endParaRPr lang="en-US" b="1" dirty="0"/>
          </a:p>
          <a:p>
            <a:pPr lvl="1" algn="l"/>
            <a:r>
              <a:rPr lang="en-US" dirty="0" smtClean="0"/>
              <a:t>If all partners don’t want to participate in exchange</a:t>
            </a:r>
          </a:p>
          <a:p>
            <a:pPr lvl="1" algn="l"/>
            <a:r>
              <a:rPr lang="en-US" dirty="0" smtClean="0"/>
              <a:t>Distribute out “TICs”, exchange “TICs”, cash out non participating partner</a:t>
            </a:r>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1574260618"/>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Entity Conversions</a:t>
            </a:r>
            <a:endParaRPr lang="en-US" dirty="0"/>
          </a:p>
        </p:txBody>
      </p:sp>
      <p:sp>
        <p:nvSpPr>
          <p:cNvPr id="4" name="Subtitle 3"/>
          <p:cNvSpPr>
            <a:spLocks noGrp="1"/>
          </p:cNvSpPr>
          <p:nvPr>
            <p:ph type="subTitle" idx="1"/>
          </p:nvPr>
        </p:nvSpPr>
        <p:spPr>
          <a:xfrm>
            <a:off x="152400" y="3962400"/>
            <a:ext cx="8839200" cy="2667000"/>
          </a:xfrm>
        </p:spPr>
        <p:txBody>
          <a:bodyPr/>
          <a:lstStyle/>
          <a:p>
            <a:pPr algn="l">
              <a:tabLst>
                <a:tab pos="2286000" algn="l"/>
              </a:tabLst>
            </a:pPr>
            <a:r>
              <a:rPr lang="en-US" sz="1600" dirty="0" smtClean="0"/>
              <a:t>	</a:t>
            </a:r>
          </a:p>
        </p:txBody>
      </p:sp>
    </p:spTree>
    <p:extLst>
      <p:ext uri="{BB962C8B-B14F-4D97-AF65-F5344CB8AC3E}">
        <p14:creationId xmlns:p14="http://schemas.microsoft.com/office/powerpoint/2010/main" val="3164077131"/>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LLC to C </a:t>
            </a:r>
            <a:r>
              <a:rPr lang="en-US" b="1" dirty="0" smtClean="0"/>
              <a:t>Corporation</a:t>
            </a:r>
            <a:endParaRPr lang="en-US" b="1" dirty="0"/>
          </a:p>
        </p:txBody>
      </p:sp>
      <p:sp>
        <p:nvSpPr>
          <p:cNvPr id="3" name="Content Placeholder 2"/>
          <p:cNvSpPr>
            <a:spLocks noGrp="1"/>
          </p:cNvSpPr>
          <p:nvPr>
            <p:ph idx="1"/>
          </p:nvPr>
        </p:nvSpPr>
        <p:spPr/>
        <p:txBody>
          <a:bodyPr numCol="1">
            <a:normAutofit/>
          </a:bodyPr>
          <a:lstStyle/>
          <a:p>
            <a:pPr algn="l"/>
            <a:endParaRPr lang="en-US" dirty="0" smtClean="0"/>
          </a:p>
          <a:p>
            <a:pPr algn="l"/>
            <a:r>
              <a:rPr lang="en-US" dirty="0" smtClean="0"/>
              <a:t>LLC taxed as a partnership making </a:t>
            </a:r>
            <a:r>
              <a:rPr lang="en-US" i="1" dirty="0" smtClean="0"/>
              <a:t>election to be treated as:</a:t>
            </a:r>
          </a:p>
          <a:p>
            <a:endParaRPr lang="en-US" dirty="0" smtClean="0"/>
          </a:p>
          <a:p>
            <a:pPr lvl="1"/>
            <a:r>
              <a:rPr lang="en-US" dirty="0" smtClean="0"/>
              <a:t>C </a:t>
            </a:r>
            <a:r>
              <a:rPr lang="en-US" dirty="0"/>
              <a:t>c</a:t>
            </a:r>
            <a:r>
              <a:rPr lang="en-US" dirty="0" smtClean="0"/>
              <a:t>orporation </a:t>
            </a:r>
            <a:r>
              <a:rPr lang="en-US" dirty="0" smtClean="0"/>
              <a:t>for </a:t>
            </a:r>
            <a:r>
              <a:rPr lang="en-US" i="1" dirty="0" smtClean="0"/>
              <a:t>tax purposes</a:t>
            </a:r>
          </a:p>
          <a:p>
            <a:pPr lvl="1"/>
            <a:endParaRPr lang="en-US" b="1" dirty="0" smtClean="0"/>
          </a:p>
          <a:p>
            <a:pPr lvl="2"/>
            <a:r>
              <a:rPr lang="en-US" dirty="0" smtClean="0"/>
              <a:t>Taxable entity (double taxation)</a:t>
            </a:r>
          </a:p>
          <a:p>
            <a:pPr lvl="2"/>
            <a:r>
              <a:rPr lang="en-US" dirty="0" smtClean="0"/>
              <a:t>Loss of debt basis</a:t>
            </a:r>
          </a:p>
          <a:p>
            <a:pPr lvl="2"/>
            <a:r>
              <a:rPr lang="en-US" dirty="0" smtClean="0"/>
              <a:t>Accrual requirements</a:t>
            </a:r>
          </a:p>
          <a:p>
            <a:pPr lvl="1"/>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1833349702"/>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LLC to </a:t>
            </a:r>
            <a:r>
              <a:rPr lang="en-US" b="1" dirty="0" smtClean="0"/>
              <a:t>S </a:t>
            </a:r>
            <a:r>
              <a:rPr lang="en-US" b="1" dirty="0" smtClean="0"/>
              <a:t>Corporation</a:t>
            </a:r>
            <a:endParaRPr lang="en-US" b="1" dirty="0"/>
          </a:p>
        </p:txBody>
      </p:sp>
      <p:sp>
        <p:nvSpPr>
          <p:cNvPr id="3" name="Content Placeholder 2"/>
          <p:cNvSpPr>
            <a:spLocks noGrp="1"/>
          </p:cNvSpPr>
          <p:nvPr>
            <p:ph idx="1"/>
          </p:nvPr>
        </p:nvSpPr>
        <p:spPr/>
        <p:txBody>
          <a:bodyPr numCol="1">
            <a:normAutofit/>
          </a:bodyPr>
          <a:lstStyle/>
          <a:p>
            <a:pPr algn="l"/>
            <a:endParaRPr lang="en-US" dirty="0" smtClean="0"/>
          </a:p>
          <a:p>
            <a:pPr algn="l"/>
            <a:r>
              <a:rPr lang="en-US" dirty="0" smtClean="0"/>
              <a:t>LLC taxed as a partnership making </a:t>
            </a:r>
            <a:r>
              <a:rPr lang="en-US" i="1" dirty="0" smtClean="0"/>
              <a:t>election to be treated as</a:t>
            </a:r>
            <a:r>
              <a:rPr lang="en-US" dirty="0" smtClean="0"/>
              <a:t>:</a:t>
            </a:r>
          </a:p>
          <a:p>
            <a:pPr marL="457200" lvl="1" indent="0">
              <a:buNone/>
            </a:pPr>
            <a:endParaRPr lang="en-US" dirty="0"/>
          </a:p>
          <a:p>
            <a:pPr lvl="1"/>
            <a:r>
              <a:rPr lang="en-US" dirty="0" smtClean="0"/>
              <a:t>S </a:t>
            </a:r>
            <a:r>
              <a:rPr lang="en-US" dirty="0" smtClean="0"/>
              <a:t>corporation </a:t>
            </a:r>
            <a:r>
              <a:rPr lang="en-US" dirty="0" smtClean="0"/>
              <a:t>for </a:t>
            </a:r>
            <a:r>
              <a:rPr lang="en-US" i="1" dirty="0" smtClean="0"/>
              <a:t>tax purposes</a:t>
            </a:r>
          </a:p>
          <a:p>
            <a:pPr lvl="1"/>
            <a:endParaRPr lang="en-US" b="1" dirty="0" smtClean="0"/>
          </a:p>
          <a:p>
            <a:pPr lvl="2"/>
            <a:r>
              <a:rPr lang="en-US" dirty="0" smtClean="0"/>
              <a:t>Pass-through entity</a:t>
            </a:r>
          </a:p>
          <a:p>
            <a:pPr lvl="2"/>
            <a:r>
              <a:rPr lang="en-US" dirty="0" smtClean="0"/>
              <a:t>Loss of debt basis</a:t>
            </a:r>
          </a:p>
          <a:p>
            <a:pPr lvl="2"/>
            <a:r>
              <a:rPr lang="en-US" dirty="0" smtClean="0"/>
              <a:t>Strict shareholder requirements		</a:t>
            </a:r>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3271725132"/>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 </a:t>
            </a:r>
            <a:r>
              <a:rPr lang="en-US" b="1" dirty="0" smtClean="0"/>
              <a:t>Corporation </a:t>
            </a:r>
            <a:r>
              <a:rPr lang="en-US" b="1" dirty="0" smtClean="0"/>
              <a:t>to LLC</a:t>
            </a:r>
            <a:endParaRPr lang="en-US" b="1" dirty="0"/>
          </a:p>
        </p:txBody>
      </p:sp>
      <p:sp>
        <p:nvSpPr>
          <p:cNvPr id="3" name="Content Placeholder 2"/>
          <p:cNvSpPr>
            <a:spLocks noGrp="1"/>
          </p:cNvSpPr>
          <p:nvPr>
            <p:ph idx="1"/>
          </p:nvPr>
        </p:nvSpPr>
        <p:spPr/>
        <p:txBody>
          <a:bodyPr numCol="2">
            <a:normAutofit/>
          </a:bodyPr>
          <a:lstStyle/>
          <a:p>
            <a:pPr algn="l"/>
            <a:endParaRPr lang="en-US" sz="1700" dirty="0" smtClean="0"/>
          </a:p>
          <a:p>
            <a:pPr algn="l"/>
            <a:r>
              <a:rPr lang="en-US" sz="1700" dirty="0" smtClean="0"/>
              <a:t>C </a:t>
            </a:r>
            <a:r>
              <a:rPr lang="en-US" sz="1700" dirty="0" smtClean="0"/>
              <a:t>corporation </a:t>
            </a:r>
            <a:r>
              <a:rPr lang="en-US" sz="1700" dirty="0" smtClean="0"/>
              <a:t>to LLC taxed as a partnership</a:t>
            </a:r>
          </a:p>
          <a:p>
            <a:pPr algn="l"/>
            <a:endParaRPr lang="en-US" sz="1700" dirty="0" smtClean="0"/>
          </a:p>
          <a:p>
            <a:pPr lvl="1" algn="l"/>
            <a:r>
              <a:rPr lang="en-US" sz="1700" i="1" dirty="0" smtClean="0"/>
              <a:t>Liquidation at fair market value</a:t>
            </a:r>
          </a:p>
          <a:p>
            <a:pPr lvl="2" algn="l"/>
            <a:r>
              <a:rPr lang="en-US" sz="1700" dirty="0" smtClean="0"/>
              <a:t>No installment sale </a:t>
            </a:r>
            <a:r>
              <a:rPr lang="en-US" sz="1700" dirty="0" smtClean="0"/>
              <a:t>method</a:t>
            </a:r>
          </a:p>
          <a:p>
            <a:pPr lvl="1" algn="l"/>
            <a:r>
              <a:rPr lang="en-US" sz="1700" dirty="0"/>
              <a:t>Legal change: assignability </a:t>
            </a:r>
            <a:r>
              <a:rPr lang="en-US" sz="1700" dirty="0" smtClean="0"/>
              <a:t>issue</a:t>
            </a:r>
            <a:endParaRPr lang="en-US" sz="1700" dirty="0" smtClean="0"/>
          </a:p>
          <a:p>
            <a:pPr lvl="1" algn="l"/>
            <a:r>
              <a:rPr lang="en-US" sz="1700" dirty="0" smtClean="0"/>
              <a:t>Two layers of tax</a:t>
            </a:r>
          </a:p>
          <a:p>
            <a:pPr lvl="1" algn="l"/>
            <a:r>
              <a:rPr lang="en-US" sz="1700" dirty="0" smtClean="0"/>
              <a:t>Net operating loss carryovers</a:t>
            </a:r>
          </a:p>
          <a:p>
            <a:pPr lvl="1"/>
            <a:endParaRPr lang="en-US" sz="1700" dirty="0"/>
          </a:p>
          <a:p>
            <a:pPr lvl="1"/>
            <a:endParaRPr lang="en-US" sz="1700" dirty="0"/>
          </a:p>
          <a:p>
            <a:pPr lvl="1"/>
            <a:endParaRPr lang="en-US" sz="1700" dirty="0" smtClean="0"/>
          </a:p>
          <a:p>
            <a:pPr lvl="1"/>
            <a:endParaRPr lang="en-US" sz="1700" dirty="0"/>
          </a:p>
          <a:p>
            <a:pPr lvl="1"/>
            <a:endParaRPr lang="en-US" sz="1700" dirty="0" smtClean="0"/>
          </a:p>
          <a:p>
            <a:pPr marL="914400" lvl="2" indent="0">
              <a:buNone/>
            </a:pPr>
            <a:r>
              <a:rPr lang="en-US" dirty="0" smtClean="0"/>
              <a:t>			</a:t>
            </a:r>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4118452244"/>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t>
            </a:r>
            <a:r>
              <a:rPr lang="en-US" b="1" dirty="0" smtClean="0"/>
              <a:t> </a:t>
            </a:r>
            <a:r>
              <a:rPr lang="en-US" b="1" dirty="0" smtClean="0"/>
              <a:t>Corporation to LLC</a:t>
            </a:r>
            <a:endParaRPr lang="en-US" b="1" dirty="0"/>
          </a:p>
        </p:txBody>
      </p:sp>
      <p:sp>
        <p:nvSpPr>
          <p:cNvPr id="3" name="Content Placeholder 2"/>
          <p:cNvSpPr>
            <a:spLocks noGrp="1"/>
          </p:cNvSpPr>
          <p:nvPr>
            <p:ph idx="1"/>
          </p:nvPr>
        </p:nvSpPr>
        <p:spPr/>
        <p:txBody>
          <a:bodyPr numCol="2">
            <a:normAutofit/>
          </a:bodyPr>
          <a:lstStyle/>
          <a:p>
            <a:pPr algn="l"/>
            <a:endParaRPr lang="en-US" sz="1700" dirty="0" smtClean="0"/>
          </a:p>
          <a:p>
            <a:pPr algn="l"/>
            <a:r>
              <a:rPr lang="en-US" sz="1700" dirty="0" smtClean="0"/>
              <a:t>S </a:t>
            </a:r>
            <a:r>
              <a:rPr lang="en-US" sz="1700" dirty="0"/>
              <a:t>c</a:t>
            </a:r>
            <a:r>
              <a:rPr lang="en-US" sz="1700" dirty="0" smtClean="0"/>
              <a:t>orporation </a:t>
            </a:r>
            <a:r>
              <a:rPr lang="en-US" sz="1700" dirty="0"/>
              <a:t>to LLC taxed as a partnership</a:t>
            </a:r>
          </a:p>
          <a:p>
            <a:pPr algn="l"/>
            <a:endParaRPr lang="en-US" sz="1700" dirty="0"/>
          </a:p>
          <a:p>
            <a:pPr lvl="1" algn="l"/>
            <a:r>
              <a:rPr lang="en-US" sz="1700" i="1" dirty="0"/>
              <a:t>Liquidation at fair market value</a:t>
            </a:r>
          </a:p>
          <a:p>
            <a:pPr lvl="2" algn="l"/>
            <a:r>
              <a:rPr lang="en-US" sz="1700" dirty="0"/>
              <a:t>No installment sale </a:t>
            </a:r>
            <a:r>
              <a:rPr lang="en-US" sz="1700" dirty="0" smtClean="0"/>
              <a:t>method</a:t>
            </a:r>
          </a:p>
          <a:p>
            <a:pPr lvl="1" algn="l"/>
            <a:r>
              <a:rPr lang="en-US" sz="1700" dirty="0"/>
              <a:t>Legal change: assignability issue</a:t>
            </a:r>
          </a:p>
          <a:p>
            <a:pPr lvl="2" algn="l"/>
            <a:endParaRPr lang="en-US" sz="1700" dirty="0"/>
          </a:p>
          <a:p>
            <a:pPr lvl="1"/>
            <a:endParaRPr lang="en-US" sz="1700" dirty="0"/>
          </a:p>
          <a:p>
            <a:pPr lvl="1"/>
            <a:endParaRPr lang="en-US" sz="1700" dirty="0"/>
          </a:p>
          <a:p>
            <a:pPr lvl="1"/>
            <a:endParaRPr lang="en-US" sz="1700" dirty="0" smtClean="0"/>
          </a:p>
          <a:p>
            <a:pPr lvl="1"/>
            <a:endParaRPr lang="en-US" sz="1700" dirty="0"/>
          </a:p>
          <a:p>
            <a:pPr lvl="1"/>
            <a:endParaRPr lang="en-US" sz="1700" dirty="0" smtClean="0"/>
          </a:p>
          <a:p>
            <a:pPr marL="914400" lvl="2" indent="0">
              <a:buNone/>
            </a:pPr>
            <a:r>
              <a:rPr lang="en-US" dirty="0" smtClean="0"/>
              <a:t>			</a:t>
            </a:r>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2540438002"/>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 Corporation to S Corporation</a:t>
            </a:r>
            <a:endParaRPr lang="en-US" b="1" dirty="0"/>
          </a:p>
        </p:txBody>
      </p:sp>
      <p:sp>
        <p:nvSpPr>
          <p:cNvPr id="3" name="Content Placeholder 2"/>
          <p:cNvSpPr>
            <a:spLocks noGrp="1"/>
          </p:cNvSpPr>
          <p:nvPr>
            <p:ph idx="1"/>
          </p:nvPr>
        </p:nvSpPr>
        <p:spPr/>
        <p:txBody>
          <a:bodyPr/>
          <a:lstStyle/>
          <a:p>
            <a:endParaRPr lang="en-US" dirty="0" smtClean="0"/>
          </a:p>
          <a:p>
            <a:r>
              <a:rPr lang="en-US" b="1" dirty="0" smtClean="0"/>
              <a:t>Built-in Gains Tax or “BIG Tax”</a:t>
            </a:r>
          </a:p>
          <a:p>
            <a:endParaRPr lang="en-US" dirty="0" smtClean="0"/>
          </a:p>
          <a:p>
            <a:pPr lvl="1" algn="l"/>
            <a:r>
              <a:rPr lang="en-US" i="1" dirty="0" smtClean="0"/>
              <a:t>C corporation </a:t>
            </a:r>
            <a:r>
              <a:rPr lang="en-US" i="1" dirty="0" smtClean="0"/>
              <a:t>Liquidation: </a:t>
            </a:r>
            <a:r>
              <a:rPr lang="en-US" dirty="0" smtClean="0"/>
              <a:t>Taxable </a:t>
            </a:r>
            <a:r>
              <a:rPr lang="en-US" dirty="0"/>
              <a:t>to Corporation AND to Shareholders when proceeds are </a:t>
            </a:r>
            <a:r>
              <a:rPr lang="en-US" dirty="0" smtClean="0"/>
              <a:t>distributed (two </a:t>
            </a:r>
            <a:r>
              <a:rPr lang="en-US" dirty="0"/>
              <a:t>layers of tax)</a:t>
            </a:r>
          </a:p>
          <a:p>
            <a:endParaRPr lang="en-US" dirty="0"/>
          </a:p>
          <a:p>
            <a:pPr lvl="1" algn="l"/>
            <a:r>
              <a:rPr lang="en-US" i="1" dirty="0" smtClean="0"/>
              <a:t>S corporation </a:t>
            </a:r>
            <a:r>
              <a:rPr lang="en-US" i="1" dirty="0" smtClean="0"/>
              <a:t>Liquidation: </a:t>
            </a:r>
            <a:r>
              <a:rPr lang="en-US" dirty="0" smtClean="0"/>
              <a:t>Taxable </a:t>
            </a:r>
            <a:r>
              <a:rPr lang="en-US" dirty="0"/>
              <a:t>only to Shareholders, no entity level tax</a:t>
            </a:r>
          </a:p>
          <a:p>
            <a:pPr lvl="1"/>
            <a:endParaRPr lang="en-US" dirty="0" smtClean="0"/>
          </a:p>
          <a:p>
            <a:pPr lvl="1"/>
            <a:r>
              <a:rPr lang="en-US" dirty="0" smtClean="0"/>
              <a:t>Intent is to replicate effects of </a:t>
            </a:r>
            <a:r>
              <a:rPr lang="en-US" dirty="0" smtClean="0"/>
              <a:t>C corporation </a:t>
            </a:r>
            <a:r>
              <a:rPr lang="en-US" dirty="0" smtClean="0"/>
              <a:t>after conversion to </a:t>
            </a:r>
            <a:r>
              <a:rPr lang="en-US" dirty="0" smtClean="0"/>
              <a:t>S corporation</a:t>
            </a:r>
            <a:endParaRPr lang="en-US" dirty="0" smtClean="0"/>
          </a:p>
          <a:p>
            <a:pPr lvl="2"/>
            <a:r>
              <a:rPr lang="en-US" dirty="0" smtClean="0"/>
              <a:t>5 year “Recognition Period”</a:t>
            </a:r>
          </a:p>
          <a:p>
            <a:pPr lvl="2"/>
            <a:r>
              <a:rPr lang="en-US" dirty="0" smtClean="0"/>
              <a:t>Assets held at time of conversion subject to BIG Tax if sold during this period</a:t>
            </a:r>
          </a:p>
          <a:p>
            <a:pPr lvl="2"/>
            <a:endParaRPr lang="en-US" dirty="0" smtClean="0"/>
          </a:p>
          <a:p>
            <a:pPr lvl="1"/>
            <a:r>
              <a:rPr lang="en-US" dirty="0" smtClean="0"/>
              <a:t>Prevents circumvention of </a:t>
            </a:r>
            <a:r>
              <a:rPr lang="en-US" dirty="0" smtClean="0"/>
              <a:t>C corporation </a:t>
            </a:r>
            <a:r>
              <a:rPr lang="en-US" dirty="0" smtClean="0"/>
              <a:t>taxable liquidation</a:t>
            </a:r>
          </a:p>
          <a:p>
            <a:pPr lvl="1"/>
            <a:endParaRPr lang="en-US" dirty="0" smtClean="0"/>
          </a:p>
          <a:p>
            <a:pPr marL="0" indent="0">
              <a:buNone/>
            </a:pPr>
            <a:r>
              <a:rPr lang="en-US" dirty="0" smtClean="0"/>
              <a:t>		</a:t>
            </a:r>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202219520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Basis &amp; Step-up</a:t>
            </a:r>
            <a:endParaRPr lang="en-US" b="1" dirty="0"/>
          </a:p>
        </p:txBody>
      </p:sp>
      <p:sp>
        <p:nvSpPr>
          <p:cNvPr id="3" name="Content Placeholder 2"/>
          <p:cNvSpPr>
            <a:spLocks noGrp="1"/>
          </p:cNvSpPr>
          <p:nvPr>
            <p:ph idx="1"/>
          </p:nvPr>
        </p:nvSpPr>
        <p:spPr/>
        <p:txBody>
          <a:bodyPr>
            <a:normAutofit/>
          </a:bodyPr>
          <a:lstStyle/>
          <a:p>
            <a:r>
              <a:rPr lang="en-US" b="1" dirty="0" smtClean="0"/>
              <a:t>Basis</a:t>
            </a:r>
            <a:r>
              <a:rPr lang="en-US" dirty="0" smtClean="0"/>
              <a:t> is essentially the cost of an asset / investment to you.  It determines depreciation, amortization, and your gain or loss on sale, exchange or other disposition of property.</a:t>
            </a:r>
          </a:p>
          <a:p>
            <a:pPr lvl="1"/>
            <a:r>
              <a:rPr lang="en-US" dirty="0" smtClean="0"/>
              <a:t>Higher </a:t>
            </a:r>
            <a:r>
              <a:rPr lang="en-US" dirty="0" smtClean="0"/>
              <a:t>basis</a:t>
            </a:r>
            <a:endParaRPr lang="en-US" dirty="0" smtClean="0"/>
          </a:p>
          <a:p>
            <a:pPr lvl="2"/>
            <a:r>
              <a:rPr lang="en-US" dirty="0" smtClean="0"/>
              <a:t>In a depreciable asset, the higher your depreciation expense</a:t>
            </a:r>
          </a:p>
          <a:p>
            <a:pPr lvl="2"/>
            <a:r>
              <a:rPr lang="en-US" dirty="0" smtClean="0"/>
              <a:t>On sale, the lower your gain will be</a:t>
            </a:r>
          </a:p>
          <a:p>
            <a:pPr lvl="2"/>
            <a:endParaRPr lang="en-US" dirty="0"/>
          </a:p>
          <a:p>
            <a:pPr algn="l"/>
            <a:r>
              <a:rPr lang="en-US" b="1" dirty="0" smtClean="0"/>
              <a:t>Stepped-up Basis</a:t>
            </a:r>
          </a:p>
          <a:p>
            <a:pPr lvl="1" algn="l"/>
            <a:r>
              <a:rPr lang="en-US" dirty="0" smtClean="0"/>
              <a:t>You sell me an asset you bought for $5, for $10.  What is my basis?</a:t>
            </a:r>
          </a:p>
          <a:p>
            <a:pPr lvl="2" algn="l"/>
            <a:r>
              <a:rPr lang="en-US" dirty="0" smtClean="0"/>
              <a:t>My basis is $10.</a:t>
            </a:r>
          </a:p>
          <a:p>
            <a:pPr marL="914400" lvl="2" indent="0" algn="l">
              <a:buNone/>
            </a:pPr>
            <a:endParaRPr lang="en-US" dirty="0" smtClean="0"/>
          </a:p>
          <a:p>
            <a:pPr lvl="1" algn="l"/>
            <a:r>
              <a:rPr lang="en-US" dirty="0" smtClean="0"/>
              <a:t>You buy an asset for $5, put in a partnership, then sold the partnership to me for $10. What is my basis?</a:t>
            </a:r>
          </a:p>
          <a:p>
            <a:pPr lvl="2" algn="l"/>
            <a:r>
              <a:rPr lang="en-US" dirty="0" smtClean="0"/>
              <a:t>My basis in the </a:t>
            </a:r>
            <a:r>
              <a:rPr lang="en-US" i="1" dirty="0" smtClean="0"/>
              <a:t>partnership</a:t>
            </a:r>
            <a:r>
              <a:rPr lang="en-US" dirty="0" smtClean="0"/>
              <a:t> is $10, but the partnership’s basis </a:t>
            </a:r>
            <a:r>
              <a:rPr lang="en-US" dirty="0" smtClean="0"/>
              <a:t>in the </a:t>
            </a:r>
            <a:r>
              <a:rPr lang="en-US" i="1" dirty="0" smtClean="0"/>
              <a:t>asset</a:t>
            </a:r>
            <a:r>
              <a:rPr lang="en-US" dirty="0" smtClean="0"/>
              <a:t> is still $5.</a:t>
            </a:r>
          </a:p>
          <a:p>
            <a:pPr lvl="2" algn="l"/>
            <a:r>
              <a:rPr lang="en-US" dirty="0" smtClean="0"/>
              <a:t>To rectify, I </a:t>
            </a:r>
            <a:r>
              <a:rPr lang="en-US" dirty="0" smtClean="0"/>
              <a:t>can </a:t>
            </a:r>
            <a:r>
              <a:rPr lang="en-US" dirty="0" smtClean="0"/>
              <a:t>“step-up” the </a:t>
            </a:r>
            <a:r>
              <a:rPr lang="en-US" dirty="0" smtClean="0"/>
              <a:t>partnership’s basis </a:t>
            </a:r>
            <a:r>
              <a:rPr lang="en-US" dirty="0" smtClean="0"/>
              <a:t>in </a:t>
            </a:r>
            <a:r>
              <a:rPr lang="en-US" dirty="0" smtClean="0"/>
              <a:t>the </a:t>
            </a:r>
            <a:r>
              <a:rPr lang="en-US" dirty="0" smtClean="0"/>
              <a:t>asset to $10.  </a:t>
            </a:r>
          </a:p>
          <a:p>
            <a:pPr marL="457200" lvl="1" indent="0" algn="l">
              <a:buNone/>
            </a:pPr>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839908453"/>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Personal Injury: Damages</a:t>
            </a:r>
            <a:endParaRPr lang="en-US" dirty="0"/>
          </a:p>
        </p:txBody>
      </p:sp>
      <p:sp>
        <p:nvSpPr>
          <p:cNvPr id="4" name="Subtitle 3"/>
          <p:cNvSpPr>
            <a:spLocks noGrp="1"/>
          </p:cNvSpPr>
          <p:nvPr>
            <p:ph type="subTitle" idx="1"/>
          </p:nvPr>
        </p:nvSpPr>
        <p:spPr>
          <a:xfrm>
            <a:off x="152400" y="3962400"/>
            <a:ext cx="8839200" cy="2667000"/>
          </a:xfrm>
        </p:spPr>
        <p:txBody>
          <a:bodyPr/>
          <a:lstStyle/>
          <a:p>
            <a:pPr algn="l">
              <a:tabLst>
                <a:tab pos="2286000" algn="l"/>
              </a:tabLst>
            </a:pPr>
            <a:r>
              <a:rPr lang="en-US" sz="1600" dirty="0" smtClean="0"/>
              <a:t>	</a:t>
            </a:r>
          </a:p>
        </p:txBody>
      </p:sp>
    </p:spTree>
    <p:extLst>
      <p:ext uri="{BB962C8B-B14F-4D97-AF65-F5344CB8AC3E}">
        <p14:creationId xmlns:p14="http://schemas.microsoft.com/office/powerpoint/2010/main" val="1727361347"/>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Overview</a:t>
            </a:r>
            <a:endParaRPr lang="en-US" b="1" dirty="0"/>
          </a:p>
        </p:txBody>
      </p:sp>
      <p:sp>
        <p:nvSpPr>
          <p:cNvPr id="3" name="Content Placeholder 2"/>
          <p:cNvSpPr>
            <a:spLocks noGrp="1"/>
          </p:cNvSpPr>
          <p:nvPr>
            <p:ph idx="1"/>
          </p:nvPr>
        </p:nvSpPr>
        <p:spPr/>
        <p:txBody>
          <a:bodyPr/>
          <a:lstStyle/>
          <a:p>
            <a:r>
              <a:rPr lang="en-US" b="1" dirty="0" smtClean="0"/>
              <a:t>IRC Section 61: Definition of Gross Income</a:t>
            </a:r>
          </a:p>
          <a:p>
            <a:endParaRPr lang="en-US" b="1" dirty="0" smtClean="0"/>
          </a:p>
          <a:p>
            <a:pPr lvl="1"/>
            <a:r>
              <a:rPr lang="en-US" dirty="0" smtClean="0"/>
              <a:t>Generally, all recoveries are taxable </a:t>
            </a:r>
          </a:p>
          <a:p>
            <a:pPr lvl="1"/>
            <a:r>
              <a:rPr lang="en-US" dirty="0" smtClean="0"/>
              <a:t>Two situations exist in which plaintiff can exclude litigation receipts from income</a:t>
            </a:r>
          </a:p>
          <a:p>
            <a:pPr marL="1257300" lvl="2" indent="-342900" algn="l">
              <a:buFont typeface="+mj-lt"/>
              <a:buAutoNum type="arabicPeriod"/>
            </a:pPr>
            <a:r>
              <a:rPr lang="en-US" dirty="0" smtClean="0"/>
              <a:t>Recovery of capital </a:t>
            </a:r>
            <a:r>
              <a:rPr lang="en-US" dirty="0"/>
              <a:t>i</a:t>
            </a:r>
            <a:r>
              <a:rPr lang="en-US" dirty="0" smtClean="0"/>
              <a:t>nvestment</a:t>
            </a:r>
          </a:p>
          <a:p>
            <a:pPr marL="1257300" lvl="2" indent="-342900" algn="l">
              <a:buFont typeface="+mj-lt"/>
              <a:buAutoNum type="arabicPeriod"/>
            </a:pPr>
            <a:r>
              <a:rPr lang="en-US" dirty="0" smtClean="0"/>
              <a:t>Statutory exclusions under IRC Section 104 </a:t>
            </a:r>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1057704517"/>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IRC Section 104</a:t>
            </a:r>
            <a:endParaRPr lang="en-US" b="1" dirty="0"/>
          </a:p>
        </p:txBody>
      </p:sp>
      <p:sp>
        <p:nvSpPr>
          <p:cNvPr id="3" name="Content Placeholder 2"/>
          <p:cNvSpPr>
            <a:spLocks noGrp="1"/>
          </p:cNvSpPr>
          <p:nvPr>
            <p:ph idx="1"/>
          </p:nvPr>
        </p:nvSpPr>
        <p:spPr/>
        <p:txBody>
          <a:bodyPr/>
          <a:lstStyle/>
          <a:p>
            <a:pPr algn="l"/>
            <a:r>
              <a:rPr lang="en-US" dirty="0" smtClean="0"/>
              <a:t>Since </a:t>
            </a:r>
            <a:r>
              <a:rPr lang="en-US" dirty="0" smtClean="0"/>
              <a:t>1918, </a:t>
            </a:r>
            <a:r>
              <a:rPr lang="en-US" dirty="0" smtClean="0"/>
              <a:t>IRC Section 104(a)(2) </a:t>
            </a:r>
            <a:r>
              <a:rPr lang="en-US" dirty="0" smtClean="0"/>
              <a:t>have excluded from gross income damages received, whether by suit or agreement</a:t>
            </a:r>
            <a:r>
              <a:rPr lang="en-US" dirty="0" smtClean="0"/>
              <a:t>, </a:t>
            </a:r>
            <a:r>
              <a:rPr lang="en-US" dirty="0" smtClean="0"/>
              <a:t>on account </a:t>
            </a:r>
            <a:r>
              <a:rPr lang="en-US" dirty="0" smtClean="0"/>
              <a:t>of</a:t>
            </a:r>
            <a:r>
              <a:rPr lang="en-US" dirty="0" smtClean="0"/>
              <a:t> </a:t>
            </a:r>
            <a:r>
              <a:rPr lang="en-US" i="1" dirty="0" smtClean="0"/>
              <a:t>personal </a:t>
            </a:r>
            <a:r>
              <a:rPr lang="en-US" i="1" dirty="0" smtClean="0"/>
              <a:t>injuries or </a:t>
            </a:r>
            <a:r>
              <a:rPr lang="en-US" i="1" dirty="0" smtClean="0"/>
              <a:t>sickness</a:t>
            </a:r>
          </a:p>
          <a:p>
            <a:pPr algn="l"/>
            <a:endParaRPr lang="en-US" b="1" dirty="0" smtClean="0"/>
          </a:p>
          <a:p>
            <a:pPr lvl="1" algn="l"/>
            <a:r>
              <a:rPr lang="en-US" dirty="0" smtClean="0"/>
              <a:t>Generally, must be (1) personal; (2) physical injuries or sickness; (3) compensatory in nature</a:t>
            </a:r>
            <a:endParaRPr lang="en-US" dirty="0" smtClean="0"/>
          </a:p>
          <a:p>
            <a:pPr lvl="1" algn="l"/>
            <a:r>
              <a:rPr lang="en-US" dirty="0" smtClean="0"/>
              <a:t>Covers all elements of actual </a:t>
            </a:r>
            <a:r>
              <a:rPr lang="en-US" dirty="0" smtClean="0"/>
              <a:t>damages:</a:t>
            </a:r>
            <a:endParaRPr lang="en-US" dirty="0" smtClean="0"/>
          </a:p>
          <a:p>
            <a:pPr lvl="2" algn="l"/>
            <a:r>
              <a:rPr lang="en-US" dirty="0" err="1" smtClean="0"/>
              <a:t>Nonpecuniary</a:t>
            </a:r>
            <a:endParaRPr lang="en-US" dirty="0" smtClean="0"/>
          </a:p>
          <a:p>
            <a:pPr lvl="2" algn="l"/>
            <a:r>
              <a:rPr lang="en-US" dirty="0" smtClean="0"/>
              <a:t>Medical</a:t>
            </a:r>
          </a:p>
          <a:p>
            <a:pPr lvl="2" algn="l"/>
            <a:r>
              <a:rPr lang="en-US" dirty="0" smtClean="0"/>
              <a:t>Lost wages</a:t>
            </a:r>
          </a:p>
          <a:p>
            <a:pPr marL="0" indent="0">
              <a:buNone/>
            </a:pPr>
            <a:r>
              <a:rPr lang="en-US" dirty="0" smtClean="0"/>
              <a:t>		</a:t>
            </a:r>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2751959101"/>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IRC Section 104</a:t>
            </a:r>
            <a:endParaRPr lang="en-US" b="1" dirty="0"/>
          </a:p>
        </p:txBody>
      </p:sp>
      <p:sp>
        <p:nvSpPr>
          <p:cNvPr id="3" name="Content Placeholder 2"/>
          <p:cNvSpPr>
            <a:spLocks noGrp="1"/>
          </p:cNvSpPr>
          <p:nvPr>
            <p:ph idx="1"/>
          </p:nvPr>
        </p:nvSpPr>
        <p:spPr/>
        <p:txBody>
          <a:bodyPr/>
          <a:lstStyle/>
          <a:p>
            <a:pPr algn="l"/>
            <a:r>
              <a:rPr lang="en-US" dirty="0" smtClean="0"/>
              <a:t>Key to 104(a)(2) is identifying the initial cause for any injuries</a:t>
            </a:r>
          </a:p>
          <a:p>
            <a:pPr lvl="1" algn="l"/>
            <a:endParaRPr lang="en-US" dirty="0" smtClean="0"/>
          </a:p>
          <a:p>
            <a:pPr lvl="1" algn="l"/>
            <a:r>
              <a:rPr lang="en-US" dirty="0" smtClean="0"/>
              <a:t>Tax-free treatment is permitted only for damages received on account of physical injury or sickness</a:t>
            </a:r>
          </a:p>
          <a:p>
            <a:pPr lvl="2" algn="l"/>
            <a:r>
              <a:rPr lang="en-US" dirty="0" smtClean="0"/>
              <a:t>D</a:t>
            </a:r>
            <a:r>
              <a:rPr lang="en-US" dirty="0" smtClean="0"/>
              <a:t>amages for related injury also excluded from gross income</a:t>
            </a:r>
          </a:p>
          <a:p>
            <a:pPr lvl="2" algn="l"/>
            <a:r>
              <a:rPr lang="en-US" dirty="0" smtClean="0"/>
              <a:t>Includes related nonphysical injury</a:t>
            </a:r>
            <a:endParaRPr lang="en-US" dirty="0" smtClean="0"/>
          </a:p>
          <a:p>
            <a:pPr marL="0" indent="0">
              <a:buNone/>
            </a:pPr>
            <a:r>
              <a:rPr lang="en-US" dirty="0" smtClean="0"/>
              <a:t>		</a:t>
            </a:r>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2311709428"/>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Nonpecuniary</a:t>
            </a:r>
            <a:r>
              <a:rPr lang="en-US" b="1" dirty="0" smtClean="0"/>
              <a:t> Damages</a:t>
            </a:r>
            <a:endParaRPr lang="en-US" b="1" dirty="0"/>
          </a:p>
        </p:txBody>
      </p:sp>
      <p:sp>
        <p:nvSpPr>
          <p:cNvPr id="3" name="Content Placeholder 2"/>
          <p:cNvSpPr>
            <a:spLocks noGrp="1"/>
          </p:cNvSpPr>
          <p:nvPr>
            <p:ph idx="1"/>
          </p:nvPr>
        </p:nvSpPr>
        <p:spPr/>
        <p:txBody>
          <a:bodyPr/>
          <a:lstStyle/>
          <a:p>
            <a:r>
              <a:rPr lang="en-US" dirty="0" smtClean="0"/>
              <a:t>Definition: Pain </a:t>
            </a:r>
            <a:r>
              <a:rPr lang="en-US" dirty="0"/>
              <a:t>and suffering, loss of enjoyment, and the like</a:t>
            </a:r>
          </a:p>
          <a:p>
            <a:endParaRPr lang="en-US" dirty="0"/>
          </a:p>
          <a:p>
            <a:pPr algn="l"/>
            <a:r>
              <a:rPr lang="en-US" dirty="0" smtClean="0"/>
              <a:t>History: Exclusion </a:t>
            </a:r>
            <a:r>
              <a:rPr lang="en-US" dirty="0"/>
              <a:t>appropriate as it amounts to a forced sale of the plaintiffs good health, and people who are forced to sell their good health never have to pay tax on value</a:t>
            </a:r>
          </a:p>
          <a:p>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3226193533"/>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Expenses</a:t>
            </a:r>
            <a:endParaRPr lang="en-US" b="1" dirty="0"/>
          </a:p>
        </p:txBody>
      </p:sp>
      <p:sp>
        <p:nvSpPr>
          <p:cNvPr id="3" name="Content Placeholder 2"/>
          <p:cNvSpPr>
            <a:spLocks noGrp="1"/>
          </p:cNvSpPr>
          <p:nvPr>
            <p:ph idx="1"/>
          </p:nvPr>
        </p:nvSpPr>
        <p:spPr/>
        <p:txBody>
          <a:bodyPr/>
          <a:lstStyle/>
          <a:p>
            <a:pPr algn="l"/>
            <a:r>
              <a:rPr lang="en-US" dirty="0" smtClean="0"/>
              <a:t>Alternative </a:t>
            </a:r>
            <a:r>
              <a:rPr lang="en-US" dirty="0" smtClean="0"/>
              <a:t>to including the damages in gross income, and then offsetting them with a Section 213 </a:t>
            </a:r>
            <a:r>
              <a:rPr lang="en-US" dirty="0" smtClean="0"/>
              <a:t>deduction</a:t>
            </a:r>
            <a:endParaRPr lang="en-US" dirty="0" smtClean="0"/>
          </a:p>
          <a:p>
            <a:pPr lvl="1"/>
            <a:r>
              <a:rPr lang="en-US" dirty="0" smtClean="0"/>
              <a:t>Exclusion under 104(a)(2) favorable due to no 7.5% AGI </a:t>
            </a:r>
            <a:r>
              <a:rPr lang="en-US" dirty="0" smtClean="0"/>
              <a:t>limitation</a:t>
            </a:r>
          </a:p>
          <a:p>
            <a:pPr marL="0" indent="0">
              <a:buNone/>
            </a:pPr>
            <a:endParaRPr lang="en-US" dirty="0" smtClean="0"/>
          </a:p>
          <a:p>
            <a:r>
              <a:rPr lang="en-US" dirty="0" smtClean="0"/>
              <a:t>Potential bifurcation between compensation and personal injury</a:t>
            </a:r>
          </a:p>
          <a:p>
            <a:pPr lvl="1"/>
            <a:r>
              <a:rPr lang="en-US" dirty="0" smtClean="0"/>
              <a:t>Dennis Rodman </a:t>
            </a:r>
            <a:endParaRPr lang="en-US" dirty="0" smtClean="0"/>
          </a:p>
          <a:p>
            <a:pPr lvl="1"/>
            <a:endParaRPr lang="en-US" dirty="0"/>
          </a:p>
          <a:p>
            <a:pPr lvl="1"/>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728021856"/>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Lost Wages</a:t>
            </a:r>
            <a:endParaRPr lang="en-US" b="1" dirty="0"/>
          </a:p>
        </p:txBody>
      </p:sp>
      <p:sp>
        <p:nvSpPr>
          <p:cNvPr id="3" name="Content Placeholder 2"/>
          <p:cNvSpPr>
            <a:spLocks noGrp="1"/>
          </p:cNvSpPr>
          <p:nvPr>
            <p:ph idx="1"/>
          </p:nvPr>
        </p:nvSpPr>
        <p:spPr/>
        <p:txBody>
          <a:bodyPr/>
          <a:lstStyle/>
          <a:p>
            <a:r>
              <a:rPr lang="en-US" dirty="0"/>
              <a:t>R</a:t>
            </a:r>
            <a:r>
              <a:rPr lang="en-US" dirty="0" smtClean="0"/>
              <a:t>ecoveries taxable if compensation for amounts that would have been received in due course</a:t>
            </a:r>
          </a:p>
          <a:p>
            <a:endParaRPr lang="en-US" dirty="0"/>
          </a:p>
          <a:p>
            <a:pPr lvl="1"/>
            <a:r>
              <a:rPr lang="en-US" dirty="0" smtClean="0"/>
              <a:t>Exclusion</a:t>
            </a:r>
          </a:p>
          <a:p>
            <a:pPr lvl="2"/>
            <a:r>
              <a:rPr lang="en-US" dirty="0" smtClean="0"/>
              <a:t>If jury </a:t>
            </a:r>
            <a:r>
              <a:rPr lang="en-US" i="1" dirty="0" smtClean="0"/>
              <a:t>is not </a:t>
            </a:r>
            <a:r>
              <a:rPr lang="en-US" dirty="0" smtClean="0"/>
              <a:t>informed: gross wages</a:t>
            </a:r>
          </a:p>
          <a:p>
            <a:pPr lvl="3"/>
            <a:r>
              <a:rPr lang="en-US" dirty="0" smtClean="0"/>
              <a:t>Plaintiff benefits</a:t>
            </a:r>
          </a:p>
          <a:p>
            <a:pPr lvl="2"/>
            <a:r>
              <a:rPr lang="en-US" dirty="0" smtClean="0"/>
              <a:t>If jury </a:t>
            </a:r>
            <a:r>
              <a:rPr lang="en-US" i="1" dirty="0" smtClean="0"/>
              <a:t>is</a:t>
            </a:r>
            <a:r>
              <a:rPr lang="en-US" dirty="0" smtClean="0"/>
              <a:t> informed: wages net of tax</a:t>
            </a:r>
          </a:p>
          <a:p>
            <a:pPr lvl="3"/>
            <a:r>
              <a:rPr lang="en-US" dirty="0" smtClean="0"/>
              <a:t>Defendant benefits</a:t>
            </a:r>
          </a:p>
          <a:p>
            <a:pPr marL="914400" lvl="2" indent="0">
              <a:buNone/>
            </a:pPr>
            <a:endParaRPr lang="en-US" dirty="0"/>
          </a:p>
          <a:p>
            <a:pPr lvl="1"/>
            <a:r>
              <a:rPr lang="en-US" dirty="0" smtClean="0"/>
              <a:t>Accrued interest not excludable</a:t>
            </a:r>
          </a:p>
          <a:p>
            <a:pPr lvl="1"/>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1310868942"/>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Nonphysical Injuries</a:t>
            </a:r>
            <a:r>
              <a:rPr lang="en-US" dirty="0" smtClean="0"/>
              <a:t>	</a:t>
            </a:r>
            <a:endParaRPr lang="en-US" dirty="0"/>
          </a:p>
        </p:txBody>
      </p:sp>
      <p:sp>
        <p:nvSpPr>
          <p:cNvPr id="3" name="Content Placeholder 2"/>
          <p:cNvSpPr>
            <a:spLocks noGrp="1"/>
          </p:cNvSpPr>
          <p:nvPr>
            <p:ph idx="1"/>
          </p:nvPr>
        </p:nvSpPr>
        <p:spPr/>
        <p:txBody>
          <a:bodyPr/>
          <a:lstStyle/>
          <a:p>
            <a:r>
              <a:rPr lang="en-US" dirty="0" smtClean="0"/>
              <a:t>Section 104(a) specifically provides that emotional distress is not a physical injury</a:t>
            </a:r>
          </a:p>
          <a:p>
            <a:endParaRPr lang="en-US" dirty="0" smtClean="0"/>
          </a:p>
          <a:p>
            <a:pPr lvl="1"/>
            <a:r>
              <a:rPr lang="en-US" dirty="0" smtClean="0"/>
              <a:t>Damages not excludable:</a:t>
            </a:r>
          </a:p>
          <a:p>
            <a:pPr lvl="2" algn="l"/>
            <a:r>
              <a:rPr lang="en-US" dirty="0"/>
              <a:t>S</a:t>
            </a:r>
            <a:r>
              <a:rPr lang="en-US" dirty="0" smtClean="0"/>
              <a:t>olely emotional injury</a:t>
            </a:r>
          </a:p>
          <a:p>
            <a:pPr lvl="2" algn="l"/>
            <a:r>
              <a:rPr lang="en-US" dirty="0" smtClean="0"/>
              <a:t>Physical symptoms that are manifestation of emotional distress</a:t>
            </a:r>
          </a:p>
          <a:p>
            <a:pPr lvl="2" algn="l"/>
            <a:endParaRPr lang="en-US" dirty="0" smtClean="0"/>
          </a:p>
          <a:p>
            <a:pPr lvl="1"/>
            <a:r>
              <a:rPr lang="en-US" dirty="0" smtClean="0"/>
              <a:t>Excludable</a:t>
            </a:r>
          </a:p>
          <a:p>
            <a:pPr lvl="2" algn="l"/>
            <a:r>
              <a:rPr lang="en-US" dirty="0" smtClean="0"/>
              <a:t>To the extent of medical expenses not previously deducted</a:t>
            </a:r>
          </a:p>
          <a:p>
            <a:pPr lvl="2" algn="l"/>
            <a:r>
              <a:rPr lang="en-US" dirty="0" smtClean="0"/>
              <a:t>Section 104(a)(2) actual physical injuries caused by emotional distress</a:t>
            </a:r>
          </a:p>
          <a:p>
            <a:pPr lvl="2" algn="l"/>
            <a:r>
              <a:rPr lang="en-US" dirty="0" smtClean="0"/>
              <a:t>Loss of consortium or emotional distress arising from a physical injury of a family member</a:t>
            </a:r>
            <a:endParaRPr lang="en-US" dirty="0"/>
          </a:p>
        </p:txBody>
      </p:sp>
      <p:sp>
        <p:nvSpPr>
          <p:cNvPr id="4" name="Footer Placeholder 3"/>
          <p:cNvSpPr>
            <a:spLocks noGrp="1"/>
          </p:cNvSpPr>
          <p:nvPr>
            <p:ph type="ftr" sz="quarter" idx="3"/>
          </p:nvPr>
        </p:nvSpPr>
        <p:spPr/>
        <p:txBody>
          <a:bodyPr/>
          <a:lstStyle/>
          <a:p>
            <a:r>
              <a:rPr lang="en-US" dirty="0" smtClean="0"/>
              <a:t>TRUST ∙ TALENT ∙ TEAMWORK</a:t>
            </a:r>
            <a:endParaRPr lang="en-US" dirty="0" smtClean="0"/>
          </a:p>
        </p:txBody>
      </p:sp>
    </p:spTree>
    <p:extLst>
      <p:ext uri="{BB962C8B-B14F-4D97-AF65-F5344CB8AC3E}">
        <p14:creationId xmlns:p14="http://schemas.microsoft.com/office/powerpoint/2010/main" val="3699960524"/>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Punitive Damages</a:t>
            </a:r>
            <a:r>
              <a:rPr lang="en-US" dirty="0" smtClean="0"/>
              <a:t>	</a:t>
            </a:r>
            <a:endParaRPr lang="en-US" dirty="0"/>
          </a:p>
        </p:txBody>
      </p:sp>
      <p:sp>
        <p:nvSpPr>
          <p:cNvPr id="3" name="Content Placeholder 2"/>
          <p:cNvSpPr>
            <a:spLocks noGrp="1"/>
          </p:cNvSpPr>
          <p:nvPr>
            <p:ph idx="1"/>
          </p:nvPr>
        </p:nvSpPr>
        <p:spPr/>
        <p:txBody>
          <a:bodyPr/>
          <a:lstStyle/>
          <a:p>
            <a:r>
              <a:rPr lang="en-US" dirty="0" smtClean="0"/>
              <a:t>Section 104(a)(2): Punitive damages ineligible for exclusion</a:t>
            </a:r>
          </a:p>
          <a:p>
            <a:endParaRPr lang="en-US" dirty="0" smtClean="0"/>
          </a:p>
          <a:p>
            <a:pPr lvl="1"/>
            <a:r>
              <a:rPr lang="en-US" dirty="0" smtClean="0"/>
              <a:t>Damages are not received “on account of” the personal injuries, thus not excludable</a:t>
            </a:r>
          </a:p>
          <a:p>
            <a:pPr marL="457200" lvl="1" indent="0">
              <a:buNone/>
            </a:pPr>
            <a:r>
              <a:rPr lang="en-US" dirty="0" smtClean="0"/>
              <a:t> </a:t>
            </a:r>
          </a:p>
          <a:p>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3941264085"/>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Attorney Fees and Costs	</a:t>
            </a:r>
            <a:r>
              <a:rPr lang="en-US" dirty="0" smtClean="0"/>
              <a:t>	</a:t>
            </a:r>
            <a:endParaRPr lang="en-US" dirty="0"/>
          </a:p>
        </p:txBody>
      </p:sp>
      <p:sp>
        <p:nvSpPr>
          <p:cNvPr id="3" name="Content Placeholder 2"/>
          <p:cNvSpPr>
            <a:spLocks noGrp="1"/>
          </p:cNvSpPr>
          <p:nvPr>
            <p:ph idx="1"/>
          </p:nvPr>
        </p:nvSpPr>
        <p:spPr/>
        <p:txBody>
          <a:bodyPr/>
          <a:lstStyle/>
          <a:p>
            <a:r>
              <a:rPr lang="en-US" dirty="0" smtClean="0"/>
              <a:t>Section 104(a)(2)</a:t>
            </a:r>
          </a:p>
          <a:p>
            <a:endParaRPr lang="en-US" dirty="0" smtClean="0"/>
          </a:p>
          <a:p>
            <a:pPr lvl="1"/>
            <a:r>
              <a:rPr lang="en-US" dirty="0" smtClean="0"/>
              <a:t>Tax court held that attorney fees and court costs awarded to a prevailing plaintiff in personal injury action are excluded</a:t>
            </a:r>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232425171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b="1" dirty="0" smtClean="0"/>
              <a:t>Key Considerations	</a:t>
            </a:r>
            <a:endParaRPr lang="en-US" b="1" dirty="0"/>
          </a:p>
        </p:txBody>
      </p:sp>
      <p:sp>
        <p:nvSpPr>
          <p:cNvPr id="9" name="Content Placeholder 8"/>
          <p:cNvSpPr>
            <a:spLocks noGrp="1"/>
          </p:cNvSpPr>
          <p:nvPr>
            <p:ph idx="1"/>
          </p:nvPr>
        </p:nvSpPr>
        <p:spPr/>
        <p:txBody>
          <a:bodyPr/>
          <a:lstStyle/>
          <a:p>
            <a:pPr algn="l"/>
            <a:r>
              <a:rPr lang="en-US" dirty="0" smtClean="0"/>
              <a:t>What does the buyer want?</a:t>
            </a:r>
          </a:p>
          <a:p>
            <a:pPr algn="l"/>
            <a:endParaRPr lang="en-US" dirty="0" smtClean="0"/>
          </a:p>
          <a:p>
            <a:pPr lvl="1" algn="l"/>
            <a:r>
              <a:rPr lang="en-US" dirty="0" smtClean="0"/>
              <a:t>Specific asset(s)</a:t>
            </a:r>
          </a:p>
          <a:p>
            <a:pPr lvl="1" algn="l"/>
            <a:r>
              <a:rPr lang="en-US" dirty="0" smtClean="0"/>
              <a:t>Specific business line(s)</a:t>
            </a:r>
          </a:p>
          <a:p>
            <a:pPr lvl="1" algn="l"/>
            <a:r>
              <a:rPr lang="en-US" dirty="0" smtClean="0"/>
              <a:t>Entire company</a:t>
            </a:r>
          </a:p>
          <a:p>
            <a:pPr algn="l"/>
            <a:endParaRPr lang="en-US" dirty="0" smtClean="0"/>
          </a:p>
          <a:p>
            <a:pPr algn="l"/>
            <a:r>
              <a:rPr lang="en-US" dirty="0" smtClean="0"/>
              <a:t>Tax Classification of Buyer and </a:t>
            </a:r>
            <a:r>
              <a:rPr lang="en-US" dirty="0" smtClean="0"/>
              <a:t>Seller (</a:t>
            </a:r>
            <a:r>
              <a:rPr lang="en-US" dirty="0" smtClean="0"/>
              <a:t>Target) entities</a:t>
            </a:r>
          </a:p>
          <a:p>
            <a:pPr algn="l"/>
            <a:endParaRPr lang="en-US" dirty="0" smtClean="0"/>
          </a:p>
          <a:p>
            <a:pPr lvl="1" algn="l"/>
            <a:r>
              <a:rPr lang="en-US" dirty="0" smtClean="0"/>
              <a:t>C corporation</a:t>
            </a:r>
            <a:endParaRPr lang="en-US" dirty="0" smtClean="0"/>
          </a:p>
          <a:p>
            <a:pPr lvl="1" algn="l"/>
            <a:r>
              <a:rPr lang="en-US" dirty="0" smtClean="0"/>
              <a:t>S corporation</a:t>
            </a:r>
            <a:endParaRPr lang="en-US" dirty="0" smtClean="0"/>
          </a:p>
          <a:p>
            <a:pPr lvl="1" algn="l"/>
            <a:r>
              <a:rPr lang="en-US" dirty="0" smtClean="0"/>
              <a:t>Partnership</a:t>
            </a:r>
          </a:p>
          <a:p>
            <a:pPr lvl="1" algn="l"/>
            <a:r>
              <a:rPr lang="en-US" dirty="0" smtClean="0"/>
              <a:t>LLC</a:t>
            </a:r>
          </a:p>
          <a:p>
            <a:pPr lvl="1" algn="l">
              <a:buNone/>
            </a:pPr>
            <a:endParaRPr lang="en-US" dirty="0" smtClean="0"/>
          </a:p>
          <a:p>
            <a:pPr lvl="1" algn="l"/>
            <a:endParaRPr lang="en-US" dirty="0" smtClean="0"/>
          </a:p>
          <a:p>
            <a:pPr algn="l"/>
            <a:endParaRPr lang="en-US" sz="1800" dirty="0" smtClean="0"/>
          </a:p>
          <a:p>
            <a:pPr algn="l"/>
            <a:endParaRPr lang="en-US" sz="1800"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Deductibility for Payment</a:t>
            </a:r>
            <a:r>
              <a:rPr lang="en-US" dirty="0" smtClean="0"/>
              <a:t>		</a:t>
            </a:r>
            <a:endParaRPr lang="en-US" dirty="0"/>
          </a:p>
        </p:txBody>
      </p:sp>
      <p:sp>
        <p:nvSpPr>
          <p:cNvPr id="3" name="Content Placeholder 2"/>
          <p:cNvSpPr>
            <a:spLocks noGrp="1"/>
          </p:cNvSpPr>
          <p:nvPr>
            <p:ph idx="1"/>
          </p:nvPr>
        </p:nvSpPr>
        <p:spPr/>
        <p:txBody>
          <a:bodyPr/>
          <a:lstStyle/>
          <a:p>
            <a:r>
              <a:rPr lang="en-US" dirty="0" smtClean="0"/>
              <a:t>Not related to whether recipient must report income</a:t>
            </a:r>
          </a:p>
          <a:p>
            <a:endParaRPr lang="en-US" dirty="0"/>
          </a:p>
          <a:p>
            <a:pPr algn="l"/>
            <a:r>
              <a:rPr lang="en-US" dirty="0" smtClean="0"/>
              <a:t>Damages that are an ordinary and necessary business expense are fully deductible by taxpayers</a:t>
            </a:r>
          </a:p>
          <a:p>
            <a:pPr algn="l"/>
            <a:endParaRPr lang="en-US" dirty="0" smtClean="0"/>
          </a:p>
          <a:p>
            <a:pPr lvl="1" algn="l"/>
            <a:r>
              <a:rPr lang="en-US" dirty="0" smtClean="0"/>
              <a:t>For individuals, deduction for AGI for damages paid pursuant to activity on Schedule C, Schedule E, or Schedule F</a:t>
            </a:r>
          </a:p>
          <a:p>
            <a:pPr lvl="1" algn="l"/>
            <a:endParaRPr lang="en-US" dirty="0"/>
          </a:p>
          <a:p>
            <a:pPr algn="l"/>
            <a:r>
              <a:rPr lang="en-US" dirty="0" smtClean="0"/>
              <a:t>If litigation is personal in nature, no deduction is permitted</a:t>
            </a:r>
          </a:p>
          <a:p>
            <a:pPr algn="l"/>
            <a:endParaRPr lang="en-US" dirty="0"/>
          </a:p>
          <a:p>
            <a:pPr algn="l"/>
            <a:r>
              <a:rPr lang="en-US" dirty="0" smtClean="0"/>
              <a:t>Capitalization</a:t>
            </a:r>
          </a:p>
          <a:p>
            <a:pPr lvl="1" algn="l"/>
            <a:r>
              <a:rPr lang="en-US" dirty="0" smtClean="0"/>
              <a:t>If damages represent cost associated with property, then </a:t>
            </a:r>
            <a:r>
              <a:rPr lang="en-US" dirty="0" err="1" smtClean="0"/>
              <a:t>payor</a:t>
            </a:r>
            <a:r>
              <a:rPr lang="en-US" dirty="0" smtClean="0"/>
              <a:t> may have to capitalize</a:t>
            </a:r>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3876654396"/>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438399"/>
            <a:ext cx="7485459" cy="1295401"/>
          </a:xfrm>
        </p:spPr>
        <p:txBody>
          <a:bodyPr>
            <a:noAutofit/>
          </a:bodyPr>
          <a:lstStyle/>
          <a:p>
            <a:pPr algn="l"/>
            <a:r>
              <a:rPr lang="en-US" sz="2800" dirty="0" smtClean="0"/>
              <a:t>Top 10 Tax Considerations in Divorce</a:t>
            </a:r>
            <a:endParaRPr lang="en-US" sz="2800" dirty="0"/>
          </a:p>
        </p:txBody>
      </p:sp>
      <p:sp>
        <p:nvSpPr>
          <p:cNvPr id="3" name="Subtitle 2"/>
          <p:cNvSpPr>
            <a:spLocks noGrp="1"/>
          </p:cNvSpPr>
          <p:nvPr>
            <p:ph type="subTitle" idx="1"/>
          </p:nvPr>
        </p:nvSpPr>
        <p:spPr>
          <a:xfrm>
            <a:off x="1941910" y="5065573"/>
            <a:ext cx="6686549" cy="440998"/>
          </a:xfrm>
        </p:spPr>
        <p:txBody>
          <a:bodyPr/>
          <a:lstStyle/>
          <a:p>
            <a:r>
              <a:rPr lang="en-US" smtClean="0"/>
              <a:t>Federal and Virginia Law</a:t>
            </a:r>
            <a:endParaRPr lang="en-US" dirty="0" smtClean="0"/>
          </a:p>
        </p:txBody>
      </p:sp>
    </p:spTree>
    <p:extLst>
      <p:ext uri="{BB962C8B-B14F-4D97-AF65-F5344CB8AC3E}">
        <p14:creationId xmlns:p14="http://schemas.microsoft.com/office/powerpoint/2010/main" val="1982998845"/>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What is Alimony</a:t>
            </a:r>
            <a:endParaRPr lang="en-US" dirty="0"/>
          </a:p>
        </p:txBody>
      </p:sp>
      <p:sp>
        <p:nvSpPr>
          <p:cNvPr id="3" name="Content Placeholder 2"/>
          <p:cNvSpPr>
            <a:spLocks noGrp="1"/>
          </p:cNvSpPr>
          <p:nvPr>
            <p:ph idx="1"/>
          </p:nvPr>
        </p:nvSpPr>
        <p:spPr>
          <a:xfrm>
            <a:off x="1228725" y="2017059"/>
            <a:ext cx="6686550" cy="3273608"/>
          </a:xfrm>
        </p:spPr>
        <p:txBody>
          <a:bodyPr>
            <a:normAutofit fontScale="92500" lnSpcReduction="20000"/>
          </a:bodyPr>
          <a:lstStyle/>
          <a:p>
            <a:r>
              <a:rPr lang="en-US" sz="1950" dirty="0"/>
              <a:t>Alimony is deductible payments that meet all the following requirements</a:t>
            </a:r>
            <a:r>
              <a:rPr lang="en-US" sz="1950" dirty="0"/>
              <a:t>:</a:t>
            </a:r>
          </a:p>
          <a:p>
            <a:pPr lvl="1"/>
            <a:r>
              <a:rPr lang="en-US" sz="1950" dirty="0"/>
              <a:t>Payments in cash, payments received by or on behalf of former spouse</a:t>
            </a:r>
          </a:p>
          <a:p>
            <a:pPr lvl="1"/>
            <a:r>
              <a:rPr lang="en-US" sz="1950" dirty="0"/>
              <a:t>Payments not made when former couple are members of the same household</a:t>
            </a:r>
          </a:p>
          <a:p>
            <a:pPr lvl="1"/>
            <a:r>
              <a:rPr lang="en-US" sz="1950" dirty="0"/>
              <a:t>Payments made pursuant to a written instrument (court order, separation agreement, etc.)</a:t>
            </a:r>
          </a:p>
          <a:p>
            <a:pPr lvl="1"/>
            <a:r>
              <a:rPr lang="en-US" sz="1950" dirty="0"/>
              <a:t>See IRC § 71(b)(2) and IRC § </a:t>
            </a:r>
            <a:r>
              <a:rPr lang="en-US" sz="1950" dirty="0"/>
              <a:t>215</a:t>
            </a:r>
            <a:endParaRPr lang="en-US" sz="1950" dirty="0"/>
          </a:p>
          <a:p>
            <a:r>
              <a:rPr lang="en-US" b="1" dirty="0" smtClean="0"/>
              <a:t>Practice </a:t>
            </a:r>
            <a:r>
              <a:rPr lang="en-US" b="1" dirty="0"/>
              <a:t>Tip - </a:t>
            </a:r>
            <a:r>
              <a:rPr lang="en-US" dirty="0"/>
              <a:t>If the written instrument is silent as to what the cash payments are for, </a:t>
            </a:r>
            <a:r>
              <a:rPr lang="en-US" dirty="0" smtClean="0"/>
              <a:t>and all </a:t>
            </a:r>
            <a:r>
              <a:rPr lang="en-US" dirty="0"/>
              <a:t>other alimony requirements are met, the payments are presumed to be Alimony. </a:t>
            </a:r>
            <a:r>
              <a:rPr lang="en-US" i="1" dirty="0" smtClean="0"/>
              <a:t>See </a:t>
            </a:r>
            <a:r>
              <a:rPr lang="en-US" dirty="0" smtClean="0"/>
              <a:t>IRC </a:t>
            </a:r>
            <a:r>
              <a:rPr lang="en-US" dirty="0"/>
              <a:t>Sec. 71(b)(1)(B).</a:t>
            </a:r>
          </a:p>
        </p:txBody>
      </p:sp>
    </p:spTree>
    <p:extLst>
      <p:ext uri="{BB962C8B-B14F-4D97-AF65-F5344CB8AC3E}">
        <p14:creationId xmlns:p14="http://schemas.microsoft.com/office/powerpoint/2010/main" val="3269420867"/>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52400"/>
            <a:ext cx="7156006" cy="611044"/>
          </a:xfrm>
        </p:spPr>
        <p:txBody>
          <a:bodyPr/>
          <a:lstStyle/>
          <a:p>
            <a:r>
              <a:rPr lang="en-US" dirty="0" smtClean="0"/>
              <a:t>1</a:t>
            </a:r>
            <a:r>
              <a:rPr lang="en-US" dirty="0" smtClean="0"/>
              <a:t>. </a:t>
            </a:r>
            <a:r>
              <a:rPr lang="en-US" dirty="0" smtClean="0"/>
              <a:t>What is Alimony – Written Instrument</a:t>
            </a:r>
            <a:endParaRPr lang="en-US" dirty="0"/>
          </a:p>
        </p:txBody>
      </p:sp>
      <p:sp>
        <p:nvSpPr>
          <p:cNvPr id="3" name="Content Placeholder 2"/>
          <p:cNvSpPr>
            <a:spLocks noGrp="1"/>
          </p:cNvSpPr>
          <p:nvPr>
            <p:ph idx="1"/>
          </p:nvPr>
        </p:nvSpPr>
        <p:spPr>
          <a:xfrm>
            <a:off x="820271" y="1865780"/>
            <a:ext cx="7503458" cy="3862667"/>
          </a:xfrm>
        </p:spPr>
        <p:txBody>
          <a:bodyPr>
            <a:normAutofit/>
          </a:bodyPr>
          <a:lstStyle/>
          <a:p>
            <a:r>
              <a:rPr lang="en-US" sz="1500" dirty="0"/>
              <a:t>For a payment to be considered Alimony it must be pursuant to a written instrument:</a:t>
            </a:r>
          </a:p>
          <a:p>
            <a:pPr lvl="1"/>
            <a:r>
              <a:rPr lang="en-US" sz="1350" dirty="0"/>
              <a:t>This </a:t>
            </a:r>
            <a:r>
              <a:rPr lang="en-US" sz="1350" dirty="0"/>
              <a:t>includes court orders, written separation agreements, or orders for modification </a:t>
            </a:r>
            <a:r>
              <a:rPr lang="en-US" sz="1350" dirty="0"/>
              <a:t>of alimony.</a:t>
            </a:r>
          </a:p>
          <a:p>
            <a:pPr lvl="1"/>
            <a:r>
              <a:rPr lang="en-US" sz="1350" dirty="0"/>
              <a:t>The </a:t>
            </a:r>
            <a:r>
              <a:rPr lang="en-US" sz="1350" dirty="0"/>
              <a:t>“written instrument requirement” has been interpreted broadly by the courts.</a:t>
            </a:r>
          </a:p>
          <a:p>
            <a:pPr lvl="1"/>
            <a:r>
              <a:rPr lang="en-US" sz="1350" dirty="0"/>
              <a:t>Tax </a:t>
            </a:r>
            <a:r>
              <a:rPr lang="en-US" sz="1350" dirty="0"/>
              <a:t>Court has held that a “written instrument need not satisfy particular </a:t>
            </a:r>
            <a:r>
              <a:rPr lang="en-US" sz="1350" dirty="0"/>
              <a:t>formal requirement</a:t>
            </a:r>
            <a:r>
              <a:rPr lang="en-US" sz="1350" dirty="0"/>
              <a:t>. Instead it must show that an obligation exists and reflect essential </a:t>
            </a:r>
            <a:r>
              <a:rPr lang="en-US" sz="1350" dirty="0" err="1"/>
              <a:t>termsin</a:t>
            </a:r>
            <a:r>
              <a:rPr lang="en-US" sz="1350" dirty="0"/>
              <a:t> </a:t>
            </a:r>
            <a:r>
              <a:rPr lang="en-US" sz="1350" dirty="0"/>
              <a:t>writing.” </a:t>
            </a:r>
            <a:r>
              <a:rPr lang="en-US" sz="1350" i="1" dirty="0"/>
              <a:t>Betty C. Prince, </a:t>
            </a:r>
            <a:r>
              <a:rPr lang="en-US" sz="1350" dirty="0"/>
              <a:t>66 TC 1058 (1976).</a:t>
            </a:r>
          </a:p>
          <a:p>
            <a:pPr lvl="1"/>
            <a:r>
              <a:rPr lang="en-US" sz="1350" dirty="0"/>
              <a:t>Tax </a:t>
            </a:r>
            <a:r>
              <a:rPr lang="en-US" sz="1350" dirty="0"/>
              <a:t>Court in </a:t>
            </a:r>
            <a:r>
              <a:rPr lang="en-US" sz="1350" i="1" dirty="0"/>
              <a:t>Ralph f. </a:t>
            </a:r>
            <a:r>
              <a:rPr lang="en-US" sz="1350" i="1" dirty="0" err="1"/>
              <a:t>Osterbauer</a:t>
            </a:r>
            <a:r>
              <a:rPr lang="en-US" sz="1350" dirty="0"/>
              <a:t>, TC Memo 1982-266, held that a “written </a:t>
            </a:r>
            <a:r>
              <a:rPr lang="en-US" sz="1350" dirty="0"/>
              <a:t>instrument” existed </a:t>
            </a:r>
            <a:r>
              <a:rPr lang="en-US" sz="1350" dirty="0"/>
              <a:t>where a Taxpayer agreed orally to make medical payments on behalf of </a:t>
            </a:r>
            <a:r>
              <a:rPr lang="en-US" sz="1350" dirty="0"/>
              <a:t>his injured </a:t>
            </a:r>
            <a:r>
              <a:rPr lang="en-US" sz="1350" dirty="0"/>
              <a:t>ex-wife and ex-wife’s conservator sent a letter to ex-wife’s medical </a:t>
            </a:r>
            <a:r>
              <a:rPr lang="en-US" sz="1350" dirty="0"/>
              <a:t>provider saying </a:t>
            </a:r>
            <a:r>
              <a:rPr lang="en-US" sz="1350" dirty="0"/>
              <a:t>that Taxpayer would pay all bills even though taxpayer never signed anything.</a:t>
            </a:r>
          </a:p>
          <a:p>
            <a:pPr lvl="1"/>
            <a:r>
              <a:rPr lang="en-US" sz="1350" dirty="0"/>
              <a:t>Tax </a:t>
            </a:r>
            <a:r>
              <a:rPr lang="en-US" sz="1350" dirty="0"/>
              <a:t>Court in </a:t>
            </a:r>
            <a:r>
              <a:rPr lang="en-US" sz="1350" i="1" dirty="0"/>
              <a:t>Floyd Jefferson</a:t>
            </a:r>
            <a:r>
              <a:rPr lang="en-US" sz="1350" dirty="0"/>
              <a:t>, 13 TC 1092 (1949), held that an exchange of </a:t>
            </a:r>
            <a:r>
              <a:rPr lang="en-US" sz="1350" dirty="0"/>
              <a:t>letters between </a:t>
            </a:r>
            <a:r>
              <a:rPr lang="en-US" sz="1350" dirty="0"/>
              <a:t>husband and wife will satisfy the requirements of a written </a:t>
            </a:r>
            <a:r>
              <a:rPr lang="en-US" sz="1350" dirty="0"/>
              <a:t>instrument.</a:t>
            </a:r>
          </a:p>
          <a:p>
            <a:pPr lvl="2"/>
            <a:r>
              <a:rPr lang="en-US" sz="1200" dirty="0"/>
              <a:t>How </a:t>
            </a:r>
            <a:r>
              <a:rPr lang="en-US" sz="1200" dirty="0"/>
              <a:t>about an email from one spouse to another, does that qualify as a </a:t>
            </a:r>
            <a:r>
              <a:rPr lang="en-US" sz="1200" dirty="0"/>
              <a:t>written instrument</a:t>
            </a:r>
            <a:r>
              <a:rPr lang="en-US" sz="1200" dirty="0"/>
              <a:t>? I think Yes. No case directly on point, but as long as </a:t>
            </a:r>
            <a:r>
              <a:rPr lang="en-US" sz="1200" dirty="0"/>
              <a:t>the email discusses </a:t>
            </a:r>
            <a:r>
              <a:rPr lang="en-US" sz="1200" dirty="0"/>
              <a:t>the obligation and essential terms, then it should qualify.</a:t>
            </a:r>
          </a:p>
        </p:txBody>
      </p:sp>
    </p:spTree>
    <p:extLst>
      <p:ext uri="{BB962C8B-B14F-4D97-AF65-F5344CB8AC3E}">
        <p14:creationId xmlns:p14="http://schemas.microsoft.com/office/powerpoint/2010/main" val="2799243339"/>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09799" y="0"/>
            <a:ext cx="6915665" cy="914400"/>
          </a:xfrm>
        </p:spPr>
        <p:txBody>
          <a:bodyPr>
            <a:normAutofit/>
          </a:bodyPr>
          <a:lstStyle/>
          <a:p>
            <a:r>
              <a:rPr lang="en-US" dirty="0" smtClean="0"/>
              <a:t>1. </a:t>
            </a:r>
            <a:r>
              <a:rPr lang="en-US" dirty="0" smtClean="0"/>
              <a:t> </a:t>
            </a:r>
            <a:r>
              <a:rPr lang="en-US" dirty="0" smtClean="0"/>
              <a:t>What is Alimony – Termination of Payments</a:t>
            </a:r>
            <a:endParaRPr lang="en-US" dirty="0"/>
          </a:p>
        </p:txBody>
      </p:sp>
      <p:sp>
        <p:nvSpPr>
          <p:cNvPr id="3" name="Content Placeholder 2"/>
          <p:cNvSpPr>
            <a:spLocks noGrp="1"/>
          </p:cNvSpPr>
          <p:nvPr>
            <p:ph idx="1"/>
          </p:nvPr>
        </p:nvSpPr>
        <p:spPr>
          <a:xfrm>
            <a:off x="913315" y="2457450"/>
            <a:ext cx="7317371" cy="2833217"/>
          </a:xfrm>
        </p:spPr>
        <p:txBody>
          <a:bodyPr>
            <a:noAutofit/>
          </a:bodyPr>
          <a:lstStyle/>
          <a:p>
            <a:r>
              <a:rPr lang="en-US" sz="1800" dirty="0"/>
              <a:t>Alimony ceases upon death of the recipient, not necessarily </a:t>
            </a:r>
            <a:r>
              <a:rPr lang="en-US" sz="1800" dirty="0"/>
              <a:t>upon death </a:t>
            </a:r>
            <a:r>
              <a:rPr lang="en-US" sz="1800" dirty="0"/>
              <a:t>of </a:t>
            </a:r>
            <a:r>
              <a:rPr lang="en-US" sz="1800" dirty="0" err="1"/>
              <a:t>payor</a:t>
            </a:r>
            <a:r>
              <a:rPr lang="en-US" sz="1800" dirty="0"/>
              <a:t> or remarriage of recipient. </a:t>
            </a:r>
            <a:r>
              <a:rPr lang="en-US" sz="1800" i="1" dirty="0"/>
              <a:t>See </a:t>
            </a:r>
            <a:r>
              <a:rPr lang="en-US" sz="1800" dirty="0"/>
              <a:t>IRC § 71(b)(1)(D).</a:t>
            </a:r>
          </a:p>
          <a:p>
            <a:r>
              <a:rPr lang="en-US" sz="1800" dirty="0"/>
              <a:t>For </a:t>
            </a:r>
            <a:r>
              <a:rPr lang="en-US" sz="1800" dirty="0"/>
              <a:t>a </a:t>
            </a:r>
            <a:r>
              <a:rPr lang="en-US" sz="1800" dirty="0" err="1"/>
              <a:t>payor</a:t>
            </a:r>
            <a:r>
              <a:rPr lang="en-US" sz="1800" dirty="0"/>
              <a:t> to deduct alimony payments, though, payments </a:t>
            </a:r>
            <a:r>
              <a:rPr lang="en-US" sz="1800" dirty="0"/>
              <a:t>must terminate </a:t>
            </a:r>
            <a:r>
              <a:rPr lang="en-US" sz="1800" dirty="0"/>
              <a:t>at death of recipient. </a:t>
            </a:r>
            <a:r>
              <a:rPr lang="en-US" sz="1800" i="1" dirty="0"/>
              <a:t>See </a:t>
            </a:r>
            <a:r>
              <a:rPr lang="en-US" sz="1800" dirty="0"/>
              <a:t>IRC § 71(b)(1)(D</a:t>
            </a:r>
            <a:r>
              <a:rPr lang="en-US" sz="1800" dirty="0"/>
              <a:t>).</a:t>
            </a:r>
          </a:p>
          <a:p>
            <a:pPr lvl="1"/>
            <a:r>
              <a:rPr lang="en-US" sz="1800" b="1" dirty="0"/>
              <a:t>VA </a:t>
            </a:r>
            <a:r>
              <a:rPr lang="en-US" sz="1800" b="1" dirty="0"/>
              <a:t>Default Rule </a:t>
            </a:r>
            <a:endParaRPr lang="en-US" sz="1800" b="1" dirty="0"/>
          </a:p>
          <a:p>
            <a:pPr lvl="1"/>
            <a:r>
              <a:rPr lang="en-US" sz="1800" b="1" dirty="0"/>
              <a:t>Practice </a:t>
            </a:r>
            <a:r>
              <a:rPr lang="en-US" sz="1800" b="1" dirty="0"/>
              <a:t>Tip </a:t>
            </a:r>
            <a:r>
              <a:rPr lang="en-US" sz="1800" dirty="0"/>
              <a:t>– Read agreement or court order because when </a:t>
            </a:r>
            <a:r>
              <a:rPr lang="en-US" sz="1800" dirty="0"/>
              <a:t>a court </a:t>
            </a:r>
            <a:r>
              <a:rPr lang="en-US" sz="1800" dirty="0"/>
              <a:t>orders alimony it is always modifiable while a </a:t>
            </a:r>
            <a:r>
              <a:rPr lang="en-US" sz="1800" dirty="0"/>
              <a:t>separation agreement </a:t>
            </a:r>
            <a:r>
              <a:rPr lang="en-US" sz="1800" dirty="0"/>
              <a:t>may be non-modifiable.</a:t>
            </a:r>
          </a:p>
        </p:txBody>
      </p:sp>
    </p:spTree>
    <p:extLst>
      <p:ext uri="{BB962C8B-B14F-4D97-AF65-F5344CB8AC3E}">
        <p14:creationId xmlns:p14="http://schemas.microsoft.com/office/powerpoint/2010/main" val="325378419"/>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What is NOT Alimony</a:t>
            </a:r>
            <a:endParaRPr lang="en-US" dirty="0"/>
          </a:p>
        </p:txBody>
      </p:sp>
      <p:sp>
        <p:nvSpPr>
          <p:cNvPr id="3" name="Content Placeholder 2"/>
          <p:cNvSpPr>
            <a:spLocks noGrp="1"/>
          </p:cNvSpPr>
          <p:nvPr>
            <p:ph idx="1"/>
          </p:nvPr>
        </p:nvSpPr>
        <p:spPr>
          <a:xfrm>
            <a:off x="943571" y="1956547"/>
            <a:ext cx="7256859" cy="3600450"/>
          </a:xfrm>
        </p:spPr>
        <p:txBody>
          <a:bodyPr>
            <a:noAutofit/>
          </a:bodyPr>
          <a:lstStyle/>
          <a:p>
            <a:r>
              <a:rPr lang="en-US" sz="1800" dirty="0"/>
              <a:t>Payments are NOT alimony if any of the following are true</a:t>
            </a:r>
            <a:r>
              <a:rPr lang="en-US" sz="1800" dirty="0"/>
              <a:t>:</a:t>
            </a:r>
          </a:p>
          <a:p>
            <a:pPr lvl="1"/>
            <a:r>
              <a:rPr lang="en-US" sz="1800" dirty="0"/>
              <a:t>Payments that are not cash</a:t>
            </a:r>
          </a:p>
          <a:p>
            <a:pPr lvl="1"/>
            <a:r>
              <a:rPr lang="en-US" sz="1800" dirty="0" err="1"/>
              <a:t>Payor</a:t>
            </a:r>
            <a:r>
              <a:rPr lang="en-US" sz="1800" dirty="0"/>
              <a:t> and recipient spouse file joint return</a:t>
            </a:r>
          </a:p>
          <a:p>
            <a:pPr lvl="1"/>
            <a:r>
              <a:rPr lang="en-US" sz="1800" dirty="0"/>
              <a:t>Payments are made when former couple are members of the same household</a:t>
            </a:r>
          </a:p>
          <a:p>
            <a:pPr lvl="1"/>
            <a:r>
              <a:rPr lang="en-US" sz="1800" dirty="0"/>
              <a:t>Payments not made pursuant to a written agreement</a:t>
            </a:r>
          </a:p>
          <a:p>
            <a:pPr lvl="1"/>
            <a:r>
              <a:rPr lang="en-US" sz="1800" dirty="0"/>
              <a:t>Payments designated as not alimony in written instrument</a:t>
            </a:r>
          </a:p>
          <a:p>
            <a:pPr lvl="1"/>
            <a:r>
              <a:rPr lang="en-US" sz="1800" dirty="0"/>
              <a:t>Payments are required after death of recipient spouse</a:t>
            </a:r>
          </a:p>
          <a:p>
            <a:r>
              <a:rPr lang="en-US" sz="1800" dirty="0"/>
              <a:t>See IRS Pub. 17, Table 18-1</a:t>
            </a:r>
            <a:endParaRPr lang="en-US" sz="1800" dirty="0"/>
          </a:p>
        </p:txBody>
      </p:sp>
    </p:spTree>
    <p:extLst>
      <p:ext uri="{BB962C8B-B14F-4D97-AF65-F5344CB8AC3E}">
        <p14:creationId xmlns:p14="http://schemas.microsoft.com/office/powerpoint/2010/main" val="2381929290"/>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Recapture</a:t>
            </a:r>
            <a:endParaRPr lang="en-US" dirty="0"/>
          </a:p>
        </p:txBody>
      </p:sp>
      <p:sp>
        <p:nvSpPr>
          <p:cNvPr id="3" name="Content Placeholder 2"/>
          <p:cNvSpPr>
            <a:spLocks noGrp="1"/>
          </p:cNvSpPr>
          <p:nvPr>
            <p:ph idx="1"/>
          </p:nvPr>
        </p:nvSpPr>
        <p:spPr>
          <a:xfrm>
            <a:off x="926166" y="2057400"/>
            <a:ext cx="7291668" cy="3509683"/>
          </a:xfrm>
        </p:spPr>
        <p:txBody>
          <a:bodyPr>
            <a:noAutofit/>
          </a:bodyPr>
          <a:lstStyle/>
          <a:p>
            <a:r>
              <a:rPr lang="en-US" sz="1500" dirty="0"/>
              <a:t>Recapture is when a taxpayer is required to go back and pay taxes on </a:t>
            </a:r>
            <a:r>
              <a:rPr lang="en-US" sz="1500" dirty="0"/>
              <a:t>a situation </a:t>
            </a:r>
            <a:r>
              <a:rPr lang="en-US" sz="1500" dirty="0"/>
              <a:t>where a tax deduction or tax credit had previously </a:t>
            </a:r>
            <a:r>
              <a:rPr lang="en-US" sz="1500" dirty="0"/>
              <a:t>lowered his/her </a:t>
            </a:r>
            <a:r>
              <a:rPr lang="en-US" sz="1500" dirty="0"/>
              <a:t>total tax.</a:t>
            </a:r>
          </a:p>
          <a:p>
            <a:r>
              <a:rPr lang="en-US" sz="1500" dirty="0"/>
              <a:t>Avoid </a:t>
            </a:r>
            <a:r>
              <a:rPr lang="en-US" sz="1500" dirty="0"/>
              <a:t>“recapture” when rapid drops in alimony occur. </a:t>
            </a:r>
            <a:r>
              <a:rPr lang="en-US" sz="1500" i="1" dirty="0"/>
              <a:t>See </a:t>
            </a:r>
            <a:r>
              <a:rPr lang="en-US" sz="1500" dirty="0"/>
              <a:t>IRC § 71(f).</a:t>
            </a:r>
          </a:p>
          <a:p>
            <a:r>
              <a:rPr lang="en-US" sz="1500" dirty="0"/>
              <a:t>Recapture </a:t>
            </a:r>
            <a:r>
              <a:rPr lang="en-US" sz="1500" dirty="0"/>
              <a:t>occurs when you front load alimony and it operates on </a:t>
            </a:r>
            <a:r>
              <a:rPr lang="en-US" sz="1500" dirty="0"/>
              <a:t>a three </a:t>
            </a:r>
            <a:r>
              <a:rPr lang="en-US" sz="1500" dirty="0"/>
              <a:t>calendar year basis. IRC § 71(f).</a:t>
            </a:r>
          </a:p>
          <a:p>
            <a:r>
              <a:rPr lang="en-US" sz="1500" dirty="0"/>
              <a:t>Only </a:t>
            </a:r>
            <a:r>
              <a:rPr lang="en-US" sz="1500" dirty="0"/>
              <a:t>payments made in the 1st and 2nd post separation years are </a:t>
            </a:r>
            <a:r>
              <a:rPr lang="en-US" sz="1500" dirty="0"/>
              <a:t>subject to </a:t>
            </a:r>
            <a:r>
              <a:rPr lang="en-US" sz="1500" dirty="0"/>
              <a:t>recapture.</a:t>
            </a:r>
          </a:p>
          <a:p>
            <a:r>
              <a:rPr lang="en-US" sz="1500" dirty="0"/>
              <a:t>The </a:t>
            </a:r>
            <a:r>
              <a:rPr lang="en-US" sz="1500" dirty="0"/>
              <a:t>three calendar year period begins with the 1st calendar year, </a:t>
            </a:r>
            <a:r>
              <a:rPr lang="en-US" sz="1500" dirty="0"/>
              <a:t>referred to </a:t>
            </a:r>
            <a:r>
              <a:rPr lang="en-US" sz="1500" dirty="0"/>
              <a:t>as the 1st post-separation year, in which </a:t>
            </a:r>
            <a:r>
              <a:rPr lang="en-US" sz="1500" dirty="0" err="1"/>
              <a:t>payor</a:t>
            </a:r>
            <a:r>
              <a:rPr lang="en-US" sz="1500" dirty="0"/>
              <a:t> spouse makes </a:t>
            </a:r>
            <a:r>
              <a:rPr lang="en-US" sz="1500" dirty="0"/>
              <a:t>alimony payments </a:t>
            </a:r>
            <a:r>
              <a:rPr lang="en-US" sz="1500" dirty="0"/>
              <a:t>to payee spouse.</a:t>
            </a:r>
          </a:p>
          <a:p>
            <a:r>
              <a:rPr lang="en-US" sz="1500" dirty="0"/>
              <a:t>Sum </a:t>
            </a:r>
            <a:r>
              <a:rPr lang="en-US" sz="1500" dirty="0"/>
              <a:t>of excess alimony payments made in the 1st and 2nd post </a:t>
            </a:r>
            <a:r>
              <a:rPr lang="en-US" sz="1500" dirty="0"/>
              <a:t>separation years</a:t>
            </a:r>
            <a:r>
              <a:rPr lang="en-US" sz="1500" dirty="0"/>
              <a:t>, if any, is recaptured and included in gross income by the </a:t>
            </a:r>
            <a:r>
              <a:rPr lang="en-US" sz="1500" dirty="0" err="1"/>
              <a:t>payor</a:t>
            </a:r>
            <a:r>
              <a:rPr lang="en-US" sz="1500" dirty="0"/>
              <a:t> and </a:t>
            </a:r>
            <a:r>
              <a:rPr lang="en-US" sz="1500" dirty="0"/>
              <a:t>deducted by the payee in the 3rd post separation year.</a:t>
            </a:r>
          </a:p>
        </p:txBody>
      </p:sp>
    </p:spTree>
    <p:extLst>
      <p:ext uri="{BB962C8B-B14F-4D97-AF65-F5344CB8AC3E}">
        <p14:creationId xmlns:p14="http://schemas.microsoft.com/office/powerpoint/2010/main" val="3668303493"/>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52400"/>
            <a:ext cx="6683765" cy="600959"/>
          </a:xfrm>
        </p:spPr>
        <p:txBody>
          <a:bodyPr/>
          <a:lstStyle/>
          <a:p>
            <a:r>
              <a:rPr lang="en-US" dirty="0" smtClean="0"/>
              <a:t>3</a:t>
            </a:r>
            <a:r>
              <a:rPr lang="en-US" dirty="0" smtClean="0"/>
              <a:t>. </a:t>
            </a:r>
            <a:r>
              <a:rPr lang="en-US" dirty="0" smtClean="0"/>
              <a:t>Recapture</a:t>
            </a:r>
            <a:endParaRPr lang="en-US" dirty="0"/>
          </a:p>
        </p:txBody>
      </p:sp>
      <p:sp>
        <p:nvSpPr>
          <p:cNvPr id="3" name="Content Placeholder 2"/>
          <p:cNvSpPr>
            <a:spLocks noGrp="1"/>
          </p:cNvSpPr>
          <p:nvPr>
            <p:ph idx="1"/>
          </p:nvPr>
        </p:nvSpPr>
        <p:spPr>
          <a:xfrm>
            <a:off x="815228" y="1926292"/>
            <a:ext cx="7513544" cy="3570194"/>
          </a:xfrm>
        </p:spPr>
        <p:txBody>
          <a:bodyPr>
            <a:noAutofit/>
          </a:bodyPr>
          <a:lstStyle/>
          <a:p>
            <a:r>
              <a:rPr lang="en-US" sz="1800" dirty="0"/>
              <a:t>Four Exceptions to </a:t>
            </a:r>
            <a:r>
              <a:rPr lang="en-US" sz="1800" dirty="0"/>
              <a:t>Alimony:</a:t>
            </a:r>
            <a:endParaRPr lang="en-US" sz="1800" dirty="0"/>
          </a:p>
          <a:p>
            <a:pPr lvl="1"/>
            <a:r>
              <a:rPr lang="en-US" sz="1800" dirty="0"/>
              <a:t>No </a:t>
            </a:r>
            <a:r>
              <a:rPr lang="en-US" sz="1800" dirty="0"/>
              <a:t>recapture occurs if either spouse dies during the 1st, </a:t>
            </a:r>
            <a:r>
              <a:rPr lang="en-US" sz="1800" dirty="0"/>
              <a:t>2</a:t>
            </a:r>
            <a:r>
              <a:rPr lang="en-US" sz="1800" baseline="30000" dirty="0"/>
              <a:t>nd</a:t>
            </a:r>
            <a:r>
              <a:rPr lang="en-US" sz="1800" dirty="0"/>
              <a:t> or </a:t>
            </a:r>
            <a:r>
              <a:rPr lang="en-US" sz="1800" dirty="0"/>
              <a:t>3rd post-separation year and alimony payments </a:t>
            </a:r>
            <a:r>
              <a:rPr lang="en-US" sz="1800" dirty="0"/>
              <a:t>stop due </a:t>
            </a:r>
            <a:r>
              <a:rPr lang="en-US" sz="1800" dirty="0"/>
              <a:t>to </a:t>
            </a:r>
            <a:r>
              <a:rPr lang="en-US" sz="1800" dirty="0"/>
              <a:t>death</a:t>
            </a:r>
          </a:p>
          <a:p>
            <a:pPr lvl="1"/>
            <a:r>
              <a:rPr lang="en-US" sz="1800" dirty="0"/>
              <a:t>No </a:t>
            </a:r>
            <a:r>
              <a:rPr lang="en-US" sz="1800" dirty="0"/>
              <a:t>recapture if recipient spouse remarries during the </a:t>
            </a:r>
            <a:r>
              <a:rPr lang="en-US" sz="1800" dirty="0"/>
              <a:t>1st, 2nd </a:t>
            </a:r>
            <a:r>
              <a:rPr lang="en-US" sz="1800" dirty="0"/>
              <a:t>or 3rd post-separation year and alimony payment </a:t>
            </a:r>
            <a:r>
              <a:rPr lang="en-US" sz="1800" dirty="0"/>
              <a:t>stop due </a:t>
            </a:r>
            <a:r>
              <a:rPr lang="en-US" sz="1800" dirty="0"/>
              <a:t>to </a:t>
            </a:r>
            <a:r>
              <a:rPr lang="en-US" sz="1800" dirty="0"/>
              <a:t>remarriage</a:t>
            </a:r>
          </a:p>
          <a:p>
            <a:pPr lvl="1"/>
            <a:r>
              <a:rPr lang="en-US" sz="1800" dirty="0"/>
              <a:t>Recapture </a:t>
            </a:r>
            <a:r>
              <a:rPr lang="en-US" sz="1800" dirty="0"/>
              <a:t>rule does not apply to temporary </a:t>
            </a:r>
            <a:r>
              <a:rPr lang="en-US" sz="1800" dirty="0"/>
              <a:t>support payments </a:t>
            </a:r>
            <a:r>
              <a:rPr lang="en-US" sz="1800" dirty="0"/>
              <a:t>made pursuant to a court decree </a:t>
            </a:r>
            <a:r>
              <a:rPr lang="en-US" sz="1800" dirty="0"/>
              <a:t>for temporary </a:t>
            </a:r>
            <a:r>
              <a:rPr lang="en-US" sz="1800" dirty="0"/>
              <a:t>support or maintenance, i.e. PL Orders</a:t>
            </a:r>
          </a:p>
          <a:p>
            <a:pPr lvl="1"/>
            <a:r>
              <a:rPr lang="en-US" sz="1650" dirty="0"/>
              <a:t>Recapture </a:t>
            </a:r>
            <a:r>
              <a:rPr lang="en-US" sz="1650" dirty="0"/>
              <a:t>rules do not apply to alimony </a:t>
            </a:r>
            <a:r>
              <a:rPr lang="en-US" sz="1650" dirty="0"/>
              <a:t>payment determined </a:t>
            </a:r>
            <a:r>
              <a:rPr lang="en-US" sz="1650" dirty="0"/>
              <a:t>based on a percentage or fixed portion </a:t>
            </a:r>
            <a:r>
              <a:rPr lang="en-US" sz="1650" dirty="0"/>
              <a:t>of the </a:t>
            </a:r>
            <a:r>
              <a:rPr lang="en-US" sz="1650" dirty="0" err="1"/>
              <a:t>payor’s</a:t>
            </a:r>
            <a:r>
              <a:rPr lang="en-US" sz="1650" dirty="0"/>
              <a:t> income</a:t>
            </a:r>
          </a:p>
        </p:txBody>
      </p:sp>
    </p:spTree>
    <p:extLst>
      <p:ext uri="{BB962C8B-B14F-4D97-AF65-F5344CB8AC3E}">
        <p14:creationId xmlns:p14="http://schemas.microsoft.com/office/powerpoint/2010/main" val="1643033901"/>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3</a:t>
            </a:r>
            <a:r>
              <a:rPr lang="en-US" dirty="0" smtClean="0"/>
              <a:t>. </a:t>
            </a:r>
            <a:r>
              <a:rPr lang="en-US" dirty="0" smtClean="0"/>
              <a:t>Recapture</a:t>
            </a:r>
            <a:endParaRPr lang="en-US" dirty="0"/>
          </a:p>
        </p:txBody>
      </p:sp>
      <p:sp>
        <p:nvSpPr>
          <p:cNvPr id="3" name="Content Placeholder 2"/>
          <p:cNvSpPr>
            <a:spLocks noGrp="1"/>
          </p:cNvSpPr>
          <p:nvPr>
            <p:ph idx="1"/>
          </p:nvPr>
        </p:nvSpPr>
        <p:spPr>
          <a:xfrm>
            <a:off x="926166" y="1976718"/>
            <a:ext cx="7291668" cy="3660962"/>
          </a:xfrm>
        </p:spPr>
        <p:txBody>
          <a:bodyPr>
            <a:normAutofit/>
          </a:bodyPr>
          <a:lstStyle/>
          <a:p>
            <a:r>
              <a:rPr lang="en-US" sz="1500" dirty="0"/>
              <a:t>Because payments made under temporary support orders are </a:t>
            </a:r>
            <a:r>
              <a:rPr lang="en-US" sz="1500" dirty="0"/>
              <a:t>not subject </a:t>
            </a:r>
            <a:r>
              <a:rPr lang="en-US" sz="1500" dirty="0"/>
              <a:t>to recapture, no time in which payments are made </a:t>
            </a:r>
            <a:r>
              <a:rPr lang="en-US" sz="1500" dirty="0"/>
              <a:t>under those </a:t>
            </a:r>
            <a:r>
              <a:rPr lang="en-US" sz="1500" dirty="0"/>
              <a:t>orders are included in determining “post-separation” years.</a:t>
            </a:r>
          </a:p>
          <a:p>
            <a:r>
              <a:rPr lang="en-US" sz="1500" dirty="0"/>
              <a:t>First </a:t>
            </a:r>
            <a:r>
              <a:rPr lang="en-US" sz="1500" dirty="0"/>
              <a:t>post separation year is the calendar year the payments </a:t>
            </a:r>
            <a:r>
              <a:rPr lang="en-US" sz="1500" dirty="0"/>
              <a:t>begin, which </a:t>
            </a:r>
            <a:r>
              <a:rPr lang="en-US" sz="1500" dirty="0"/>
              <a:t>will often be a partial year unless payments start on </a:t>
            </a:r>
            <a:r>
              <a:rPr lang="en-US" sz="1500" dirty="0"/>
              <a:t>January 1st</a:t>
            </a:r>
            <a:r>
              <a:rPr lang="en-US" sz="1500" dirty="0"/>
              <a:t>.</a:t>
            </a:r>
          </a:p>
          <a:p>
            <a:r>
              <a:rPr lang="en-US" sz="1500" dirty="0"/>
              <a:t>What </a:t>
            </a:r>
            <a:r>
              <a:rPr lang="en-US" sz="1500" dirty="0"/>
              <a:t>happens in Years 4 and beyond is irrelevant.</a:t>
            </a:r>
          </a:p>
          <a:p>
            <a:r>
              <a:rPr lang="en-US" sz="1500" dirty="0"/>
              <a:t>A </a:t>
            </a:r>
            <a:r>
              <a:rPr lang="en-US" sz="1500" dirty="0"/>
              <a:t>modification of the judgment of divorce or the parties’</a:t>
            </a:r>
          </a:p>
          <a:p>
            <a:r>
              <a:rPr lang="en-US" sz="1500" dirty="0"/>
              <a:t>Agreement does not re-start the three year period or </a:t>
            </a:r>
            <a:r>
              <a:rPr lang="en-US" sz="1500" dirty="0"/>
              <a:t>create additional </a:t>
            </a:r>
            <a:r>
              <a:rPr lang="en-US" sz="1500" dirty="0"/>
              <a:t>post-separation years, BUT if alimony is </a:t>
            </a:r>
            <a:r>
              <a:rPr lang="en-US" sz="1500" dirty="0"/>
              <a:t>modified downward </a:t>
            </a:r>
            <a:r>
              <a:rPr lang="en-US" sz="1500" dirty="0"/>
              <a:t>in the first three years it may create recapture.</a:t>
            </a:r>
          </a:p>
          <a:p>
            <a:r>
              <a:rPr lang="en-US" sz="1500" dirty="0"/>
              <a:t>A </a:t>
            </a:r>
            <a:r>
              <a:rPr lang="en-US" sz="1500" dirty="0"/>
              <a:t>judgment of divorce that awards alimony for three years or </a:t>
            </a:r>
            <a:r>
              <a:rPr lang="en-US" sz="1500" dirty="0"/>
              <a:t>less or </a:t>
            </a:r>
            <a:r>
              <a:rPr lang="en-US" sz="1500" dirty="0"/>
              <a:t>decreases alimony over the first three years it is paid may </a:t>
            </a:r>
            <a:r>
              <a:rPr lang="en-US" sz="1500" dirty="0"/>
              <a:t>trigger recapture</a:t>
            </a:r>
            <a:r>
              <a:rPr lang="en-US" sz="1500" dirty="0"/>
              <a:t>.</a:t>
            </a:r>
          </a:p>
        </p:txBody>
      </p:sp>
    </p:spTree>
    <p:extLst>
      <p:ext uri="{BB962C8B-B14F-4D97-AF65-F5344CB8AC3E}">
        <p14:creationId xmlns:p14="http://schemas.microsoft.com/office/powerpoint/2010/main" val="4286898253"/>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3. </a:t>
            </a:r>
            <a:r>
              <a:rPr lang="en-US" dirty="0" smtClean="0"/>
              <a:t>Recapture</a:t>
            </a:r>
            <a:endParaRPr lang="en-US" dirty="0"/>
          </a:p>
        </p:txBody>
      </p:sp>
      <p:sp>
        <p:nvSpPr>
          <p:cNvPr id="3" name="Content Placeholder 2"/>
          <p:cNvSpPr>
            <a:spLocks noGrp="1"/>
          </p:cNvSpPr>
          <p:nvPr>
            <p:ph idx="1"/>
          </p:nvPr>
        </p:nvSpPr>
        <p:spPr>
          <a:xfrm>
            <a:off x="643779" y="1744756"/>
            <a:ext cx="7856443" cy="4155141"/>
          </a:xfrm>
        </p:spPr>
        <p:txBody>
          <a:bodyPr>
            <a:normAutofit fontScale="77500" lnSpcReduction="20000"/>
          </a:bodyPr>
          <a:lstStyle/>
          <a:p>
            <a:r>
              <a:rPr lang="en-US" dirty="0"/>
              <a:t>The computation of the amount to recapture in 3rd separation year is a two-step process:</a:t>
            </a:r>
          </a:p>
          <a:p>
            <a:pPr lvl="1"/>
            <a:r>
              <a:rPr lang="en-US" dirty="0" smtClean="0"/>
              <a:t>First </a:t>
            </a:r>
            <a:r>
              <a:rPr lang="en-US" dirty="0"/>
              <a:t>Step is to determine the amount of alimony payments made in the 3rd </a:t>
            </a:r>
            <a:r>
              <a:rPr lang="en-US" dirty="0" smtClean="0"/>
              <a:t>post separation </a:t>
            </a:r>
            <a:r>
              <a:rPr lang="en-US" dirty="0"/>
              <a:t>year as compared to the 2nd post separation year. If payments in 2nd </a:t>
            </a:r>
            <a:r>
              <a:rPr lang="en-US" dirty="0" smtClean="0"/>
              <a:t>post separation </a:t>
            </a:r>
            <a:r>
              <a:rPr lang="en-US" dirty="0"/>
              <a:t>year exceed aggregate payments in 3rd post separation year by more </a:t>
            </a:r>
            <a:r>
              <a:rPr lang="en-US" dirty="0" smtClean="0"/>
              <a:t>than $15,000 </a:t>
            </a:r>
            <a:r>
              <a:rPr lang="en-US" dirty="0"/>
              <a:t>the excess over $15,000 is subject to </a:t>
            </a:r>
            <a:r>
              <a:rPr lang="en-US" dirty="0" smtClean="0"/>
              <a:t>recapture.</a:t>
            </a:r>
          </a:p>
          <a:p>
            <a:pPr lvl="2"/>
            <a:r>
              <a:rPr lang="en-US" dirty="0" smtClean="0"/>
              <a:t>2nd </a:t>
            </a:r>
            <a:r>
              <a:rPr lang="en-US" dirty="0"/>
              <a:t>year payments – (3rd year payments + 15,000) = 2nd year excess payments</a:t>
            </a:r>
          </a:p>
          <a:p>
            <a:pPr lvl="1"/>
            <a:r>
              <a:rPr lang="en-US" dirty="0" smtClean="0"/>
              <a:t>Second </a:t>
            </a:r>
            <a:r>
              <a:rPr lang="en-US" dirty="0"/>
              <a:t>Step is to determine the amount of alimony payments made in the 1st </a:t>
            </a:r>
            <a:r>
              <a:rPr lang="en-US" dirty="0" smtClean="0"/>
              <a:t>separation year </a:t>
            </a:r>
            <a:r>
              <a:rPr lang="en-US" dirty="0"/>
              <a:t>as compared to the aggregate amount of the non-excessive payments made </a:t>
            </a:r>
            <a:r>
              <a:rPr lang="en-US" dirty="0" smtClean="0"/>
              <a:t>in the </a:t>
            </a:r>
            <a:r>
              <a:rPr lang="en-US" dirty="0"/>
              <a:t>2nd post separation year plus payments in the 3rd post separation year by more </a:t>
            </a:r>
            <a:r>
              <a:rPr lang="en-US" dirty="0" smtClean="0"/>
              <a:t>than $15,000 </a:t>
            </a:r>
            <a:r>
              <a:rPr lang="en-US" dirty="0"/>
              <a:t>the excess over $15,000 being subject to recapture in the 3rd post </a:t>
            </a:r>
            <a:r>
              <a:rPr lang="en-US" dirty="0" smtClean="0"/>
              <a:t>separation year</a:t>
            </a:r>
            <a:r>
              <a:rPr lang="en-US" dirty="0"/>
              <a:t>.</a:t>
            </a:r>
          </a:p>
          <a:p>
            <a:pPr lvl="2"/>
            <a:r>
              <a:rPr lang="en-US" dirty="0" smtClean="0"/>
              <a:t>1st </a:t>
            </a:r>
            <a:r>
              <a:rPr lang="en-US" dirty="0"/>
              <a:t>year payments – {[(2nd year payments – 2nd year excess payments) + 3rd </a:t>
            </a:r>
            <a:r>
              <a:rPr lang="en-US" dirty="0" smtClean="0"/>
              <a:t>year payments</a:t>
            </a:r>
            <a:r>
              <a:rPr lang="en-US" dirty="0"/>
              <a:t>] / 2 + $15,000} = 1st year excess payments</a:t>
            </a:r>
          </a:p>
          <a:p>
            <a:r>
              <a:rPr lang="en-US" dirty="0" smtClean="0"/>
              <a:t>Example</a:t>
            </a:r>
            <a:r>
              <a:rPr lang="en-US" dirty="0"/>
              <a:t>: W makes alimony payments to H over 10 years as follows: $60,000 in 2000, $45,000 </a:t>
            </a:r>
            <a:r>
              <a:rPr lang="en-US" dirty="0" smtClean="0"/>
              <a:t>in 2001</a:t>
            </a:r>
            <a:r>
              <a:rPr lang="en-US" dirty="0"/>
              <a:t>, and $10,000 annually from 2002-2009.</a:t>
            </a:r>
          </a:p>
          <a:p>
            <a:pPr lvl="1"/>
            <a:r>
              <a:rPr lang="en-US" dirty="0" smtClean="0"/>
              <a:t>Step </a:t>
            </a:r>
            <a:r>
              <a:rPr lang="en-US" dirty="0"/>
              <a:t>1: $45,000 – ($10,000 + $15,000) = $20,000 (2nd year excess payments)</a:t>
            </a:r>
          </a:p>
          <a:p>
            <a:pPr lvl="1"/>
            <a:r>
              <a:rPr lang="en-US" dirty="0" smtClean="0"/>
              <a:t>Step </a:t>
            </a:r>
            <a:r>
              <a:rPr lang="en-US" dirty="0"/>
              <a:t>2: $60,000 – {[($45,000 - $20,000) + $10,000] / 2 + $15,000} = $27,500 (1st year </a:t>
            </a:r>
            <a:r>
              <a:rPr lang="en-US" dirty="0" smtClean="0"/>
              <a:t>excess payments</a:t>
            </a:r>
            <a:r>
              <a:rPr lang="en-US" dirty="0"/>
              <a:t>)</a:t>
            </a:r>
          </a:p>
          <a:p>
            <a:pPr lvl="1"/>
            <a:r>
              <a:rPr lang="en-US" dirty="0" smtClean="0"/>
              <a:t>Step </a:t>
            </a:r>
            <a:r>
              <a:rPr lang="en-US" dirty="0"/>
              <a:t>3: $20,000 (2nd year excess payments) + $27,500 (1st year excess payments) = $</a:t>
            </a:r>
            <a:r>
              <a:rPr lang="en-US" dirty="0" smtClean="0"/>
              <a:t>47,500 total </a:t>
            </a:r>
            <a:r>
              <a:rPr lang="en-US" dirty="0"/>
              <a:t>payments subject to recapture by </a:t>
            </a:r>
            <a:r>
              <a:rPr lang="en-US" dirty="0" err="1"/>
              <a:t>payor</a:t>
            </a:r>
            <a:r>
              <a:rPr lang="en-US" dirty="0"/>
              <a:t> and deductible by payee in 3rd </a:t>
            </a:r>
            <a:r>
              <a:rPr lang="en-US" dirty="0" smtClean="0"/>
              <a:t>post separation </a:t>
            </a:r>
            <a:r>
              <a:rPr lang="en-US" dirty="0"/>
              <a:t>year.</a:t>
            </a:r>
          </a:p>
        </p:txBody>
      </p:sp>
    </p:spTree>
    <p:extLst>
      <p:ext uri="{BB962C8B-B14F-4D97-AF65-F5344CB8AC3E}">
        <p14:creationId xmlns:p14="http://schemas.microsoft.com/office/powerpoint/2010/main" val="376214734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b="1" dirty="0" smtClean="0"/>
              <a:t>Asset vs Stock Purchase</a:t>
            </a:r>
            <a:endParaRPr lang="en-US" b="1" dirty="0"/>
          </a:p>
        </p:txBody>
      </p:sp>
      <p:sp>
        <p:nvSpPr>
          <p:cNvPr id="9" name="Content Placeholder 8"/>
          <p:cNvSpPr>
            <a:spLocks noGrp="1"/>
          </p:cNvSpPr>
          <p:nvPr>
            <p:ph idx="1"/>
          </p:nvPr>
        </p:nvSpPr>
        <p:spPr/>
        <p:txBody>
          <a:bodyPr/>
          <a:lstStyle/>
          <a:p>
            <a:pPr algn="l"/>
            <a:r>
              <a:rPr lang="en-US" b="1" dirty="0" smtClean="0"/>
              <a:t>Asset </a:t>
            </a:r>
            <a:r>
              <a:rPr lang="en-US" b="1" dirty="0" smtClean="0"/>
              <a:t>Purchase</a:t>
            </a:r>
          </a:p>
          <a:p>
            <a:pPr algn="l"/>
            <a:endParaRPr lang="en-US" dirty="0" smtClean="0"/>
          </a:p>
          <a:p>
            <a:pPr lvl="1" algn="l"/>
            <a:r>
              <a:rPr lang="en-US" dirty="0" smtClean="0"/>
              <a:t>Seller transfers specifically listed assets and liabilities to the buyer in exchange for the purchase price.</a:t>
            </a:r>
          </a:p>
          <a:p>
            <a:pPr lvl="1" algn="l"/>
            <a:endParaRPr lang="en-US" dirty="0"/>
          </a:p>
          <a:p>
            <a:pPr lvl="1" algn="l"/>
            <a:endParaRPr lang="en-US" dirty="0" smtClean="0"/>
          </a:p>
          <a:p>
            <a:pPr algn="l"/>
            <a:r>
              <a:rPr lang="en-US" b="1" dirty="0" smtClean="0"/>
              <a:t>Stock Purchase</a:t>
            </a:r>
          </a:p>
          <a:p>
            <a:pPr algn="l"/>
            <a:endParaRPr lang="en-US" dirty="0" smtClean="0"/>
          </a:p>
          <a:p>
            <a:pPr lvl="1" algn="l"/>
            <a:r>
              <a:rPr lang="en-US" dirty="0" smtClean="0"/>
              <a:t>Seller transfers stock in their </a:t>
            </a:r>
            <a:r>
              <a:rPr lang="en-US" dirty="0" smtClean="0"/>
              <a:t>company to </a:t>
            </a:r>
            <a:r>
              <a:rPr lang="en-US" dirty="0" smtClean="0"/>
              <a:t>buyer in exchange for the purchase price.</a:t>
            </a:r>
          </a:p>
          <a:p>
            <a:pPr lvl="1" algn="l"/>
            <a:endParaRPr lang="en-US" dirty="0" smtClean="0"/>
          </a:p>
          <a:p>
            <a:pPr lvl="1" algn="l"/>
            <a:endParaRPr lang="en-US" dirty="0" smtClean="0"/>
          </a:p>
          <a:p>
            <a:pPr algn="l"/>
            <a:endParaRPr lang="en-US" sz="1800" dirty="0" smtClean="0"/>
          </a:p>
          <a:p>
            <a:pPr algn="l"/>
            <a:endParaRPr lang="en-US" sz="1800"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202" y="152400"/>
            <a:ext cx="6890024" cy="560618"/>
          </a:xfrm>
        </p:spPr>
        <p:txBody>
          <a:bodyPr/>
          <a:lstStyle/>
          <a:p>
            <a:r>
              <a:rPr lang="en-US" dirty="0" smtClean="0"/>
              <a:t>4. “</a:t>
            </a:r>
            <a:r>
              <a:rPr lang="en-US" i="1" dirty="0" smtClean="0"/>
              <a:t>Lester</a:t>
            </a:r>
            <a:r>
              <a:rPr lang="en-US" dirty="0" smtClean="0"/>
              <a:t>-</a:t>
            </a:r>
            <a:r>
              <a:rPr lang="en-US" dirty="0" err="1" smtClean="0"/>
              <a:t>izing</a:t>
            </a:r>
            <a:r>
              <a:rPr lang="en-US" dirty="0" smtClean="0"/>
              <a:t>” Child Support Payments</a:t>
            </a:r>
            <a:endParaRPr lang="en-US" dirty="0"/>
          </a:p>
        </p:txBody>
      </p:sp>
      <p:sp>
        <p:nvSpPr>
          <p:cNvPr id="3" name="Content Placeholder 2"/>
          <p:cNvSpPr>
            <a:spLocks noGrp="1"/>
          </p:cNvSpPr>
          <p:nvPr>
            <p:ph idx="1"/>
          </p:nvPr>
        </p:nvSpPr>
        <p:spPr>
          <a:xfrm>
            <a:off x="598394" y="1885950"/>
            <a:ext cx="7947212" cy="3943350"/>
          </a:xfrm>
        </p:spPr>
        <p:txBody>
          <a:bodyPr>
            <a:normAutofit fontScale="85000" lnSpcReduction="10000"/>
          </a:bodyPr>
          <a:lstStyle/>
          <a:p>
            <a:r>
              <a:rPr lang="en-US" i="1" dirty="0"/>
              <a:t>Lester </a:t>
            </a:r>
            <a:r>
              <a:rPr lang="en-US" dirty="0"/>
              <a:t>- 1961 U.S. Supreme Court held all payments by Husband to ex-Wife under </a:t>
            </a:r>
            <a:r>
              <a:rPr lang="en-US" dirty="0" smtClean="0"/>
              <a:t>written agreement</a:t>
            </a:r>
            <a:r>
              <a:rPr lang="en-US" dirty="0"/>
              <a:t>, which reduced each time their children married, emancipated, or died </a:t>
            </a:r>
            <a:r>
              <a:rPr lang="en-US" dirty="0" smtClean="0"/>
              <a:t>were alimony </a:t>
            </a:r>
            <a:r>
              <a:rPr lang="en-US" dirty="0"/>
              <a:t>and were properly deductible by the Husband. </a:t>
            </a:r>
            <a:r>
              <a:rPr lang="en-US" i="1" dirty="0"/>
              <a:t>See </a:t>
            </a:r>
            <a:r>
              <a:rPr lang="en-US" dirty="0"/>
              <a:t>366 U.S. 299 (</a:t>
            </a:r>
            <a:r>
              <a:rPr lang="en-US" dirty="0" smtClean="0"/>
              <a:t>1961).</a:t>
            </a:r>
          </a:p>
          <a:p>
            <a:r>
              <a:rPr lang="en-US" dirty="0" smtClean="0"/>
              <a:t>Under </a:t>
            </a:r>
            <a:r>
              <a:rPr lang="en-US" dirty="0"/>
              <a:t>“</a:t>
            </a:r>
            <a:r>
              <a:rPr lang="en-US" i="1" dirty="0"/>
              <a:t>Lester </a:t>
            </a:r>
            <a:r>
              <a:rPr lang="en-US" dirty="0"/>
              <a:t>Rule,” </a:t>
            </a:r>
            <a:r>
              <a:rPr lang="en-US" dirty="0" err="1"/>
              <a:t>payor</a:t>
            </a:r>
            <a:r>
              <a:rPr lang="en-US" dirty="0"/>
              <a:t> spouse may take full deduction for any combined payment </a:t>
            </a:r>
            <a:r>
              <a:rPr lang="en-US" dirty="0" smtClean="0"/>
              <a:t>of alimony </a:t>
            </a:r>
            <a:r>
              <a:rPr lang="en-US" dirty="0"/>
              <a:t>and child support by wording the payment as “for the support of my wife </a:t>
            </a:r>
            <a:r>
              <a:rPr lang="en-US" dirty="0" smtClean="0"/>
              <a:t>and children</a:t>
            </a:r>
            <a:r>
              <a:rPr lang="en-US" dirty="0"/>
              <a:t>.”</a:t>
            </a:r>
          </a:p>
          <a:p>
            <a:r>
              <a:rPr lang="en-US" dirty="0" smtClean="0"/>
              <a:t>“</a:t>
            </a:r>
            <a:r>
              <a:rPr lang="en-US" i="1" dirty="0"/>
              <a:t>Lester </a:t>
            </a:r>
            <a:r>
              <a:rPr lang="en-US" dirty="0"/>
              <a:t>Rule” overruled by IRC §71(c)(2).</a:t>
            </a:r>
          </a:p>
          <a:p>
            <a:r>
              <a:rPr lang="en-US" dirty="0" smtClean="0"/>
              <a:t>Now</a:t>
            </a:r>
            <a:r>
              <a:rPr lang="en-US" dirty="0"/>
              <a:t>, any reduction in payments related to a contingency associated with the child </a:t>
            </a:r>
            <a:r>
              <a:rPr lang="en-US" dirty="0" smtClean="0"/>
              <a:t>is </a:t>
            </a:r>
            <a:r>
              <a:rPr lang="en-US" i="1" dirty="0" smtClean="0"/>
              <a:t>presumed </a:t>
            </a:r>
            <a:r>
              <a:rPr lang="en-US" dirty="0"/>
              <a:t>child support. For example, the payment is reduced when:</a:t>
            </a:r>
          </a:p>
          <a:p>
            <a:pPr lvl="1"/>
            <a:r>
              <a:rPr lang="en-US" dirty="0" smtClean="0"/>
              <a:t>marries,</a:t>
            </a:r>
          </a:p>
          <a:p>
            <a:pPr lvl="1"/>
            <a:r>
              <a:rPr lang="en-US" dirty="0" smtClean="0"/>
              <a:t>dies</a:t>
            </a:r>
            <a:r>
              <a:rPr lang="en-US" dirty="0"/>
              <a:t>,</a:t>
            </a:r>
          </a:p>
          <a:p>
            <a:pPr lvl="1"/>
            <a:r>
              <a:rPr lang="en-US" dirty="0"/>
              <a:t>l</a:t>
            </a:r>
            <a:r>
              <a:rPr lang="en-US" dirty="0" smtClean="0"/>
              <a:t>eaves </a:t>
            </a:r>
            <a:r>
              <a:rPr lang="en-US" dirty="0"/>
              <a:t>school,</a:t>
            </a:r>
          </a:p>
          <a:p>
            <a:pPr lvl="1"/>
            <a:r>
              <a:rPr lang="en-US" dirty="0" smtClean="0"/>
              <a:t>joins </a:t>
            </a:r>
            <a:r>
              <a:rPr lang="en-US" dirty="0"/>
              <a:t>military,</a:t>
            </a:r>
          </a:p>
          <a:p>
            <a:pPr lvl="1"/>
            <a:r>
              <a:rPr lang="en-US" dirty="0" smtClean="0"/>
              <a:t>becomes </a:t>
            </a:r>
            <a:r>
              <a:rPr lang="en-US" dirty="0"/>
              <a:t>self-supporting,</a:t>
            </a:r>
          </a:p>
          <a:p>
            <a:pPr lvl="1"/>
            <a:r>
              <a:rPr lang="en-US" dirty="0" smtClean="0"/>
              <a:t>or </a:t>
            </a:r>
            <a:r>
              <a:rPr lang="en-US" dirty="0"/>
              <a:t>similar event</a:t>
            </a:r>
          </a:p>
          <a:p>
            <a:pPr lvl="1"/>
            <a:r>
              <a:rPr lang="en-US" dirty="0" smtClean="0"/>
              <a:t>within </a:t>
            </a:r>
            <a:r>
              <a:rPr lang="en-US" dirty="0"/>
              <a:t>6 months before or after the child attains a specific age</a:t>
            </a:r>
          </a:p>
          <a:p>
            <a:r>
              <a:rPr lang="en-US" b="1" dirty="0" smtClean="0"/>
              <a:t>Practice </a:t>
            </a:r>
            <a:r>
              <a:rPr lang="en-US" b="1" dirty="0"/>
              <a:t>Tip </a:t>
            </a:r>
            <a:r>
              <a:rPr lang="en-US" dirty="0"/>
              <a:t>– Review written agreement for any wording that could be a Lester issue</a:t>
            </a:r>
          </a:p>
        </p:txBody>
      </p:sp>
    </p:spTree>
    <p:extLst>
      <p:ext uri="{BB962C8B-B14F-4D97-AF65-F5344CB8AC3E}">
        <p14:creationId xmlns:p14="http://schemas.microsoft.com/office/powerpoint/2010/main" val="2239558832"/>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64" y="228600"/>
            <a:ext cx="6683765" cy="520277"/>
          </a:xfrm>
        </p:spPr>
        <p:txBody>
          <a:bodyPr/>
          <a:lstStyle/>
          <a:p>
            <a:r>
              <a:rPr lang="en-US" dirty="0" smtClean="0"/>
              <a:t>5. </a:t>
            </a:r>
            <a:r>
              <a:rPr lang="en-US" dirty="0" err="1" smtClean="0"/>
              <a:t>Interspousal</a:t>
            </a:r>
            <a:r>
              <a:rPr lang="en-US" dirty="0" smtClean="0"/>
              <a:t> Property Transfers	</a:t>
            </a:r>
            <a:endParaRPr lang="en-US" dirty="0"/>
          </a:p>
        </p:txBody>
      </p:sp>
      <p:sp>
        <p:nvSpPr>
          <p:cNvPr id="3" name="Content Placeholder 2"/>
          <p:cNvSpPr>
            <a:spLocks noGrp="1"/>
          </p:cNvSpPr>
          <p:nvPr>
            <p:ph idx="1"/>
          </p:nvPr>
        </p:nvSpPr>
        <p:spPr>
          <a:xfrm>
            <a:off x="832633" y="1845609"/>
            <a:ext cx="7478735" cy="3792071"/>
          </a:xfrm>
        </p:spPr>
        <p:txBody>
          <a:bodyPr>
            <a:normAutofit/>
          </a:bodyPr>
          <a:lstStyle/>
          <a:p>
            <a:r>
              <a:rPr lang="en-US" sz="1500" dirty="0" err="1"/>
              <a:t>Interspousal</a:t>
            </a:r>
            <a:r>
              <a:rPr lang="en-US" sz="1500" dirty="0"/>
              <a:t> property transfers (capital gain items) related to the </a:t>
            </a:r>
            <a:r>
              <a:rPr lang="en-US" sz="1500" dirty="0"/>
              <a:t>dissolution of </a:t>
            </a:r>
            <a:r>
              <a:rPr lang="en-US" sz="1500" dirty="0"/>
              <a:t>a marriage (“incident to the divorce”) are generally tax free to </a:t>
            </a:r>
            <a:r>
              <a:rPr lang="en-US" sz="1500" dirty="0"/>
              <a:t>the transferor </a:t>
            </a:r>
            <a:r>
              <a:rPr lang="en-US" sz="1500" dirty="0"/>
              <a:t>and give no step up in basis to the transferee. See IRC § 1041.</a:t>
            </a:r>
          </a:p>
          <a:p>
            <a:r>
              <a:rPr lang="en-US" sz="1500" dirty="0"/>
              <a:t>IRC § 1041 does not apply to transfers of services or ordinary income items.</a:t>
            </a:r>
          </a:p>
          <a:p>
            <a:r>
              <a:rPr lang="en-US" sz="1500" dirty="0"/>
              <a:t>An </a:t>
            </a:r>
            <a:r>
              <a:rPr lang="en-US" sz="1500" dirty="0" err="1"/>
              <a:t>interspousal</a:t>
            </a:r>
            <a:r>
              <a:rPr lang="en-US" sz="1500" dirty="0"/>
              <a:t> transfer is deemed to be incident to the divorce in either </a:t>
            </a:r>
            <a:r>
              <a:rPr lang="en-US" sz="1500" dirty="0" smtClean="0"/>
              <a:t>of the </a:t>
            </a:r>
            <a:r>
              <a:rPr lang="en-US" sz="1500" dirty="0"/>
              <a:t>following 2 </a:t>
            </a:r>
            <a:r>
              <a:rPr lang="en-US" sz="1500" dirty="0"/>
              <a:t>circumstances—</a:t>
            </a:r>
          </a:p>
          <a:p>
            <a:pPr lvl="1"/>
            <a:r>
              <a:rPr lang="en-US" sz="1500" dirty="0"/>
              <a:t>The </a:t>
            </a:r>
            <a:r>
              <a:rPr lang="en-US" sz="1500" dirty="0"/>
              <a:t>transfer occurs not more than one year after the date on which </a:t>
            </a:r>
            <a:r>
              <a:rPr lang="en-US" sz="1500" dirty="0"/>
              <a:t>the marriage </a:t>
            </a:r>
            <a:r>
              <a:rPr lang="en-US" sz="1500" dirty="0"/>
              <a:t>ceases, or</a:t>
            </a:r>
          </a:p>
          <a:p>
            <a:pPr lvl="1"/>
            <a:r>
              <a:rPr lang="en-US" sz="1500" dirty="0"/>
              <a:t>The transfer is related to the cessation of the marriage.</a:t>
            </a:r>
          </a:p>
          <a:p>
            <a:r>
              <a:rPr lang="en-US" sz="1500" dirty="0"/>
              <a:t>“A transfer of property is treated as related to the cessation of </a:t>
            </a:r>
            <a:r>
              <a:rPr lang="en-US" sz="1500" dirty="0"/>
              <a:t>the marriage </a:t>
            </a:r>
            <a:r>
              <a:rPr lang="en-US" sz="1500" dirty="0"/>
              <a:t>if the transfer is pursuant to a divorce or separation instrument, </a:t>
            </a:r>
            <a:r>
              <a:rPr lang="en-US" sz="1500" dirty="0"/>
              <a:t>as defined </a:t>
            </a:r>
            <a:r>
              <a:rPr lang="en-US" sz="1500" dirty="0"/>
              <a:t>in section 71(b)(2), and the transfer occurs not more than 6 </a:t>
            </a:r>
            <a:r>
              <a:rPr lang="en-US" sz="1500" dirty="0"/>
              <a:t>years after </a:t>
            </a:r>
            <a:r>
              <a:rPr lang="en-US" sz="1500" dirty="0"/>
              <a:t>the date on which the marriage ceases.</a:t>
            </a:r>
          </a:p>
          <a:p>
            <a:r>
              <a:rPr lang="en-US" sz="1500" b="1" dirty="0"/>
              <a:t>Practice Tip – </a:t>
            </a:r>
            <a:r>
              <a:rPr lang="en-US" sz="1500" dirty="0"/>
              <a:t>Transfers after 6 years presumed not part of cessation of </a:t>
            </a:r>
            <a:r>
              <a:rPr lang="en-US" sz="1500" dirty="0"/>
              <a:t>the marriage</a:t>
            </a:r>
            <a:r>
              <a:rPr lang="en-US" dirty="0" smtClean="0"/>
              <a:t>.</a:t>
            </a:r>
            <a:endParaRPr lang="en-US" dirty="0"/>
          </a:p>
        </p:txBody>
      </p:sp>
    </p:spTree>
    <p:extLst>
      <p:ext uri="{BB962C8B-B14F-4D97-AF65-F5344CB8AC3E}">
        <p14:creationId xmlns:p14="http://schemas.microsoft.com/office/powerpoint/2010/main" val="245345199"/>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28600"/>
            <a:ext cx="6683765" cy="510191"/>
          </a:xfrm>
        </p:spPr>
        <p:txBody>
          <a:bodyPr>
            <a:normAutofit fontScale="90000"/>
          </a:bodyPr>
          <a:lstStyle/>
          <a:p>
            <a:r>
              <a:rPr lang="en-US" dirty="0" smtClean="0"/>
              <a:t>5. </a:t>
            </a:r>
            <a:r>
              <a:rPr lang="en-US" dirty="0" err="1" smtClean="0"/>
              <a:t>Interspousal</a:t>
            </a:r>
            <a:r>
              <a:rPr lang="en-US" dirty="0" smtClean="0"/>
              <a:t> </a:t>
            </a:r>
            <a:r>
              <a:rPr lang="en-US" dirty="0" smtClean="0"/>
              <a:t>Property Transfers</a:t>
            </a:r>
            <a:endParaRPr lang="en-US" dirty="0"/>
          </a:p>
        </p:txBody>
      </p:sp>
      <p:sp>
        <p:nvSpPr>
          <p:cNvPr id="3" name="Content Placeholder 2"/>
          <p:cNvSpPr>
            <a:spLocks noGrp="1"/>
          </p:cNvSpPr>
          <p:nvPr>
            <p:ph idx="1"/>
          </p:nvPr>
        </p:nvSpPr>
        <p:spPr>
          <a:xfrm>
            <a:off x="837675" y="1926291"/>
            <a:ext cx="7468650" cy="3751730"/>
          </a:xfrm>
        </p:spPr>
        <p:txBody>
          <a:bodyPr>
            <a:normAutofit/>
          </a:bodyPr>
          <a:lstStyle/>
          <a:p>
            <a:pPr marL="0" indent="0">
              <a:buNone/>
            </a:pPr>
            <a:r>
              <a:rPr lang="en-US" sz="1500" dirty="0"/>
              <a:t>The transfer of an Individual’s interest in an Individual </a:t>
            </a:r>
            <a:r>
              <a:rPr lang="en-US" sz="1500" dirty="0"/>
              <a:t>Retirement Account </a:t>
            </a:r>
            <a:r>
              <a:rPr lang="en-US" sz="1500" dirty="0"/>
              <a:t>(IRA) to his/her former spouse under a valid divorce </a:t>
            </a:r>
            <a:r>
              <a:rPr lang="en-US" sz="1500" dirty="0"/>
              <a:t>decree or </a:t>
            </a:r>
            <a:r>
              <a:rPr lang="en-US" sz="1500" dirty="0"/>
              <a:t>written instrument incident to such divorce shall not be </a:t>
            </a:r>
            <a:r>
              <a:rPr lang="en-US" sz="1500" dirty="0"/>
              <a:t>considered to </a:t>
            </a:r>
            <a:r>
              <a:rPr lang="en-US" sz="1500" dirty="0"/>
              <a:t>be a distribution from an IRA to such individual or the </a:t>
            </a:r>
            <a:r>
              <a:rPr lang="en-US" sz="1500" dirty="0"/>
              <a:t>former spouse</a:t>
            </a:r>
            <a:r>
              <a:rPr lang="en-US" sz="1500" dirty="0"/>
              <a:t>; nor shall it be considered a taxable transfer by such </a:t>
            </a:r>
            <a:r>
              <a:rPr lang="en-US" sz="1500" dirty="0"/>
              <a:t>individual to </a:t>
            </a:r>
            <a:r>
              <a:rPr lang="en-US" sz="1500" dirty="0"/>
              <a:t>his former spouse. </a:t>
            </a:r>
            <a:r>
              <a:rPr lang="en-US" sz="1500" i="1" dirty="0"/>
              <a:t>See </a:t>
            </a:r>
            <a:r>
              <a:rPr lang="en-US" sz="1500" dirty="0"/>
              <a:t>IRC §408(d)(6) and Treas. Reg. §</a:t>
            </a:r>
            <a:r>
              <a:rPr lang="en-US" sz="1500" dirty="0"/>
              <a:t>1.408- 4(g</a:t>
            </a:r>
            <a:r>
              <a:rPr lang="en-US" sz="1500" dirty="0"/>
              <a:t>)(1).</a:t>
            </a:r>
          </a:p>
          <a:p>
            <a:pPr marL="0" indent="0">
              <a:buNone/>
            </a:pPr>
            <a:r>
              <a:rPr lang="en-US" sz="1500" dirty="0"/>
              <a:t>The </a:t>
            </a:r>
            <a:r>
              <a:rPr lang="en-US" sz="1500" dirty="0"/>
              <a:t>transfer of an Individual’s interest in a qualified retirement </a:t>
            </a:r>
            <a:r>
              <a:rPr lang="en-US" sz="1500" dirty="0"/>
              <a:t>plan (i.e</a:t>
            </a:r>
            <a:r>
              <a:rPr lang="en-US" sz="1500" dirty="0"/>
              <a:t>. pension, profit sharing or 401(k) plan) to his/her former spouse </a:t>
            </a:r>
            <a:r>
              <a:rPr lang="en-US" sz="1500" dirty="0"/>
              <a:t>will not </a:t>
            </a:r>
            <a:r>
              <a:rPr lang="en-US" sz="1500" dirty="0"/>
              <a:t>be a taxable event if the participant’s benefits are not </a:t>
            </a:r>
            <a:r>
              <a:rPr lang="en-US" sz="1500" dirty="0"/>
              <a:t>alienated, which </a:t>
            </a:r>
            <a:r>
              <a:rPr lang="en-US" sz="1500" dirty="0"/>
              <a:t>can be accomplished by assigning an individual’s interest (</a:t>
            </a:r>
            <a:r>
              <a:rPr lang="en-US" sz="1500" dirty="0"/>
              <a:t>or partial </a:t>
            </a:r>
            <a:r>
              <a:rPr lang="en-US" sz="1500" dirty="0"/>
              <a:t>interest) to spouse via a Qualified Domestic Relations </a:t>
            </a:r>
            <a:r>
              <a:rPr lang="en-US" sz="1500" dirty="0"/>
              <a:t>Order (QDRO</a:t>
            </a:r>
            <a:r>
              <a:rPr lang="en-US" sz="1500" dirty="0"/>
              <a:t>). </a:t>
            </a:r>
            <a:r>
              <a:rPr lang="en-US" sz="1500" i="1" dirty="0"/>
              <a:t>See </a:t>
            </a:r>
            <a:r>
              <a:rPr lang="en-US" sz="1500" dirty="0"/>
              <a:t>IRC §401(a)(13)(B) and ERISA §206(d)(1).</a:t>
            </a:r>
          </a:p>
          <a:p>
            <a:r>
              <a:rPr lang="en-US" sz="1500" b="1" dirty="0"/>
              <a:t>Practice Tip – </a:t>
            </a:r>
            <a:r>
              <a:rPr lang="en-US" sz="1500" dirty="0"/>
              <a:t>IRAs are no subject to anti-alienation requirement, </a:t>
            </a:r>
            <a:r>
              <a:rPr lang="en-US" sz="1500" dirty="0"/>
              <a:t>thus QDROs </a:t>
            </a:r>
            <a:r>
              <a:rPr lang="en-US" sz="1500" dirty="0"/>
              <a:t>are not needed to divide IRAs.</a:t>
            </a:r>
          </a:p>
        </p:txBody>
      </p:sp>
    </p:spTree>
    <p:extLst>
      <p:ext uri="{BB962C8B-B14F-4D97-AF65-F5344CB8AC3E}">
        <p14:creationId xmlns:p14="http://schemas.microsoft.com/office/powerpoint/2010/main" val="3867853248"/>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52400"/>
            <a:ext cx="6683765" cy="560618"/>
          </a:xfrm>
        </p:spPr>
        <p:txBody>
          <a:bodyPr/>
          <a:lstStyle/>
          <a:p>
            <a:r>
              <a:rPr lang="en-US" dirty="0" smtClean="0"/>
              <a:t>6. Sale of Marital Home</a:t>
            </a:r>
            <a:endParaRPr lang="en-US" dirty="0"/>
          </a:p>
        </p:txBody>
      </p:sp>
      <p:sp>
        <p:nvSpPr>
          <p:cNvPr id="3" name="Content Placeholder 2"/>
          <p:cNvSpPr>
            <a:spLocks noGrp="1"/>
          </p:cNvSpPr>
          <p:nvPr>
            <p:ph idx="1"/>
          </p:nvPr>
        </p:nvSpPr>
        <p:spPr>
          <a:xfrm>
            <a:off x="1228725" y="2457450"/>
            <a:ext cx="6686550" cy="2833217"/>
          </a:xfrm>
        </p:spPr>
        <p:txBody>
          <a:bodyPr>
            <a:normAutofit fontScale="92500" lnSpcReduction="20000"/>
          </a:bodyPr>
          <a:lstStyle/>
          <a:p>
            <a:r>
              <a:rPr lang="en-US" dirty="0" smtClean="0"/>
              <a:t>Sell within three years of when either spouse occupied home to ensure compliance with two-out-of-five year use and ownership requirement to qualify for exclusion of gain on sale of principal residence per IRC § 121(a).</a:t>
            </a:r>
          </a:p>
          <a:p>
            <a:r>
              <a:rPr lang="en-US" dirty="0" smtClean="0"/>
              <a:t>Spouse 1 treated as using property as principal residence so long as Spouse 2 is granted use of property under a divorce or separation instrument provided that Spouse 1 or Spouse 2 uses the property as his or her principal residence (probably as a result of a use and possession order).  See IRC § 121 (d)(3)(B).</a:t>
            </a:r>
          </a:p>
          <a:p>
            <a:r>
              <a:rPr lang="en-US" dirty="0" smtClean="0"/>
              <a:t>Practice Tip – Check title to see if property in both names to ensure both qualify for $250,000 exclusion.  IRC § 121(b)(2)(A).</a:t>
            </a:r>
          </a:p>
          <a:p>
            <a:r>
              <a:rPr lang="en-US" dirty="0" smtClean="0"/>
              <a:t>Tenancy by the Entirety switches to Tenants in Common at divorce</a:t>
            </a:r>
            <a:endParaRPr lang="en-US" dirty="0"/>
          </a:p>
        </p:txBody>
      </p:sp>
    </p:spTree>
    <p:extLst>
      <p:ext uri="{BB962C8B-B14F-4D97-AF65-F5344CB8AC3E}">
        <p14:creationId xmlns:p14="http://schemas.microsoft.com/office/powerpoint/2010/main" val="997039625"/>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0278" y="152400"/>
            <a:ext cx="6683765" cy="560618"/>
          </a:xfrm>
        </p:spPr>
        <p:txBody>
          <a:bodyPr/>
          <a:lstStyle/>
          <a:p>
            <a:r>
              <a:rPr lang="en-US" dirty="0" smtClean="0"/>
              <a:t>7.  Attorney Fees</a:t>
            </a:r>
            <a:endParaRPr lang="en-US" dirty="0"/>
          </a:p>
        </p:txBody>
      </p:sp>
      <p:sp>
        <p:nvSpPr>
          <p:cNvPr id="3" name="Content Placeholder 2"/>
          <p:cNvSpPr>
            <a:spLocks noGrp="1"/>
          </p:cNvSpPr>
          <p:nvPr>
            <p:ph idx="1"/>
          </p:nvPr>
        </p:nvSpPr>
        <p:spPr>
          <a:xfrm>
            <a:off x="978869" y="1966632"/>
            <a:ext cx="7186262" cy="3324035"/>
          </a:xfrm>
        </p:spPr>
        <p:txBody>
          <a:bodyPr>
            <a:noAutofit/>
          </a:bodyPr>
          <a:lstStyle/>
          <a:p>
            <a:r>
              <a:rPr lang="en-US" sz="1800" dirty="0"/>
              <a:t>Attorney fees are deductible if for production of income (i.e. securing alimony) or tax advice vs. child support, which spouse can claim children as dependents, tax rate on marital award, </a:t>
            </a:r>
            <a:r>
              <a:rPr lang="en-US" sz="1800" dirty="0" err="1"/>
              <a:t>etc</a:t>
            </a:r>
            <a:r>
              <a:rPr lang="en-US" sz="1800" dirty="0"/>
              <a:t>…) See IRC § 212.</a:t>
            </a:r>
          </a:p>
          <a:p>
            <a:pPr lvl="1"/>
            <a:r>
              <a:rPr lang="en-US" sz="1800" dirty="0"/>
              <a:t>Most attorney fees paid in connection with a divorce are nondeductible expenses.</a:t>
            </a:r>
          </a:p>
          <a:p>
            <a:pPr lvl="1"/>
            <a:r>
              <a:rPr lang="en-US" sz="1800" dirty="0"/>
              <a:t>Attorney fees properly allocated to production of income and/or tax advice are deductible subject to 2% of AGI Limitation as Miscellaneous Itemized Deductions on Form 1040, Sch. A.</a:t>
            </a:r>
          </a:p>
          <a:p>
            <a:r>
              <a:rPr lang="en-US" sz="1800" b="1" dirty="0"/>
              <a:t>Practice Tip </a:t>
            </a:r>
            <a:r>
              <a:rPr lang="en-US" sz="1800" dirty="0"/>
              <a:t>– Attorneys should break out legal fees that are believed to be tax deductible on bill.</a:t>
            </a:r>
            <a:endParaRPr lang="en-US" sz="1800" dirty="0"/>
          </a:p>
        </p:txBody>
      </p:sp>
    </p:spTree>
    <p:extLst>
      <p:ext uri="{BB962C8B-B14F-4D97-AF65-F5344CB8AC3E}">
        <p14:creationId xmlns:p14="http://schemas.microsoft.com/office/powerpoint/2010/main" val="1419454281"/>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Estimated Tax Payments and Payments with Extensions</a:t>
            </a:r>
            <a:endParaRPr lang="en-US" dirty="0"/>
          </a:p>
        </p:txBody>
      </p:sp>
      <p:sp>
        <p:nvSpPr>
          <p:cNvPr id="3" name="Content Placeholder 2"/>
          <p:cNvSpPr>
            <a:spLocks noGrp="1"/>
          </p:cNvSpPr>
          <p:nvPr>
            <p:ph idx="1"/>
          </p:nvPr>
        </p:nvSpPr>
        <p:spPr>
          <a:xfrm>
            <a:off x="878016" y="2286001"/>
            <a:ext cx="7387968" cy="3351680"/>
          </a:xfrm>
        </p:spPr>
        <p:txBody>
          <a:bodyPr>
            <a:noAutofit/>
          </a:bodyPr>
          <a:lstStyle/>
          <a:p>
            <a:r>
              <a:rPr lang="en-US" sz="1500" dirty="0"/>
              <a:t>According to the IRS estimated tax payments and payments </a:t>
            </a:r>
            <a:r>
              <a:rPr lang="en-US" sz="1500" dirty="0"/>
              <a:t>with extensions </a:t>
            </a:r>
            <a:r>
              <a:rPr lang="en-US" sz="1500" dirty="0"/>
              <a:t>are divided based on comparative tax liability when </a:t>
            </a:r>
            <a:r>
              <a:rPr lang="en-US" sz="1500" dirty="0"/>
              <a:t>submitted in </a:t>
            </a:r>
            <a:r>
              <a:rPr lang="en-US" sz="1500" dirty="0"/>
              <a:t>both names and the spouses do not agree on a division. </a:t>
            </a:r>
            <a:r>
              <a:rPr lang="en-US" sz="1500" i="1" dirty="0"/>
              <a:t>See U.S. </a:t>
            </a:r>
            <a:r>
              <a:rPr lang="en-US" sz="1500" i="1" dirty="0"/>
              <a:t>v. </a:t>
            </a:r>
            <a:r>
              <a:rPr lang="en-US" sz="1500" i="1" dirty="0" err="1"/>
              <a:t>Putzel</a:t>
            </a:r>
            <a:r>
              <a:rPr lang="en-US" sz="1500" dirty="0"/>
              <a:t>, 102 AFTR 2d 2008 citing Treas. Reg. 1.6015(b)-1(b).</a:t>
            </a:r>
          </a:p>
          <a:p>
            <a:pPr lvl="1"/>
            <a:r>
              <a:rPr lang="en-US" sz="1500" dirty="0"/>
              <a:t>An agreement designating payments in a different manner </a:t>
            </a:r>
            <a:r>
              <a:rPr lang="en-US" sz="1500" dirty="0"/>
              <a:t>is controlling</a:t>
            </a:r>
            <a:r>
              <a:rPr lang="en-US" sz="1500" dirty="0"/>
              <a:t>. See </a:t>
            </a:r>
            <a:r>
              <a:rPr lang="en-US" sz="1500" i="1" dirty="0" err="1"/>
              <a:t>Putzel</a:t>
            </a:r>
            <a:r>
              <a:rPr lang="en-US" sz="1500" i="1" dirty="0"/>
              <a:t> </a:t>
            </a:r>
            <a:r>
              <a:rPr lang="en-US" sz="1500" dirty="0"/>
              <a:t>citing IRS CCA 200130036, 2001 WL 847704 (</a:t>
            </a:r>
            <a:r>
              <a:rPr lang="en-US" sz="1500" dirty="0"/>
              <a:t>July 27</a:t>
            </a:r>
            <a:r>
              <a:rPr lang="en-US" sz="1500" dirty="0"/>
              <a:t>, 2001).</a:t>
            </a:r>
          </a:p>
          <a:p>
            <a:r>
              <a:rPr lang="en-US" sz="1500" dirty="0"/>
              <a:t>Estimated payments include those on Form 1040-ES and PY </a:t>
            </a:r>
            <a:r>
              <a:rPr lang="en-US" sz="1500" dirty="0" smtClean="0"/>
              <a:t>tax overpayments </a:t>
            </a:r>
            <a:r>
              <a:rPr lang="en-US" sz="1500" dirty="0"/>
              <a:t>carryforward to current year.</a:t>
            </a:r>
          </a:p>
          <a:p>
            <a:r>
              <a:rPr lang="en-US" sz="1500" dirty="0"/>
              <a:t>Withholding at source (usually on wages) credited to spouse who </a:t>
            </a:r>
            <a:r>
              <a:rPr lang="en-US" sz="1500" dirty="0"/>
              <a:t>earned income </a:t>
            </a:r>
            <a:r>
              <a:rPr lang="en-US" sz="1500" dirty="0"/>
              <a:t>except in community property states.</a:t>
            </a:r>
          </a:p>
          <a:p>
            <a:r>
              <a:rPr lang="en-US" sz="1500" b="1" dirty="0"/>
              <a:t>Practice Tip – </a:t>
            </a:r>
            <a:r>
              <a:rPr lang="en-US" sz="1500" dirty="0"/>
              <a:t>review agreement to see if estimated/extension </a:t>
            </a:r>
            <a:r>
              <a:rPr lang="en-US" sz="1500" dirty="0"/>
              <a:t>payments are </a:t>
            </a:r>
            <a:r>
              <a:rPr lang="en-US" sz="1500" dirty="0"/>
              <a:t>designated to one or both of the spouses</a:t>
            </a:r>
          </a:p>
        </p:txBody>
      </p:sp>
    </p:spTree>
    <p:extLst>
      <p:ext uri="{BB962C8B-B14F-4D97-AF65-F5344CB8AC3E}">
        <p14:creationId xmlns:p14="http://schemas.microsoft.com/office/powerpoint/2010/main" val="2182222568"/>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6683765" cy="560618"/>
          </a:xfrm>
        </p:spPr>
        <p:txBody>
          <a:bodyPr/>
          <a:lstStyle/>
          <a:p>
            <a:r>
              <a:rPr lang="en-US" dirty="0" smtClean="0"/>
              <a:t>9.  Proper Filing Status</a:t>
            </a:r>
            <a:endParaRPr lang="en-US" dirty="0"/>
          </a:p>
        </p:txBody>
      </p:sp>
      <p:sp>
        <p:nvSpPr>
          <p:cNvPr id="3" name="Content Placeholder 2"/>
          <p:cNvSpPr>
            <a:spLocks noGrp="1"/>
          </p:cNvSpPr>
          <p:nvPr>
            <p:ph idx="1"/>
          </p:nvPr>
        </p:nvSpPr>
        <p:spPr>
          <a:xfrm>
            <a:off x="633693" y="1734671"/>
            <a:ext cx="7876615" cy="4044203"/>
          </a:xfrm>
        </p:spPr>
        <p:txBody>
          <a:bodyPr>
            <a:noAutofit/>
          </a:bodyPr>
          <a:lstStyle/>
          <a:p>
            <a:r>
              <a:rPr lang="en-US" sz="1400" dirty="0"/>
              <a:t>Parties considered married unless divorced at year-end or qualify as not married per IRC </a:t>
            </a:r>
            <a:r>
              <a:rPr lang="en-US" sz="1400" dirty="0"/>
              <a:t>§ 7703(b</a:t>
            </a:r>
            <a:r>
              <a:rPr lang="en-US" sz="1400" dirty="0"/>
              <a:t>).</a:t>
            </a:r>
          </a:p>
          <a:p>
            <a:r>
              <a:rPr lang="en-US" sz="1400" dirty="0"/>
              <a:t>Couples </a:t>
            </a:r>
            <a:r>
              <a:rPr lang="en-US" sz="1400" dirty="0"/>
              <a:t>not divorced at year-end may elect to file a joint return.</a:t>
            </a:r>
          </a:p>
          <a:p>
            <a:r>
              <a:rPr lang="en-US" sz="1400" dirty="0"/>
              <a:t>If </a:t>
            </a:r>
            <a:r>
              <a:rPr lang="en-US" sz="1400" dirty="0"/>
              <a:t>couple is not divorced at year end and do not file a joint return, one or both will need </a:t>
            </a:r>
            <a:r>
              <a:rPr lang="en-US" sz="1400" dirty="0"/>
              <a:t>to file </a:t>
            </a:r>
            <a:r>
              <a:rPr lang="en-US" sz="1400" dirty="0"/>
              <a:t>as Married Filing Separate (MFS) unless have children and one or both qualify as </a:t>
            </a:r>
            <a:r>
              <a:rPr lang="en-US" sz="1400" dirty="0"/>
              <a:t>Head Of </a:t>
            </a:r>
            <a:r>
              <a:rPr lang="en-US" sz="1400" dirty="0"/>
              <a:t>Household</a:t>
            </a:r>
          </a:p>
          <a:p>
            <a:r>
              <a:rPr lang="en-US" sz="1400" dirty="0"/>
              <a:t>“</a:t>
            </a:r>
            <a:r>
              <a:rPr lang="en-US" sz="1400" dirty="0"/>
              <a:t>Head of Household” is defined as “an individual … not married at the close of the </a:t>
            </a:r>
            <a:r>
              <a:rPr lang="en-US" sz="1400" dirty="0"/>
              <a:t>taxable year</a:t>
            </a:r>
            <a:r>
              <a:rPr lang="en-US" sz="1400" dirty="0"/>
              <a:t>, [who] is not a surviving spouse, and either - maintains as his home a household </a:t>
            </a:r>
            <a:r>
              <a:rPr lang="en-US" sz="1400" dirty="0"/>
              <a:t>which constitutes </a:t>
            </a:r>
            <a:r>
              <a:rPr lang="en-US" sz="1400" dirty="0"/>
              <a:t>for more than one-half of such taxable year the principal place of abode, </a:t>
            </a:r>
            <a:r>
              <a:rPr lang="en-US" sz="1400" dirty="0"/>
              <a:t>as member </a:t>
            </a:r>
            <a:r>
              <a:rPr lang="en-US" sz="1400" dirty="0"/>
              <a:t>of such household</a:t>
            </a:r>
          </a:p>
          <a:p>
            <a:pPr lvl="1"/>
            <a:r>
              <a:rPr lang="en-US" sz="1400" dirty="0" smtClean="0"/>
              <a:t>a </a:t>
            </a:r>
            <a:r>
              <a:rPr lang="en-US" sz="1400" dirty="0"/>
              <a:t>qualifying child of the individual, but not if such child –</a:t>
            </a:r>
          </a:p>
          <a:p>
            <a:pPr lvl="2"/>
            <a:r>
              <a:rPr lang="en-US" sz="1400" dirty="0"/>
              <a:t>Is </a:t>
            </a:r>
            <a:r>
              <a:rPr lang="en-US" sz="1400" dirty="0"/>
              <a:t>married at the close of the taxpayer’s taxable year, and</a:t>
            </a:r>
          </a:p>
          <a:p>
            <a:pPr lvl="2"/>
            <a:r>
              <a:rPr lang="en-US" sz="1400" dirty="0"/>
              <a:t>Is </a:t>
            </a:r>
            <a:r>
              <a:rPr lang="en-US" sz="1400" dirty="0"/>
              <a:t>not a dependent of such individual …</a:t>
            </a:r>
          </a:p>
          <a:p>
            <a:pPr lvl="1"/>
            <a:r>
              <a:rPr lang="en-US" sz="1400" dirty="0" smtClean="0"/>
              <a:t>any </a:t>
            </a:r>
            <a:r>
              <a:rPr lang="en-US" sz="1400" dirty="0"/>
              <a:t>other person who is a dependent of the taxpayer, if the taxpayer is entitled to </a:t>
            </a:r>
            <a:r>
              <a:rPr lang="en-US" sz="1400" dirty="0" smtClean="0"/>
              <a:t>a deduction </a:t>
            </a:r>
            <a:r>
              <a:rPr lang="en-US" sz="1400" dirty="0"/>
              <a:t>for the taxable year for such person…</a:t>
            </a:r>
          </a:p>
          <a:p>
            <a:pPr lvl="1"/>
            <a:r>
              <a:rPr lang="en-US" sz="1400" dirty="0" smtClean="0"/>
              <a:t>maintains </a:t>
            </a:r>
            <a:r>
              <a:rPr lang="en-US" sz="1400" dirty="0"/>
              <a:t>a household which constitutes for such taxable year the principal place </a:t>
            </a:r>
            <a:r>
              <a:rPr lang="en-US" sz="1400" dirty="0" smtClean="0"/>
              <a:t>of abode </a:t>
            </a:r>
            <a:r>
              <a:rPr lang="en-US" sz="1400" dirty="0"/>
              <a:t>of the father or mother of the taxpayer, if the taxpayer is entitled to </a:t>
            </a:r>
            <a:r>
              <a:rPr lang="en-US" sz="1400" dirty="0" smtClean="0"/>
              <a:t>a deduction </a:t>
            </a:r>
            <a:r>
              <a:rPr lang="en-US" sz="1400" dirty="0"/>
              <a:t>for the taxable year for such father or mother…” </a:t>
            </a:r>
            <a:r>
              <a:rPr lang="en-US" sz="1400" i="1" dirty="0"/>
              <a:t>See </a:t>
            </a:r>
            <a:r>
              <a:rPr lang="en-US" sz="1400" dirty="0"/>
              <a:t>I.R.C. § 2(b).</a:t>
            </a:r>
          </a:p>
          <a:p>
            <a:r>
              <a:rPr lang="en-US" sz="1400" dirty="0"/>
              <a:t>NOTE </a:t>
            </a:r>
            <a:r>
              <a:rPr lang="en-US" sz="1400" dirty="0"/>
              <a:t>- An individual that is separated from their spouse during the last six months of </a:t>
            </a:r>
            <a:r>
              <a:rPr lang="en-US" sz="1400" dirty="0"/>
              <a:t>a given </a:t>
            </a:r>
            <a:r>
              <a:rPr lang="en-US" sz="1400" dirty="0"/>
              <a:t>year will be considered not married and will be able to claim “head of household</a:t>
            </a:r>
            <a:r>
              <a:rPr lang="en-US" sz="1400" dirty="0"/>
              <a:t>,” so </a:t>
            </a:r>
            <a:r>
              <a:rPr lang="en-US" sz="1400" dirty="0"/>
              <a:t>long as the other applicable criteria are met. I.R.C. § 7703(b).</a:t>
            </a:r>
          </a:p>
        </p:txBody>
      </p:sp>
    </p:spTree>
    <p:extLst>
      <p:ext uri="{BB962C8B-B14F-4D97-AF65-F5344CB8AC3E}">
        <p14:creationId xmlns:p14="http://schemas.microsoft.com/office/powerpoint/2010/main" val="759271383"/>
      </p:ext>
    </p:extLst>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Claiming Exemptions, Deductions and Tax Credits for Children	</a:t>
            </a:r>
            <a:endParaRPr lang="en-US" dirty="0"/>
          </a:p>
        </p:txBody>
      </p:sp>
      <p:sp>
        <p:nvSpPr>
          <p:cNvPr id="3" name="Content Placeholder 2"/>
          <p:cNvSpPr>
            <a:spLocks noGrp="1"/>
          </p:cNvSpPr>
          <p:nvPr>
            <p:ph idx="1"/>
          </p:nvPr>
        </p:nvSpPr>
        <p:spPr>
          <a:xfrm>
            <a:off x="782206" y="2366683"/>
            <a:ext cx="7579589" cy="3004667"/>
          </a:xfrm>
        </p:spPr>
        <p:txBody>
          <a:bodyPr>
            <a:noAutofit/>
          </a:bodyPr>
          <a:lstStyle/>
          <a:p>
            <a:pPr>
              <a:buFont typeface="+mj-lt"/>
              <a:buAutoNum type="alphaLcPeriod"/>
            </a:pPr>
            <a:r>
              <a:rPr lang="en-US" sz="2700" dirty="0" smtClean="0"/>
              <a:t> Dependency </a:t>
            </a:r>
            <a:r>
              <a:rPr lang="en-US" sz="2700" dirty="0"/>
              <a:t>Exemptions</a:t>
            </a:r>
          </a:p>
          <a:p>
            <a:pPr>
              <a:buFont typeface="+mj-lt"/>
              <a:buAutoNum type="alphaLcPeriod"/>
            </a:pPr>
            <a:r>
              <a:rPr lang="en-US" sz="2700" dirty="0"/>
              <a:t> Deductions for Children Medical Expenses</a:t>
            </a:r>
          </a:p>
          <a:p>
            <a:pPr>
              <a:buFont typeface="+mj-lt"/>
              <a:buAutoNum type="alphaLcPeriod"/>
            </a:pPr>
            <a:r>
              <a:rPr lang="en-US" sz="2700" dirty="0"/>
              <a:t> Child Tax Credit</a:t>
            </a:r>
          </a:p>
          <a:p>
            <a:pPr>
              <a:buFont typeface="+mj-lt"/>
              <a:buAutoNum type="alphaLcPeriod"/>
            </a:pPr>
            <a:r>
              <a:rPr lang="en-US" sz="2700" dirty="0"/>
              <a:t> Additional Child Tax Credit</a:t>
            </a:r>
          </a:p>
          <a:p>
            <a:pPr>
              <a:buFont typeface="+mj-lt"/>
              <a:buAutoNum type="alphaLcPeriod"/>
            </a:pPr>
            <a:r>
              <a:rPr lang="en-US" sz="2700" dirty="0"/>
              <a:t> Child and Dependent Care Credit</a:t>
            </a:r>
          </a:p>
          <a:p>
            <a:pPr>
              <a:buFont typeface="+mj-lt"/>
              <a:buAutoNum type="alphaLcPeriod"/>
            </a:pPr>
            <a:r>
              <a:rPr lang="en-US" sz="2700" dirty="0"/>
              <a:t> Earned Income Credit</a:t>
            </a:r>
            <a:endParaRPr lang="en-US" sz="2700" dirty="0"/>
          </a:p>
        </p:txBody>
      </p:sp>
    </p:spTree>
    <p:extLst>
      <p:ext uri="{BB962C8B-B14F-4D97-AF65-F5344CB8AC3E}">
        <p14:creationId xmlns:p14="http://schemas.microsoft.com/office/powerpoint/2010/main" val="1256761680"/>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6683765" cy="600959"/>
          </a:xfrm>
        </p:spPr>
        <p:txBody>
          <a:bodyPr/>
          <a:lstStyle/>
          <a:p>
            <a:r>
              <a:rPr lang="en-US" dirty="0" smtClean="0"/>
              <a:t>10(a</a:t>
            </a:r>
            <a:r>
              <a:rPr lang="en-US" dirty="0" smtClean="0"/>
              <a:t>). </a:t>
            </a:r>
            <a:r>
              <a:rPr lang="en-US" dirty="0" smtClean="0"/>
              <a:t>Dependency Exemptions</a:t>
            </a:r>
            <a:endParaRPr lang="en-US" dirty="0"/>
          </a:p>
        </p:txBody>
      </p:sp>
      <p:sp>
        <p:nvSpPr>
          <p:cNvPr id="3" name="Content Placeholder 2"/>
          <p:cNvSpPr>
            <a:spLocks noGrp="1"/>
          </p:cNvSpPr>
          <p:nvPr>
            <p:ph idx="1"/>
          </p:nvPr>
        </p:nvSpPr>
        <p:spPr>
          <a:xfrm>
            <a:off x="553010" y="1785097"/>
            <a:ext cx="8037980" cy="3882838"/>
          </a:xfrm>
        </p:spPr>
        <p:txBody>
          <a:bodyPr>
            <a:noAutofit/>
          </a:bodyPr>
          <a:lstStyle/>
          <a:p>
            <a:r>
              <a:rPr lang="en-US" dirty="0"/>
              <a:t>The parent with primary custody (i.e. parent with whom the child spends the </a:t>
            </a:r>
            <a:r>
              <a:rPr lang="en-US" dirty="0" smtClean="0"/>
              <a:t>most hours </a:t>
            </a:r>
            <a:r>
              <a:rPr lang="en-US" dirty="0"/>
              <a:t>during the year) can claim the dependency exemptions to the detriment of </a:t>
            </a:r>
            <a:r>
              <a:rPr lang="en-US" dirty="0" smtClean="0"/>
              <a:t>the non-custodial </a:t>
            </a:r>
            <a:r>
              <a:rPr lang="en-US" dirty="0"/>
              <a:t>spouse. </a:t>
            </a:r>
            <a:r>
              <a:rPr lang="en-US" i="1" dirty="0"/>
              <a:t>See </a:t>
            </a:r>
            <a:r>
              <a:rPr lang="en-US" dirty="0"/>
              <a:t>I.R.C. § 151(d)(2), TC Summary Opinion 2003-105 and </a:t>
            </a:r>
            <a:r>
              <a:rPr lang="en-US" i="1" dirty="0" smtClean="0"/>
              <a:t>Frank </a:t>
            </a:r>
            <a:r>
              <a:rPr lang="en-US" i="1" dirty="0" err="1" smtClean="0"/>
              <a:t>Planko</a:t>
            </a:r>
            <a:r>
              <a:rPr lang="en-US" i="1" dirty="0" smtClean="0"/>
              <a:t> </a:t>
            </a:r>
            <a:r>
              <a:rPr lang="en-US" i="1" dirty="0"/>
              <a:t>v. Commissioner.</a:t>
            </a:r>
          </a:p>
          <a:p>
            <a:r>
              <a:rPr lang="en-US" dirty="0" smtClean="0"/>
              <a:t>Instructions </a:t>
            </a:r>
            <a:r>
              <a:rPr lang="en-US" dirty="0"/>
              <a:t>to Form 8332 suggest custodial Parent is generally Parent with whom child </a:t>
            </a:r>
            <a:r>
              <a:rPr lang="en-US" dirty="0" smtClean="0"/>
              <a:t>lived for </a:t>
            </a:r>
            <a:r>
              <a:rPr lang="en-US" dirty="0"/>
              <a:t>the greater number of nights during year, BUT </a:t>
            </a:r>
            <a:r>
              <a:rPr lang="en-US" i="1" dirty="0"/>
              <a:t>Frank </a:t>
            </a:r>
            <a:r>
              <a:rPr lang="en-US" i="1" dirty="0" err="1"/>
              <a:t>Planko</a:t>
            </a:r>
            <a:r>
              <a:rPr lang="en-US" i="1" dirty="0"/>
              <a:t> v. </a:t>
            </a:r>
            <a:r>
              <a:rPr lang="en-US" i="1" dirty="0" smtClean="0"/>
              <a:t>Commissioner</a:t>
            </a:r>
            <a:r>
              <a:rPr lang="en-US" dirty="0" smtClean="0"/>
              <a:t>:</a:t>
            </a:r>
          </a:p>
          <a:p>
            <a:pPr lvl="1"/>
            <a:r>
              <a:rPr lang="en-US" sz="1350" dirty="0"/>
              <a:t>H </a:t>
            </a:r>
            <a:r>
              <a:rPr lang="en-US" sz="1350" dirty="0"/>
              <a:t>had custody of two children 183 nights out of the year and W had custody 182 </a:t>
            </a:r>
            <a:r>
              <a:rPr lang="en-US" sz="1350" dirty="0"/>
              <a:t>nights; however</a:t>
            </a:r>
            <a:r>
              <a:rPr lang="en-US" sz="1350" dirty="0"/>
              <a:t>, children spent 3,672 hours with W and 3,704 hours with H, so W ruled </a:t>
            </a:r>
            <a:r>
              <a:rPr lang="en-US" sz="1350" dirty="0"/>
              <a:t>custodial parent</a:t>
            </a:r>
            <a:r>
              <a:rPr lang="en-US" sz="1350" dirty="0"/>
              <a:t>.</a:t>
            </a:r>
          </a:p>
          <a:p>
            <a:pPr lvl="1"/>
            <a:r>
              <a:rPr lang="en-US" sz="1350" dirty="0"/>
              <a:t>If </a:t>
            </a:r>
            <a:r>
              <a:rPr lang="en-US" sz="1350" dirty="0"/>
              <a:t>child resides with each Parent and equal number of nights during the year, then </a:t>
            </a:r>
            <a:r>
              <a:rPr lang="en-US" sz="1350" dirty="0"/>
              <a:t>Parent with </a:t>
            </a:r>
            <a:r>
              <a:rPr lang="en-US" sz="1350" dirty="0"/>
              <a:t>highest AGI considered Custodial Parent.</a:t>
            </a:r>
          </a:p>
          <a:p>
            <a:pPr lvl="1"/>
            <a:r>
              <a:rPr lang="en-US" sz="1350" dirty="0"/>
              <a:t>Form </a:t>
            </a:r>
            <a:r>
              <a:rPr lang="en-US" sz="1350" dirty="0"/>
              <a:t>8332 can be used by custodial parent to make written declaration to </a:t>
            </a:r>
            <a:r>
              <a:rPr lang="en-US" sz="1350" dirty="0"/>
              <a:t>release dependency </a:t>
            </a:r>
            <a:r>
              <a:rPr lang="en-US" sz="1350" dirty="0"/>
              <a:t>exemption to non-custodial parent, assuming other dependency </a:t>
            </a:r>
            <a:r>
              <a:rPr lang="en-US" sz="1350" dirty="0"/>
              <a:t>exemptions are </a:t>
            </a:r>
            <a:r>
              <a:rPr lang="en-US" sz="1350" dirty="0"/>
              <a:t>met (i.e. Child is younger than Taxpayer and under age 19 or 24 if a full-time student </a:t>
            </a:r>
            <a:r>
              <a:rPr lang="en-US" sz="1350" dirty="0"/>
              <a:t>at end </a:t>
            </a:r>
            <a:r>
              <a:rPr lang="en-US" sz="1350" dirty="0"/>
              <a:t>of calendar year; Child did not provide more than half of his/her own support)</a:t>
            </a:r>
          </a:p>
          <a:p>
            <a:pPr lvl="1"/>
            <a:r>
              <a:rPr lang="en-US" sz="1350" dirty="0"/>
              <a:t>Only </a:t>
            </a:r>
            <a:r>
              <a:rPr lang="en-US" sz="1350" dirty="0"/>
              <a:t>one Parent may claim the dependency exemption.</a:t>
            </a:r>
          </a:p>
        </p:txBody>
      </p:sp>
    </p:spTree>
    <p:extLst>
      <p:ext uri="{BB962C8B-B14F-4D97-AF65-F5344CB8AC3E}">
        <p14:creationId xmlns:p14="http://schemas.microsoft.com/office/powerpoint/2010/main" val="3405708493"/>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10(a</a:t>
            </a:r>
            <a:r>
              <a:rPr lang="en-US" dirty="0" smtClean="0"/>
              <a:t>). </a:t>
            </a:r>
            <a:r>
              <a:rPr lang="en-US" dirty="0" smtClean="0"/>
              <a:t>cont. Dependency Exemptions – Maryland Cases	</a:t>
            </a:r>
            <a:endParaRPr lang="en-US" dirty="0"/>
          </a:p>
        </p:txBody>
      </p:sp>
      <p:sp>
        <p:nvSpPr>
          <p:cNvPr id="3" name="Content Placeholder 2"/>
          <p:cNvSpPr>
            <a:spLocks noGrp="1"/>
          </p:cNvSpPr>
          <p:nvPr>
            <p:ph idx="1"/>
          </p:nvPr>
        </p:nvSpPr>
        <p:spPr>
          <a:xfrm>
            <a:off x="795058" y="2286000"/>
            <a:ext cx="7553885" cy="3472703"/>
          </a:xfrm>
        </p:spPr>
        <p:txBody>
          <a:bodyPr>
            <a:normAutofit fontScale="85000" lnSpcReduction="10000"/>
          </a:bodyPr>
          <a:lstStyle/>
          <a:p>
            <a:pPr marL="0" indent="0">
              <a:buNone/>
            </a:pPr>
            <a:r>
              <a:rPr lang="en-US" b="1" i="1" dirty="0" err="1"/>
              <a:t>Heger</a:t>
            </a:r>
            <a:r>
              <a:rPr lang="en-US" b="1" i="1" dirty="0"/>
              <a:t> v. </a:t>
            </a:r>
            <a:r>
              <a:rPr lang="en-US" b="1" i="1" dirty="0" err="1"/>
              <a:t>Heger</a:t>
            </a:r>
            <a:r>
              <a:rPr lang="en-US" b="1" dirty="0"/>
              <a:t>, 184 </a:t>
            </a:r>
            <a:r>
              <a:rPr lang="en-US" b="1" dirty="0" err="1"/>
              <a:t>Md.App</a:t>
            </a:r>
            <a:r>
              <a:rPr lang="en-US" b="1" dirty="0"/>
              <a:t>. 83, 102, 964 A.2d 258, 269 (2009):</a:t>
            </a:r>
          </a:p>
          <a:p>
            <a:r>
              <a:rPr lang="en-US" dirty="0"/>
              <a:t>“a court order, standing alone, is ineffective to transfer a </a:t>
            </a:r>
            <a:r>
              <a:rPr lang="en-US" dirty="0" smtClean="0"/>
              <a:t>dependency exemption </a:t>
            </a:r>
            <a:r>
              <a:rPr lang="en-US" dirty="0"/>
              <a:t>to a non-custodial parent.”</a:t>
            </a:r>
          </a:p>
          <a:p>
            <a:r>
              <a:rPr lang="en-US" dirty="0"/>
              <a:t>The Court must order the custodial parent to execute a signed </a:t>
            </a:r>
            <a:r>
              <a:rPr lang="en-US" dirty="0" smtClean="0"/>
              <a:t>waiver disclaiming </a:t>
            </a:r>
            <a:r>
              <a:rPr lang="en-US" dirty="0"/>
              <a:t>the child as a dependent (i.e. IRS Form 8332) in order for </a:t>
            </a:r>
            <a:r>
              <a:rPr lang="en-US" dirty="0" smtClean="0"/>
              <a:t>the “transfer</a:t>
            </a:r>
            <a:r>
              <a:rPr lang="en-US" dirty="0"/>
              <a:t>” to be effective in conformance with IRC § 152(e)(2)(A)</a:t>
            </a:r>
          </a:p>
          <a:p>
            <a:pPr marL="0" indent="0">
              <a:buNone/>
            </a:pPr>
            <a:r>
              <a:rPr lang="de-DE" b="1" i="1" dirty="0"/>
              <a:t>Reichert v. Hornbeck</a:t>
            </a:r>
            <a:r>
              <a:rPr lang="de-DE" b="1" dirty="0"/>
              <a:t>, 210 Md.App. 282, 63 A.3d 76 (2013):</a:t>
            </a:r>
          </a:p>
          <a:p>
            <a:r>
              <a:rPr lang="en-US" dirty="0"/>
              <a:t>“it would be an abuse of discretion for a divorce court to order </a:t>
            </a:r>
            <a:r>
              <a:rPr lang="en-US" dirty="0" smtClean="0"/>
              <a:t>a custodial </a:t>
            </a:r>
            <a:r>
              <a:rPr lang="en-US" dirty="0"/>
              <a:t>parent to sign the declaration [transferring the </a:t>
            </a:r>
            <a:r>
              <a:rPr lang="en-US" dirty="0" smtClean="0"/>
              <a:t>dependency exemption</a:t>
            </a:r>
            <a:r>
              <a:rPr lang="en-US" dirty="0"/>
              <a:t>] in the absence of appropriately supported findings that:</a:t>
            </a:r>
          </a:p>
          <a:p>
            <a:pPr lvl="1"/>
            <a:r>
              <a:rPr lang="en-US" dirty="0"/>
              <a:t>the allocation would result in an increase in after-tax </a:t>
            </a:r>
            <a:r>
              <a:rPr lang="en-US" dirty="0" smtClean="0"/>
              <a:t>spendable income </a:t>
            </a:r>
            <a:r>
              <a:rPr lang="en-US" dirty="0"/>
              <a:t>of the family as a whole; or</a:t>
            </a:r>
          </a:p>
          <a:p>
            <a:pPr lvl="1"/>
            <a:r>
              <a:rPr lang="en-US" dirty="0"/>
              <a:t>demonstrating other exceptional circumstances making it in the </a:t>
            </a:r>
            <a:r>
              <a:rPr lang="en-US" dirty="0" smtClean="0"/>
              <a:t>best interest </a:t>
            </a:r>
            <a:r>
              <a:rPr lang="en-US" dirty="0"/>
              <a:t>of the parties and their child for the exemption [to] be </a:t>
            </a:r>
            <a:r>
              <a:rPr lang="en-US" dirty="0" smtClean="0"/>
              <a:t>waived to </a:t>
            </a:r>
            <a:r>
              <a:rPr lang="en-US" dirty="0"/>
              <a:t>the non-custodial parent.”</a:t>
            </a:r>
          </a:p>
        </p:txBody>
      </p:sp>
    </p:spTree>
    <p:extLst>
      <p:ext uri="{BB962C8B-B14F-4D97-AF65-F5344CB8AC3E}">
        <p14:creationId xmlns:p14="http://schemas.microsoft.com/office/powerpoint/2010/main" val="318741484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Asset Purchase</a:t>
            </a:r>
            <a:endParaRPr lang="en-US" b="1" dirty="0"/>
          </a:p>
        </p:txBody>
      </p:sp>
      <p:sp>
        <p:nvSpPr>
          <p:cNvPr id="3" name="Content Placeholder 2"/>
          <p:cNvSpPr>
            <a:spLocks noGrp="1"/>
          </p:cNvSpPr>
          <p:nvPr>
            <p:ph idx="1"/>
          </p:nvPr>
        </p:nvSpPr>
        <p:spPr/>
        <p:txBody>
          <a:bodyPr numCol="2">
            <a:normAutofit/>
          </a:bodyPr>
          <a:lstStyle/>
          <a:p>
            <a:pPr marL="0" indent="0" algn="ctr">
              <a:buNone/>
            </a:pPr>
            <a:r>
              <a:rPr lang="en-US" b="1" u="sng" dirty="0" smtClean="0"/>
              <a:t>Advantages</a:t>
            </a:r>
          </a:p>
          <a:p>
            <a:pPr marL="0" indent="0" algn="l">
              <a:buNone/>
            </a:pPr>
            <a:endParaRPr lang="en-US" u="sng" dirty="0"/>
          </a:p>
          <a:p>
            <a:pPr algn="l"/>
            <a:r>
              <a:rPr lang="en-US" dirty="0" smtClean="0"/>
              <a:t>Buyer</a:t>
            </a:r>
          </a:p>
          <a:p>
            <a:pPr lvl="1"/>
            <a:r>
              <a:rPr lang="en-US" dirty="0" smtClean="0"/>
              <a:t>Buyer’s </a:t>
            </a:r>
            <a:r>
              <a:rPr lang="en-US" dirty="0" smtClean="0"/>
              <a:t>preference</a:t>
            </a:r>
          </a:p>
          <a:p>
            <a:pPr lvl="1"/>
            <a:r>
              <a:rPr lang="en-US" i="1" dirty="0" smtClean="0"/>
              <a:t>Stepped-up Tax Basis</a:t>
            </a:r>
          </a:p>
          <a:p>
            <a:pPr lvl="1"/>
            <a:r>
              <a:rPr lang="en-US" dirty="0" smtClean="0"/>
              <a:t>Avoid unknown liabilities</a:t>
            </a:r>
            <a:endParaRPr lang="en-US" strike="sngStrike" dirty="0" smtClean="0"/>
          </a:p>
          <a:p>
            <a:pPr marL="0" indent="0">
              <a:buNone/>
            </a:pPr>
            <a:endParaRPr lang="en-US" dirty="0"/>
          </a:p>
          <a:p>
            <a:pPr marL="0" indent="0" algn="l">
              <a:buNone/>
            </a:pPr>
            <a:endParaRPr lang="en-US" dirty="0" smtClean="0"/>
          </a:p>
          <a:p>
            <a:pPr algn="l"/>
            <a:endParaRPr lang="en-US" dirty="0" smtClean="0"/>
          </a:p>
          <a:p>
            <a:pPr algn="l"/>
            <a:endParaRPr lang="en-US" dirty="0" smtClean="0"/>
          </a:p>
          <a:p>
            <a:pPr algn="l"/>
            <a:endParaRPr lang="en-US" dirty="0" smtClean="0"/>
          </a:p>
          <a:p>
            <a:pPr marL="0" indent="0" algn="l">
              <a:buNone/>
            </a:pPr>
            <a:endParaRPr lang="en-US" dirty="0" smtClean="0"/>
          </a:p>
          <a:p>
            <a:pPr marL="0" indent="0" algn="l">
              <a:buNone/>
            </a:pPr>
            <a:endParaRPr lang="en-US" dirty="0"/>
          </a:p>
          <a:p>
            <a:pPr marL="0" indent="0" algn="l">
              <a:buNone/>
            </a:pPr>
            <a:endParaRPr lang="en-US" dirty="0" smtClean="0"/>
          </a:p>
          <a:p>
            <a:pPr marL="0" indent="0" algn="l">
              <a:buNone/>
            </a:pPr>
            <a:endParaRPr lang="en-US" dirty="0"/>
          </a:p>
          <a:p>
            <a:pPr marL="0" indent="0" algn="ctr">
              <a:buNone/>
            </a:pPr>
            <a:r>
              <a:rPr lang="en-US" b="1" u="sng" dirty="0" smtClean="0"/>
              <a:t>Disadvantages</a:t>
            </a:r>
            <a:endParaRPr lang="en-US" b="1" u="sng" dirty="0" smtClean="0"/>
          </a:p>
          <a:p>
            <a:pPr marL="0" indent="0" algn="l">
              <a:buNone/>
            </a:pPr>
            <a:endParaRPr lang="en-US" u="sng" dirty="0" smtClean="0"/>
          </a:p>
          <a:p>
            <a:pPr algn="l"/>
            <a:r>
              <a:rPr lang="en-US" dirty="0" smtClean="0"/>
              <a:t>Buyer</a:t>
            </a:r>
          </a:p>
          <a:p>
            <a:pPr lvl="1" algn="l"/>
            <a:r>
              <a:rPr lang="en-US" i="1" dirty="0" smtClean="0"/>
              <a:t>Asset </a:t>
            </a:r>
            <a:r>
              <a:rPr lang="en-US" i="1" dirty="0"/>
              <a:t>assignability </a:t>
            </a:r>
            <a:r>
              <a:rPr lang="en-US" i="1" dirty="0" smtClean="0"/>
              <a:t>issues</a:t>
            </a:r>
          </a:p>
          <a:p>
            <a:pPr lvl="1" algn="l"/>
            <a:r>
              <a:rPr lang="en-US" dirty="0" smtClean="0"/>
              <a:t>Additional transfer </a:t>
            </a:r>
            <a:r>
              <a:rPr lang="en-US" dirty="0"/>
              <a:t>t</a:t>
            </a:r>
            <a:r>
              <a:rPr lang="en-US" dirty="0" smtClean="0"/>
              <a:t>axes</a:t>
            </a:r>
          </a:p>
          <a:p>
            <a:pPr lvl="1" algn="l"/>
            <a:endParaRPr lang="en-US" dirty="0"/>
          </a:p>
          <a:p>
            <a:pPr algn="l"/>
            <a:r>
              <a:rPr lang="en-US" dirty="0" smtClean="0"/>
              <a:t>Seller</a:t>
            </a:r>
          </a:p>
          <a:p>
            <a:pPr lvl="1" algn="l"/>
            <a:r>
              <a:rPr lang="en-US" i="1" dirty="0" smtClean="0"/>
              <a:t>Potential </a:t>
            </a:r>
            <a:r>
              <a:rPr lang="en-US" i="1" dirty="0" smtClean="0"/>
              <a:t>tax increase</a:t>
            </a:r>
          </a:p>
          <a:p>
            <a:pPr lvl="1"/>
            <a:r>
              <a:rPr lang="en-US" dirty="0" smtClean="0"/>
              <a:t>Cumbersome </a:t>
            </a:r>
            <a:r>
              <a:rPr lang="en-US" dirty="0" smtClean="0"/>
              <a:t>execution</a:t>
            </a:r>
            <a:endParaRPr lang="en-US" dirty="0"/>
          </a:p>
          <a:p>
            <a:endParaRPr lang="en-US" sz="2100" dirty="0"/>
          </a:p>
          <a:p>
            <a:pPr marL="0" indent="0" algn="l">
              <a:buNone/>
            </a:pPr>
            <a:endParaRPr lang="en-US" dirty="0"/>
          </a:p>
          <a:p>
            <a:pPr algn="l"/>
            <a:endParaRPr lang="en-US" u="sng"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3697793475"/>
      </p:ext>
    </p:extLst>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10(b</a:t>
            </a:r>
            <a:r>
              <a:rPr lang="en-US" dirty="0" smtClean="0"/>
              <a:t>). </a:t>
            </a:r>
            <a:r>
              <a:rPr lang="en-US" dirty="0" smtClean="0"/>
              <a:t>Medical Expense Deductions for Children</a:t>
            </a:r>
            <a:endParaRPr lang="en-US" dirty="0"/>
          </a:p>
        </p:txBody>
      </p:sp>
      <p:sp>
        <p:nvSpPr>
          <p:cNvPr id="3" name="Content Placeholder 2"/>
          <p:cNvSpPr>
            <a:spLocks noGrp="1"/>
          </p:cNvSpPr>
          <p:nvPr>
            <p:ph idx="1"/>
          </p:nvPr>
        </p:nvSpPr>
        <p:spPr>
          <a:xfrm>
            <a:off x="885826" y="2286000"/>
            <a:ext cx="7372349" cy="3553385"/>
          </a:xfrm>
        </p:spPr>
        <p:txBody>
          <a:bodyPr>
            <a:normAutofit/>
          </a:bodyPr>
          <a:lstStyle/>
          <a:p>
            <a:r>
              <a:rPr lang="en-US" dirty="0"/>
              <a:t>The parent paying the medical bills is entitled to claim them on his or her </a:t>
            </a:r>
            <a:r>
              <a:rPr lang="en-US" dirty="0" smtClean="0"/>
              <a:t>separate return </a:t>
            </a:r>
            <a:r>
              <a:rPr lang="en-US" dirty="0"/>
              <a:t>assuming the following are </a:t>
            </a:r>
            <a:r>
              <a:rPr lang="en-US" dirty="0" smtClean="0"/>
              <a:t>true:</a:t>
            </a:r>
          </a:p>
          <a:p>
            <a:pPr lvl="1"/>
            <a:r>
              <a:rPr lang="en-US" sz="1350" dirty="0"/>
              <a:t>The </a:t>
            </a:r>
            <a:r>
              <a:rPr lang="en-US" sz="1350" dirty="0"/>
              <a:t>parents are divorced, legally separated, have a written separation agreement, or </a:t>
            </a:r>
            <a:r>
              <a:rPr lang="en-US" sz="1350" dirty="0"/>
              <a:t>have lived </a:t>
            </a:r>
            <a:r>
              <a:rPr lang="en-US" sz="1350" dirty="0"/>
              <a:t>apart for the last six months of the calendar year; and</a:t>
            </a:r>
          </a:p>
          <a:p>
            <a:pPr lvl="1"/>
            <a:r>
              <a:rPr lang="en-US" sz="1350" dirty="0"/>
              <a:t>The </a:t>
            </a:r>
            <a:r>
              <a:rPr lang="en-US" sz="1350" dirty="0"/>
              <a:t>parents have </a:t>
            </a:r>
            <a:r>
              <a:rPr lang="en-US" sz="1350" u="sng" dirty="0"/>
              <a:t>collectively</a:t>
            </a:r>
            <a:r>
              <a:rPr lang="en-US" sz="1350" dirty="0"/>
              <a:t> had “custody” of the child for more than half the year; and</a:t>
            </a:r>
          </a:p>
          <a:p>
            <a:pPr lvl="1"/>
            <a:r>
              <a:rPr lang="en-US" sz="1350" dirty="0"/>
              <a:t>The </a:t>
            </a:r>
            <a:r>
              <a:rPr lang="en-US" sz="1350" dirty="0"/>
              <a:t>parents have </a:t>
            </a:r>
            <a:r>
              <a:rPr lang="en-US" sz="1350" u="sng" dirty="0"/>
              <a:t>collectively</a:t>
            </a:r>
            <a:r>
              <a:rPr lang="en-US" sz="1350" dirty="0"/>
              <a:t> provided more than half the child support; and</a:t>
            </a:r>
          </a:p>
          <a:p>
            <a:pPr lvl="1"/>
            <a:r>
              <a:rPr lang="en-US" sz="1350" dirty="0"/>
              <a:t>The </a:t>
            </a:r>
            <a:r>
              <a:rPr lang="en-US" sz="1350" dirty="0"/>
              <a:t>limitation on the deduction for qualified medical expenses, i.e. such expenses </a:t>
            </a:r>
            <a:r>
              <a:rPr lang="en-US" sz="1350" dirty="0"/>
              <a:t>that exceed </a:t>
            </a:r>
            <a:r>
              <a:rPr lang="en-US" sz="1350" dirty="0"/>
              <a:t>7.5% of adjusted gross income, is met</a:t>
            </a:r>
          </a:p>
          <a:p>
            <a:pPr lvl="1"/>
            <a:r>
              <a:rPr lang="en-US" sz="1350" u="sng" dirty="0"/>
              <a:t>Assuming </a:t>
            </a:r>
            <a:r>
              <a:rPr lang="en-US" sz="1350" u="sng" dirty="0"/>
              <a:t>a parent meets all of the above, the parent can deduct medical expenses paid </a:t>
            </a:r>
            <a:r>
              <a:rPr lang="en-US" sz="1350" u="sng" dirty="0"/>
              <a:t>by that </a:t>
            </a:r>
            <a:r>
              <a:rPr lang="en-US" sz="1350" u="sng" dirty="0"/>
              <a:t>parent even though a dependency exemption for the child is claimed by the </a:t>
            </a:r>
            <a:r>
              <a:rPr lang="en-US" sz="1350" u="sng" dirty="0"/>
              <a:t>other parent</a:t>
            </a:r>
            <a:endParaRPr lang="en-US" sz="1350" u="sng" dirty="0"/>
          </a:p>
          <a:p>
            <a:r>
              <a:rPr lang="en-US" dirty="0" smtClean="0"/>
              <a:t>See </a:t>
            </a:r>
            <a:r>
              <a:rPr lang="en-US" dirty="0"/>
              <a:t>IRC §213 and §152</a:t>
            </a:r>
          </a:p>
        </p:txBody>
      </p:sp>
    </p:spTree>
    <p:extLst>
      <p:ext uri="{BB962C8B-B14F-4D97-AF65-F5344CB8AC3E}">
        <p14:creationId xmlns:p14="http://schemas.microsoft.com/office/powerpoint/2010/main" val="2967215299"/>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683765" cy="520277"/>
          </a:xfrm>
        </p:spPr>
        <p:txBody>
          <a:bodyPr/>
          <a:lstStyle/>
          <a:p>
            <a:r>
              <a:rPr lang="en-US" dirty="0" smtClean="0"/>
              <a:t>10(c</a:t>
            </a:r>
            <a:r>
              <a:rPr lang="en-US" dirty="0" smtClean="0"/>
              <a:t>). </a:t>
            </a:r>
            <a:r>
              <a:rPr lang="en-US" dirty="0" smtClean="0"/>
              <a:t>Child Tax Credit</a:t>
            </a:r>
            <a:endParaRPr lang="en-US" dirty="0"/>
          </a:p>
        </p:txBody>
      </p:sp>
      <p:sp>
        <p:nvSpPr>
          <p:cNvPr id="3" name="Content Placeholder 2"/>
          <p:cNvSpPr>
            <a:spLocks noGrp="1"/>
          </p:cNvSpPr>
          <p:nvPr>
            <p:ph idx="1"/>
          </p:nvPr>
        </p:nvSpPr>
        <p:spPr>
          <a:xfrm>
            <a:off x="689162" y="1845609"/>
            <a:ext cx="7765676" cy="3983691"/>
          </a:xfrm>
        </p:spPr>
        <p:txBody>
          <a:bodyPr>
            <a:normAutofit fontScale="85000" lnSpcReduction="20000"/>
          </a:bodyPr>
          <a:lstStyle/>
          <a:p>
            <a:r>
              <a:rPr lang="en-US" dirty="0"/>
              <a:t>Only the parent that claims a qualifying child as a dependent can claim the Child </a:t>
            </a:r>
            <a:r>
              <a:rPr lang="en-US" dirty="0" smtClean="0"/>
              <a:t>Tax Credit</a:t>
            </a:r>
            <a:r>
              <a:rPr lang="en-US" dirty="0"/>
              <a:t>.</a:t>
            </a:r>
          </a:p>
          <a:p>
            <a:r>
              <a:rPr lang="en-US" dirty="0" smtClean="0"/>
              <a:t>A </a:t>
            </a:r>
            <a:r>
              <a:rPr lang="en-US" dirty="0"/>
              <a:t>“qualifying child” must:</a:t>
            </a:r>
          </a:p>
          <a:p>
            <a:pPr lvl="1"/>
            <a:r>
              <a:rPr lang="en-US" dirty="0" smtClean="0"/>
              <a:t>be </a:t>
            </a:r>
            <a:r>
              <a:rPr lang="en-US" dirty="0"/>
              <a:t>under 17 years old as of last day of the taxable year</a:t>
            </a:r>
          </a:p>
          <a:p>
            <a:pPr lvl="1"/>
            <a:r>
              <a:rPr lang="en-US" dirty="0" smtClean="0"/>
              <a:t>bear </a:t>
            </a:r>
            <a:r>
              <a:rPr lang="en-US" dirty="0"/>
              <a:t>a relationship (child, brother, sister, stepbrother or stepsister or a descendant of any </a:t>
            </a:r>
            <a:r>
              <a:rPr lang="en-US" dirty="0" smtClean="0"/>
              <a:t>such relative</a:t>
            </a:r>
            <a:r>
              <a:rPr lang="en-US" dirty="0"/>
              <a:t>) to the Taxpayer</a:t>
            </a:r>
          </a:p>
          <a:p>
            <a:pPr lvl="1"/>
            <a:r>
              <a:rPr lang="en-US" dirty="0" smtClean="0"/>
              <a:t>have </a:t>
            </a:r>
            <a:r>
              <a:rPr lang="en-US" dirty="0"/>
              <a:t>same principal place of abode as Taxpayer for more than ½ the taxable year</a:t>
            </a:r>
          </a:p>
          <a:p>
            <a:pPr lvl="1"/>
            <a:r>
              <a:rPr lang="en-US" dirty="0" smtClean="0"/>
              <a:t>not </a:t>
            </a:r>
            <a:r>
              <a:rPr lang="en-US" dirty="0"/>
              <a:t>provide over ½ of such individual’s own support for the taxable year</a:t>
            </a:r>
          </a:p>
          <a:p>
            <a:r>
              <a:rPr lang="en-US" dirty="0" smtClean="0"/>
              <a:t>The </a:t>
            </a:r>
            <a:r>
              <a:rPr lang="en-US" dirty="0"/>
              <a:t>credit is up to $1,000 per child</a:t>
            </a:r>
          </a:p>
          <a:p>
            <a:pPr lvl="1"/>
            <a:r>
              <a:rPr lang="en-US" dirty="0" smtClean="0"/>
              <a:t>The </a:t>
            </a:r>
            <a:r>
              <a:rPr lang="en-US" dirty="0"/>
              <a:t>credit begins to phase out as AGI exceeds $75,000 for “head of household,” “single,” </a:t>
            </a:r>
            <a:r>
              <a:rPr lang="en-US" dirty="0" smtClean="0"/>
              <a:t>or “qualifying </a:t>
            </a:r>
            <a:r>
              <a:rPr lang="en-US" dirty="0"/>
              <a:t>widow(</a:t>
            </a:r>
            <a:r>
              <a:rPr lang="en-US" dirty="0" err="1"/>
              <a:t>er</a:t>
            </a:r>
            <a:r>
              <a:rPr lang="en-US" dirty="0"/>
              <a:t>)” filers and is completely phased out at $95,000.</a:t>
            </a:r>
          </a:p>
          <a:p>
            <a:pPr lvl="1"/>
            <a:r>
              <a:rPr lang="en-US" dirty="0" smtClean="0"/>
              <a:t>The </a:t>
            </a:r>
            <a:r>
              <a:rPr lang="en-US" dirty="0"/>
              <a:t>credit begins to phase out as AGI exceeds $55,000 for “married filing separate” filers and </a:t>
            </a:r>
            <a:r>
              <a:rPr lang="en-US" dirty="0" smtClean="0"/>
              <a:t>is completely </a:t>
            </a:r>
            <a:r>
              <a:rPr lang="en-US" dirty="0"/>
              <a:t>phased out at $75,000.</a:t>
            </a:r>
          </a:p>
          <a:p>
            <a:pPr lvl="1"/>
            <a:r>
              <a:rPr lang="en-US" dirty="0" smtClean="0"/>
              <a:t>The </a:t>
            </a:r>
            <a:r>
              <a:rPr lang="en-US" dirty="0"/>
              <a:t>credit begins to phase out as AGI exceeds $110,000 for “married filing joint” filers and </a:t>
            </a:r>
            <a:r>
              <a:rPr lang="en-US" dirty="0" smtClean="0"/>
              <a:t>is completely </a:t>
            </a:r>
            <a:r>
              <a:rPr lang="en-US" dirty="0"/>
              <a:t>phased out at $150,000.</a:t>
            </a:r>
          </a:p>
          <a:p>
            <a:pPr lvl="1"/>
            <a:r>
              <a:rPr lang="en-US" dirty="0" smtClean="0"/>
              <a:t>The </a:t>
            </a:r>
            <a:r>
              <a:rPr lang="en-US" dirty="0"/>
              <a:t>credit is non-refundable credit (it reduces dollar for dollar any tax owed, but no refund)</a:t>
            </a:r>
          </a:p>
          <a:p>
            <a:r>
              <a:rPr lang="en-US" dirty="0" smtClean="0"/>
              <a:t>The </a:t>
            </a:r>
            <a:r>
              <a:rPr lang="en-US" dirty="0"/>
              <a:t>Credit is claimed on Line 52 of 2015 Form 1040.</a:t>
            </a:r>
          </a:p>
          <a:p>
            <a:r>
              <a:rPr lang="en-US" i="1" dirty="0" smtClean="0"/>
              <a:t>See </a:t>
            </a:r>
            <a:r>
              <a:rPr lang="en-US" dirty="0"/>
              <a:t>I.R.C. § 24.</a:t>
            </a:r>
          </a:p>
        </p:txBody>
      </p:sp>
    </p:spTree>
    <p:extLst>
      <p:ext uri="{BB962C8B-B14F-4D97-AF65-F5344CB8AC3E}">
        <p14:creationId xmlns:p14="http://schemas.microsoft.com/office/powerpoint/2010/main" val="1600694583"/>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52400"/>
            <a:ext cx="6683765" cy="560618"/>
          </a:xfrm>
        </p:spPr>
        <p:txBody>
          <a:bodyPr/>
          <a:lstStyle/>
          <a:p>
            <a:r>
              <a:rPr lang="en-US" dirty="0" smtClean="0"/>
              <a:t>10(d</a:t>
            </a:r>
            <a:r>
              <a:rPr lang="en-US" dirty="0" smtClean="0"/>
              <a:t>). </a:t>
            </a:r>
            <a:r>
              <a:rPr lang="en-US" dirty="0" smtClean="0"/>
              <a:t>Additional Child Tax Credit</a:t>
            </a:r>
            <a:endParaRPr lang="en-US" dirty="0"/>
          </a:p>
        </p:txBody>
      </p:sp>
      <p:sp>
        <p:nvSpPr>
          <p:cNvPr id="3" name="Content Placeholder 2"/>
          <p:cNvSpPr>
            <a:spLocks noGrp="1"/>
          </p:cNvSpPr>
          <p:nvPr>
            <p:ph idx="1"/>
          </p:nvPr>
        </p:nvSpPr>
        <p:spPr>
          <a:xfrm>
            <a:off x="1039381" y="1986803"/>
            <a:ext cx="7065239" cy="3283693"/>
          </a:xfrm>
        </p:spPr>
        <p:txBody>
          <a:bodyPr>
            <a:noAutofit/>
          </a:bodyPr>
          <a:lstStyle/>
          <a:p>
            <a:r>
              <a:rPr lang="en-US" sz="1800" dirty="0"/>
              <a:t>The “Additional Child Tax Credit” is a refundable credit, which can only be utilized if you qualify for the Child Tax Credit and don’t have tax liabilities of $1,000 x number of qualifying children</a:t>
            </a:r>
          </a:p>
          <a:p>
            <a:r>
              <a:rPr lang="en-US" sz="1800" dirty="0"/>
              <a:t>The Additional Child Tax Credit is available to the extent you don’t have enough tax liability for the Child Tax Credit to be utilized and 15% of taxable earned income in excess of $3,000</a:t>
            </a:r>
          </a:p>
          <a:p>
            <a:r>
              <a:rPr lang="en-US" sz="1800" dirty="0"/>
              <a:t>As a refundable credit it can create a refund even if you have no tax liability</a:t>
            </a:r>
          </a:p>
          <a:p>
            <a:r>
              <a:rPr lang="en-US" sz="1800" dirty="0"/>
              <a:t>The Credit is claimed on Line 67 of 2015 Form 1040</a:t>
            </a:r>
          </a:p>
          <a:p>
            <a:r>
              <a:rPr lang="en-US" sz="1800" dirty="0"/>
              <a:t>See IRC § 24(d).</a:t>
            </a:r>
            <a:endParaRPr lang="en-US" sz="1800" dirty="0"/>
          </a:p>
        </p:txBody>
      </p:sp>
    </p:spTree>
    <p:extLst>
      <p:ext uri="{BB962C8B-B14F-4D97-AF65-F5344CB8AC3E}">
        <p14:creationId xmlns:p14="http://schemas.microsoft.com/office/powerpoint/2010/main" val="4085223413"/>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7105580" cy="614628"/>
          </a:xfrm>
        </p:spPr>
        <p:txBody>
          <a:bodyPr/>
          <a:lstStyle/>
          <a:p>
            <a:r>
              <a:rPr lang="en-US" dirty="0" smtClean="0"/>
              <a:t>10(e</a:t>
            </a:r>
            <a:r>
              <a:rPr lang="en-US" dirty="0" smtClean="0"/>
              <a:t>). </a:t>
            </a:r>
            <a:r>
              <a:rPr lang="en-US" dirty="0" smtClean="0"/>
              <a:t>Child and Dependent Care Credit	</a:t>
            </a:r>
            <a:endParaRPr lang="en-US" dirty="0"/>
          </a:p>
        </p:txBody>
      </p:sp>
      <p:sp>
        <p:nvSpPr>
          <p:cNvPr id="3" name="Content Placeholder 2"/>
          <p:cNvSpPr>
            <a:spLocks noGrp="1"/>
          </p:cNvSpPr>
          <p:nvPr>
            <p:ph idx="1"/>
          </p:nvPr>
        </p:nvSpPr>
        <p:spPr>
          <a:xfrm>
            <a:off x="800100" y="1825439"/>
            <a:ext cx="7543800" cy="4067735"/>
          </a:xfrm>
        </p:spPr>
        <p:txBody>
          <a:bodyPr>
            <a:noAutofit/>
          </a:bodyPr>
          <a:lstStyle/>
          <a:p>
            <a:r>
              <a:rPr lang="en-US" sz="1275" dirty="0"/>
              <a:t>Only the custodial parent of a child (under age 13) can claim the Child and </a:t>
            </a:r>
            <a:r>
              <a:rPr lang="en-US" sz="1275" dirty="0"/>
              <a:t>Dependent Care </a:t>
            </a:r>
            <a:r>
              <a:rPr lang="en-US" sz="1275" dirty="0"/>
              <a:t>Credit.</a:t>
            </a:r>
          </a:p>
          <a:p>
            <a:r>
              <a:rPr lang="en-US" sz="1275" dirty="0"/>
              <a:t>The </a:t>
            </a:r>
            <a:r>
              <a:rPr lang="en-US" sz="1275" dirty="0"/>
              <a:t>“custodial parent” is the parent who spent the most hours with the identified child in </a:t>
            </a:r>
            <a:r>
              <a:rPr lang="en-US" sz="1275" dirty="0"/>
              <a:t>a given </a:t>
            </a:r>
            <a:r>
              <a:rPr lang="en-US" sz="1275" dirty="0"/>
              <a:t>year. See Frank </a:t>
            </a:r>
            <a:r>
              <a:rPr lang="en-US" sz="1275" dirty="0" err="1"/>
              <a:t>Planko</a:t>
            </a:r>
            <a:r>
              <a:rPr lang="en-US" sz="1275" dirty="0"/>
              <a:t> v. Commissioner, T.C. </a:t>
            </a:r>
            <a:r>
              <a:rPr lang="en-US" sz="1275" dirty="0" err="1"/>
              <a:t>Summ.Op</a:t>
            </a:r>
            <a:r>
              <a:rPr lang="en-US" sz="1275" dirty="0"/>
              <a:t>. </a:t>
            </a:r>
            <a:r>
              <a:rPr lang="en-US" sz="1275" dirty="0"/>
              <a:t>2003-105.</a:t>
            </a:r>
          </a:p>
          <a:p>
            <a:r>
              <a:rPr lang="en-US" sz="1275" dirty="0"/>
              <a:t>Taxpayers </a:t>
            </a:r>
            <a:r>
              <a:rPr lang="en-US" sz="1275" dirty="0"/>
              <a:t>get a credit against taxes paid, up to a maximum of $2,100, depending on </a:t>
            </a:r>
            <a:r>
              <a:rPr lang="en-US" sz="1275" dirty="0"/>
              <a:t>the family’s </a:t>
            </a:r>
            <a:r>
              <a:rPr lang="en-US" sz="1275" dirty="0"/>
              <a:t>income.</a:t>
            </a:r>
          </a:p>
          <a:p>
            <a:pPr lvl="1"/>
            <a:r>
              <a:rPr lang="en-US" sz="1275" dirty="0"/>
              <a:t>A </a:t>
            </a:r>
            <a:r>
              <a:rPr lang="en-US" sz="1275" dirty="0"/>
              <a:t>family can claim up to $3,000 in dependent care expenses for a single qualifying child and $</a:t>
            </a:r>
            <a:r>
              <a:rPr lang="en-US" sz="1275" dirty="0"/>
              <a:t>6,000 in </a:t>
            </a:r>
            <a:r>
              <a:rPr lang="en-US" sz="1275" dirty="0"/>
              <a:t>expenses for two children or more.</a:t>
            </a:r>
          </a:p>
          <a:p>
            <a:pPr lvl="1"/>
            <a:r>
              <a:rPr lang="en-US" sz="1275" dirty="0"/>
              <a:t>Eligible </a:t>
            </a:r>
            <a:r>
              <a:rPr lang="en-US" sz="1275" dirty="0"/>
              <a:t>families with (AGI) of $15,000 or less can claim 35 percent of these expenses for a </a:t>
            </a:r>
            <a:r>
              <a:rPr lang="en-US" sz="1275" dirty="0"/>
              <a:t>maximum potential </a:t>
            </a:r>
            <a:r>
              <a:rPr lang="en-US" sz="1275" dirty="0"/>
              <a:t>credit of $2,100. (6,000 x 0.35 = 2,100)</a:t>
            </a:r>
          </a:p>
          <a:p>
            <a:pPr lvl="1"/>
            <a:r>
              <a:rPr lang="en-US" sz="1275" dirty="0"/>
              <a:t>The </a:t>
            </a:r>
            <a:r>
              <a:rPr lang="en-US" sz="1275" dirty="0"/>
              <a:t>percentage of expenses a family can claim steadily phases out until families with AGI of $</a:t>
            </a:r>
            <a:r>
              <a:rPr lang="en-US" sz="1275" dirty="0"/>
              <a:t>43,000 or </a:t>
            </a:r>
            <a:r>
              <a:rPr lang="en-US" sz="1275" dirty="0"/>
              <a:t>more reach the minimum claim rate of 20 percent, qualifying for a maximum potential credit </a:t>
            </a:r>
            <a:r>
              <a:rPr lang="en-US" sz="1275" dirty="0"/>
              <a:t>of $1,200</a:t>
            </a:r>
            <a:r>
              <a:rPr lang="en-US" sz="1275" dirty="0"/>
              <a:t>. ($6,000 x 0.20 = 1,200)</a:t>
            </a:r>
          </a:p>
          <a:p>
            <a:pPr lvl="1"/>
            <a:r>
              <a:rPr lang="en-US" sz="1275" dirty="0"/>
              <a:t>The </a:t>
            </a:r>
            <a:r>
              <a:rPr lang="en-US" sz="1275" dirty="0"/>
              <a:t>credit is non-refundable. Consequently, only taxpayers that pay taxes equal to or greater </a:t>
            </a:r>
            <a:r>
              <a:rPr lang="en-US" sz="1275" dirty="0"/>
              <a:t>than the </a:t>
            </a:r>
            <a:r>
              <a:rPr lang="en-US" sz="1275" dirty="0"/>
              <a:t>credit can receive the benefit.</a:t>
            </a:r>
          </a:p>
          <a:p>
            <a:r>
              <a:rPr lang="en-US" sz="1275" dirty="0"/>
              <a:t>The </a:t>
            </a:r>
            <a:r>
              <a:rPr lang="en-US" sz="1275" dirty="0"/>
              <a:t>Credit is claimed on Line 49 of 2015 Form 1040</a:t>
            </a:r>
          </a:p>
          <a:p>
            <a:r>
              <a:rPr lang="en-US" sz="1275" dirty="0"/>
              <a:t>See </a:t>
            </a:r>
            <a:r>
              <a:rPr lang="en-US" sz="1275" dirty="0"/>
              <a:t>IRC § 21</a:t>
            </a:r>
          </a:p>
        </p:txBody>
      </p:sp>
    </p:spTree>
    <p:extLst>
      <p:ext uri="{BB962C8B-B14F-4D97-AF65-F5344CB8AC3E}">
        <p14:creationId xmlns:p14="http://schemas.microsoft.com/office/powerpoint/2010/main" val="3377343601"/>
      </p:ext>
    </p:extLst>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6683765" cy="530362"/>
          </a:xfrm>
        </p:spPr>
        <p:txBody>
          <a:bodyPr/>
          <a:lstStyle/>
          <a:p>
            <a:r>
              <a:rPr lang="en-US" dirty="0" smtClean="0"/>
              <a:t>10(f</a:t>
            </a:r>
            <a:r>
              <a:rPr lang="en-US" dirty="0" smtClean="0"/>
              <a:t>). </a:t>
            </a:r>
            <a:r>
              <a:rPr lang="en-US" dirty="0" smtClean="0"/>
              <a:t>Earned Income Tax Credit</a:t>
            </a:r>
            <a:endParaRPr lang="en-US" dirty="0"/>
          </a:p>
        </p:txBody>
      </p:sp>
      <p:sp>
        <p:nvSpPr>
          <p:cNvPr id="3" name="Content Placeholder 2"/>
          <p:cNvSpPr>
            <a:spLocks noGrp="1"/>
          </p:cNvSpPr>
          <p:nvPr>
            <p:ph idx="1"/>
          </p:nvPr>
        </p:nvSpPr>
        <p:spPr>
          <a:xfrm>
            <a:off x="918847" y="1943099"/>
            <a:ext cx="7306306" cy="3805518"/>
          </a:xfrm>
        </p:spPr>
        <p:txBody>
          <a:bodyPr>
            <a:noAutofit/>
          </a:bodyPr>
          <a:lstStyle/>
          <a:p>
            <a:r>
              <a:rPr lang="en-US" dirty="0"/>
              <a:t>To claim EITC on your tax return, you must meet </a:t>
            </a:r>
            <a:r>
              <a:rPr lang="en-US" i="1" dirty="0"/>
              <a:t>all </a:t>
            </a:r>
            <a:r>
              <a:rPr lang="en-US" dirty="0"/>
              <a:t>the following rules (</a:t>
            </a:r>
            <a:r>
              <a:rPr lang="en-US" dirty="0" smtClean="0"/>
              <a:t>see generally </a:t>
            </a:r>
            <a:r>
              <a:rPr lang="en-US" dirty="0"/>
              <a:t>I.R.C. § 32 </a:t>
            </a:r>
            <a:r>
              <a:rPr lang="en-US" i="1" dirty="0"/>
              <a:t>et seq.</a:t>
            </a:r>
            <a:r>
              <a:rPr lang="en-US" dirty="0"/>
              <a:t>:</a:t>
            </a:r>
          </a:p>
          <a:p>
            <a:pPr lvl="1"/>
            <a:r>
              <a:rPr lang="en-US" sz="1350" dirty="0"/>
              <a:t>You</a:t>
            </a:r>
            <a:r>
              <a:rPr lang="en-US" sz="1350" dirty="0"/>
              <a:t>, your spouse (if you file a joint return), and all others listed on Schedule EIC, </a:t>
            </a:r>
            <a:r>
              <a:rPr lang="en-US" sz="1350" dirty="0"/>
              <a:t>must have </a:t>
            </a:r>
            <a:r>
              <a:rPr lang="en-US" sz="1350" dirty="0"/>
              <a:t>a social security number that is valid for employment</a:t>
            </a:r>
          </a:p>
          <a:p>
            <a:pPr lvl="1"/>
            <a:r>
              <a:rPr lang="en-US" sz="1350" dirty="0"/>
              <a:t>You </a:t>
            </a:r>
            <a:r>
              <a:rPr lang="en-US" sz="1350" dirty="0"/>
              <a:t>must have earned income from working for someone else or owning or running </a:t>
            </a:r>
            <a:r>
              <a:rPr lang="en-US" sz="1350" dirty="0"/>
              <a:t>a farm </a:t>
            </a:r>
            <a:r>
              <a:rPr lang="en-US" sz="1350" dirty="0"/>
              <a:t>or business</a:t>
            </a:r>
          </a:p>
          <a:p>
            <a:pPr lvl="1"/>
            <a:r>
              <a:rPr lang="en-US" sz="1350" dirty="0"/>
              <a:t>Your </a:t>
            </a:r>
            <a:r>
              <a:rPr lang="en-US" sz="1350" dirty="0"/>
              <a:t>filing status cannot be married filing separately</a:t>
            </a:r>
          </a:p>
          <a:p>
            <a:pPr lvl="1"/>
            <a:r>
              <a:rPr lang="en-US" sz="1350" dirty="0"/>
              <a:t>You </a:t>
            </a:r>
            <a:r>
              <a:rPr lang="en-US" sz="1350" dirty="0"/>
              <a:t>must be a U.S. citizen or resident alien all year</a:t>
            </a:r>
          </a:p>
          <a:p>
            <a:pPr lvl="1"/>
            <a:r>
              <a:rPr lang="en-US" sz="1350" dirty="0"/>
              <a:t>You </a:t>
            </a:r>
            <a:r>
              <a:rPr lang="en-US" sz="1350" b="1" dirty="0"/>
              <a:t>cannot </a:t>
            </a:r>
            <a:r>
              <a:rPr lang="en-US" sz="1350" dirty="0"/>
              <a:t>be a qualifying child of another person</a:t>
            </a:r>
          </a:p>
          <a:p>
            <a:pPr lvl="1"/>
            <a:r>
              <a:rPr lang="en-US" sz="1350" dirty="0"/>
              <a:t>You </a:t>
            </a:r>
            <a:r>
              <a:rPr lang="en-US" sz="1350" dirty="0"/>
              <a:t>cannot file Form 2555 or Form 2555 EZ (related to foreign earned income)</a:t>
            </a:r>
          </a:p>
          <a:p>
            <a:r>
              <a:rPr lang="en-US" dirty="0" smtClean="0"/>
              <a:t>Investment </a:t>
            </a:r>
            <a:r>
              <a:rPr lang="en-US" dirty="0"/>
              <a:t>Income for the 2015 year must be $3,400 or less, and you must </a:t>
            </a:r>
            <a:r>
              <a:rPr lang="en-US" dirty="0" smtClean="0"/>
              <a:t>meet the </a:t>
            </a:r>
            <a:r>
              <a:rPr lang="en-US" dirty="0"/>
              <a:t>earned income limits</a:t>
            </a:r>
          </a:p>
          <a:p>
            <a:r>
              <a:rPr lang="en-US" dirty="0" smtClean="0"/>
              <a:t>The </a:t>
            </a:r>
            <a:r>
              <a:rPr lang="en-US" dirty="0"/>
              <a:t>Credit is claimed on Line 66 of 2015 Form 1040</a:t>
            </a:r>
          </a:p>
          <a:p>
            <a:r>
              <a:rPr lang="en-US" dirty="0" smtClean="0"/>
              <a:t>See </a:t>
            </a:r>
            <a:r>
              <a:rPr lang="en-US" dirty="0"/>
              <a:t>IRC § 32</a:t>
            </a:r>
          </a:p>
        </p:txBody>
      </p:sp>
    </p:spTree>
    <p:extLst>
      <p:ext uri="{BB962C8B-B14F-4D97-AF65-F5344CB8AC3E}">
        <p14:creationId xmlns:p14="http://schemas.microsoft.com/office/powerpoint/2010/main" val="772537678"/>
      </p:ext>
    </p:extLst>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6683765" cy="510191"/>
          </a:xfrm>
        </p:spPr>
        <p:txBody>
          <a:bodyPr>
            <a:normAutofit fontScale="90000"/>
          </a:bodyPr>
          <a:lstStyle/>
          <a:p>
            <a:r>
              <a:rPr lang="en-US" dirty="0" smtClean="0"/>
              <a:t>10(f</a:t>
            </a:r>
            <a:r>
              <a:rPr lang="en-US" dirty="0" smtClean="0"/>
              <a:t>). </a:t>
            </a:r>
            <a:r>
              <a:rPr lang="en-US" dirty="0" smtClean="0"/>
              <a:t>Earned Income Tax Credit</a:t>
            </a:r>
            <a:endParaRPr lang="en-US" dirty="0"/>
          </a:p>
        </p:txBody>
      </p:sp>
      <p:sp>
        <p:nvSpPr>
          <p:cNvPr id="3" name="Content Placeholder 2"/>
          <p:cNvSpPr>
            <a:spLocks noGrp="1"/>
          </p:cNvSpPr>
          <p:nvPr>
            <p:ph idx="1"/>
          </p:nvPr>
        </p:nvSpPr>
        <p:spPr>
          <a:xfrm>
            <a:off x="563096" y="1835524"/>
            <a:ext cx="8017808" cy="4054288"/>
          </a:xfrm>
        </p:spPr>
        <p:txBody>
          <a:bodyPr>
            <a:noAutofit/>
          </a:bodyPr>
          <a:lstStyle/>
          <a:p>
            <a:pPr>
              <a:spcBef>
                <a:spcPts val="450"/>
              </a:spcBef>
            </a:pPr>
            <a:r>
              <a:rPr lang="en-US" sz="1200" dirty="0"/>
              <a:t>Must also meet one of the following:</a:t>
            </a:r>
          </a:p>
          <a:p>
            <a:pPr lvl="1">
              <a:spcBef>
                <a:spcPts val="450"/>
              </a:spcBef>
            </a:pPr>
            <a:r>
              <a:rPr lang="en-US" sz="1200" dirty="0"/>
              <a:t>Have </a:t>
            </a:r>
            <a:r>
              <a:rPr lang="en-US" sz="1200" dirty="0"/>
              <a:t>a qualifying child (see who is a qualifying child below)</a:t>
            </a:r>
          </a:p>
          <a:p>
            <a:pPr lvl="1">
              <a:spcBef>
                <a:spcPts val="450"/>
              </a:spcBef>
            </a:pPr>
            <a:r>
              <a:rPr lang="en-US" sz="1200" dirty="0"/>
              <a:t>If </a:t>
            </a:r>
            <a:r>
              <a:rPr lang="en-US" sz="1200" dirty="0"/>
              <a:t>you do not have a qualifying child, you </a:t>
            </a:r>
            <a:r>
              <a:rPr lang="en-US" sz="1200" dirty="0"/>
              <a:t>must:</a:t>
            </a:r>
          </a:p>
          <a:p>
            <a:pPr lvl="2">
              <a:spcBef>
                <a:spcPts val="450"/>
              </a:spcBef>
            </a:pPr>
            <a:r>
              <a:rPr lang="en-US" sz="1200" dirty="0" smtClean="0"/>
              <a:t>be </a:t>
            </a:r>
            <a:r>
              <a:rPr lang="en-US" sz="1200" dirty="0"/>
              <a:t>age 25 but under 65 at the end of the year,</a:t>
            </a:r>
          </a:p>
          <a:p>
            <a:pPr lvl="2">
              <a:spcBef>
                <a:spcPts val="450"/>
              </a:spcBef>
            </a:pPr>
            <a:r>
              <a:rPr lang="en-US" sz="1200" dirty="0" smtClean="0"/>
              <a:t>live </a:t>
            </a:r>
            <a:r>
              <a:rPr lang="en-US" sz="1200" dirty="0"/>
              <a:t>in the United States for more than half the year, and</a:t>
            </a:r>
          </a:p>
          <a:p>
            <a:pPr lvl="2">
              <a:spcBef>
                <a:spcPts val="450"/>
              </a:spcBef>
            </a:pPr>
            <a:r>
              <a:rPr lang="en-US" sz="1200" dirty="0" smtClean="0"/>
              <a:t>not </a:t>
            </a:r>
            <a:r>
              <a:rPr lang="en-US" sz="1200" dirty="0"/>
              <a:t>qualify as a dependent of another person.</a:t>
            </a:r>
          </a:p>
          <a:p>
            <a:pPr>
              <a:spcBef>
                <a:spcPts val="450"/>
              </a:spcBef>
            </a:pPr>
            <a:r>
              <a:rPr lang="en-US" sz="1200" dirty="0"/>
              <a:t>To </a:t>
            </a:r>
            <a:r>
              <a:rPr lang="en-US" sz="1200" dirty="0"/>
              <a:t>be a qualifying child:</a:t>
            </a:r>
          </a:p>
          <a:p>
            <a:pPr lvl="1">
              <a:spcBef>
                <a:spcPts val="450"/>
              </a:spcBef>
            </a:pPr>
            <a:r>
              <a:rPr lang="en-US" sz="1200" dirty="0"/>
              <a:t>Must </a:t>
            </a:r>
            <a:r>
              <a:rPr lang="en-US" sz="1200" dirty="0"/>
              <a:t>be your son, daughter, adopted child, stepchild, foster child or a descendent of any of them such as </a:t>
            </a:r>
            <a:r>
              <a:rPr lang="en-US" sz="1200" dirty="0"/>
              <a:t>your grandchild</a:t>
            </a:r>
            <a:endParaRPr lang="en-US" sz="1200" dirty="0"/>
          </a:p>
          <a:p>
            <a:pPr lvl="1">
              <a:spcBef>
                <a:spcPts val="450"/>
              </a:spcBef>
            </a:pPr>
            <a:r>
              <a:rPr lang="en-US" sz="1200" dirty="0"/>
              <a:t>Must </a:t>
            </a:r>
            <a:r>
              <a:rPr lang="en-US" sz="1200" dirty="0"/>
              <a:t>be your brother, sister, half brother, half sister, step brother, step sister or a descendant of any of them </a:t>
            </a:r>
            <a:r>
              <a:rPr lang="en-US" sz="1200" dirty="0"/>
              <a:t>such as </a:t>
            </a:r>
            <a:r>
              <a:rPr lang="en-US" sz="1200" dirty="0"/>
              <a:t>a niece or nephew</a:t>
            </a:r>
          </a:p>
          <a:p>
            <a:pPr lvl="1">
              <a:spcBef>
                <a:spcPts val="450"/>
              </a:spcBef>
            </a:pPr>
            <a:r>
              <a:rPr lang="en-US" sz="1200" dirty="0"/>
              <a:t>Must </a:t>
            </a:r>
            <a:r>
              <a:rPr lang="en-US" sz="1200" dirty="0"/>
              <a:t>live with you (or your spouse if you file a joint return) in the United States for more than half of the year</a:t>
            </a:r>
          </a:p>
          <a:p>
            <a:pPr lvl="1">
              <a:spcBef>
                <a:spcPts val="450"/>
              </a:spcBef>
            </a:pPr>
            <a:r>
              <a:rPr lang="en-US" sz="1200" dirty="0"/>
              <a:t>Cannot </a:t>
            </a:r>
            <a:r>
              <a:rPr lang="en-US" sz="1200" dirty="0"/>
              <a:t>file a joint return for the tax year unless the child and the child's spouse did not have a separate </a:t>
            </a:r>
            <a:r>
              <a:rPr lang="en-US" sz="1200" dirty="0"/>
              <a:t>filing requirement </a:t>
            </a:r>
            <a:r>
              <a:rPr lang="en-US" sz="1200" dirty="0"/>
              <a:t>and filed the joint return only to claim a refund</a:t>
            </a:r>
          </a:p>
          <a:p>
            <a:pPr lvl="1">
              <a:spcBef>
                <a:spcPts val="450"/>
              </a:spcBef>
            </a:pPr>
            <a:r>
              <a:rPr lang="en-US" sz="1200" dirty="0"/>
              <a:t>At </a:t>
            </a:r>
            <a:r>
              <a:rPr lang="en-US" sz="1200" dirty="0"/>
              <a:t>the end of the filing year, your child was younger than you (or your spouse if you file a joint return) </a:t>
            </a:r>
            <a:r>
              <a:rPr lang="en-US" sz="1200" dirty="0"/>
              <a:t>and younger </a:t>
            </a:r>
            <a:r>
              <a:rPr lang="en-US" sz="1200" dirty="0"/>
              <a:t>than 19</a:t>
            </a:r>
          </a:p>
          <a:p>
            <a:pPr lvl="1">
              <a:spcBef>
                <a:spcPts val="450"/>
              </a:spcBef>
            </a:pPr>
            <a:r>
              <a:rPr lang="en-US" sz="1200" dirty="0"/>
              <a:t>At </a:t>
            </a:r>
            <a:r>
              <a:rPr lang="en-US" sz="1200" dirty="0"/>
              <a:t>the end of the filing year, your child was younger than you (or your spouse if you file a joint return) </a:t>
            </a:r>
            <a:r>
              <a:rPr lang="en-US" sz="1200" dirty="0"/>
              <a:t>younger than </a:t>
            </a:r>
            <a:r>
              <a:rPr lang="en-US" sz="1200" dirty="0"/>
              <a:t>24 and a full-time student</a:t>
            </a:r>
          </a:p>
          <a:p>
            <a:pPr lvl="1">
              <a:spcBef>
                <a:spcPts val="450"/>
              </a:spcBef>
            </a:pPr>
            <a:r>
              <a:rPr lang="en-US" sz="1200" dirty="0"/>
              <a:t>At </a:t>
            </a:r>
            <a:r>
              <a:rPr lang="en-US" sz="1200" dirty="0"/>
              <a:t>the end of the filing year, your child was any age and permanently and totally disabled3</a:t>
            </a:r>
          </a:p>
          <a:p>
            <a:pPr>
              <a:spcBef>
                <a:spcPts val="450"/>
              </a:spcBef>
            </a:pPr>
            <a:r>
              <a:rPr lang="en-US" sz="1200" dirty="0"/>
              <a:t>If </a:t>
            </a:r>
            <a:r>
              <a:rPr lang="en-US" sz="1200" dirty="0"/>
              <a:t>you qualify for EITC, you have to file a tax return with the IRS, even if you owe no tax or are </a:t>
            </a:r>
            <a:r>
              <a:rPr lang="en-US" sz="1200" dirty="0"/>
              <a:t>not required </a:t>
            </a:r>
            <a:r>
              <a:rPr lang="en-US" sz="1200" dirty="0"/>
              <a:t>to file.</a:t>
            </a:r>
          </a:p>
        </p:txBody>
      </p:sp>
    </p:spTree>
    <p:extLst>
      <p:ext uri="{BB962C8B-B14F-4D97-AF65-F5344CB8AC3E}">
        <p14:creationId xmlns:p14="http://schemas.microsoft.com/office/powerpoint/2010/main" val="3547755316"/>
      </p:ext>
    </p:extLst>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p:txBody>
          <a:bodyPr/>
          <a:lstStyle/>
          <a:p>
            <a:r>
              <a:rPr lang="en-US" dirty="0" smtClean="0"/>
              <a:t>TRUST ∙ TALENT ∙ TEAMWORK</a:t>
            </a:r>
          </a:p>
        </p:txBody>
      </p:sp>
    </p:spTree>
  </p:cSld>
  <p:clrMapOvr>
    <a:masterClrMapping/>
  </p:clrMapOvr>
  <p:transition>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Stock Purchase</a:t>
            </a:r>
            <a:endParaRPr lang="en-US" b="1" dirty="0"/>
          </a:p>
        </p:txBody>
      </p:sp>
      <p:sp>
        <p:nvSpPr>
          <p:cNvPr id="3" name="Content Placeholder 2"/>
          <p:cNvSpPr>
            <a:spLocks noGrp="1"/>
          </p:cNvSpPr>
          <p:nvPr>
            <p:ph idx="1"/>
          </p:nvPr>
        </p:nvSpPr>
        <p:spPr/>
        <p:txBody>
          <a:bodyPr numCol="2"/>
          <a:lstStyle/>
          <a:p>
            <a:pPr marL="0" indent="0" algn="ctr">
              <a:buNone/>
            </a:pPr>
            <a:r>
              <a:rPr lang="en-US" b="1" u="sng" dirty="0" smtClean="0"/>
              <a:t>Advantages</a:t>
            </a:r>
          </a:p>
          <a:p>
            <a:pPr marL="0" indent="0" algn="ctr">
              <a:buNone/>
            </a:pPr>
            <a:endParaRPr lang="en-US" u="sng" dirty="0"/>
          </a:p>
          <a:p>
            <a:pPr algn="l"/>
            <a:r>
              <a:rPr lang="en-US" dirty="0" smtClean="0"/>
              <a:t>Buyer</a:t>
            </a:r>
          </a:p>
          <a:p>
            <a:pPr lvl="1" algn="l"/>
            <a:r>
              <a:rPr lang="en-US" i="1" dirty="0" smtClean="0"/>
              <a:t>Minimal asset assignability issues</a:t>
            </a:r>
          </a:p>
          <a:p>
            <a:pPr lvl="1" algn="l"/>
            <a:r>
              <a:rPr lang="en-US" dirty="0" smtClean="0"/>
              <a:t>Transfer tax avoidance</a:t>
            </a:r>
          </a:p>
          <a:p>
            <a:pPr marL="457200" lvl="1" indent="0" algn="l">
              <a:buNone/>
            </a:pPr>
            <a:endParaRPr lang="en-US" dirty="0"/>
          </a:p>
          <a:p>
            <a:pPr algn="l"/>
            <a:r>
              <a:rPr lang="en-US" dirty="0" smtClean="0"/>
              <a:t>Seller</a:t>
            </a:r>
            <a:endParaRPr lang="en-US" dirty="0"/>
          </a:p>
          <a:p>
            <a:pPr lvl="1" algn="l"/>
            <a:r>
              <a:rPr lang="en-US" dirty="0"/>
              <a:t>Seller’s </a:t>
            </a:r>
            <a:r>
              <a:rPr lang="en-US" dirty="0" smtClean="0"/>
              <a:t>preference</a:t>
            </a:r>
          </a:p>
          <a:p>
            <a:pPr lvl="1" algn="l"/>
            <a:r>
              <a:rPr lang="en-US" i="1" dirty="0" smtClean="0"/>
              <a:t>Tax reduction</a:t>
            </a:r>
          </a:p>
          <a:p>
            <a:pPr lvl="1" algn="l"/>
            <a:r>
              <a:rPr lang="en-US" dirty="0" smtClean="0"/>
              <a:t>Ease of execution</a:t>
            </a:r>
            <a:endParaRPr lang="en-US" dirty="0"/>
          </a:p>
          <a:p>
            <a:pPr algn="l"/>
            <a:endParaRPr lang="en-US" dirty="0" smtClean="0"/>
          </a:p>
          <a:p>
            <a:pPr algn="l"/>
            <a:endParaRPr lang="en-US" dirty="0"/>
          </a:p>
          <a:p>
            <a:pPr algn="l"/>
            <a:endParaRPr lang="en-US" dirty="0" smtClean="0"/>
          </a:p>
          <a:p>
            <a:pPr algn="l"/>
            <a:endParaRPr lang="en-US" dirty="0"/>
          </a:p>
          <a:p>
            <a:pPr marL="0" indent="0" algn="l">
              <a:buNone/>
            </a:pPr>
            <a:endParaRPr lang="en-US" dirty="0" smtClean="0"/>
          </a:p>
          <a:p>
            <a:pPr marL="0" indent="0" algn="ctr">
              <a:buNone/>
            </a:pPr>
            <a:r>
              <a:rPr lang="en-US" b="1" u="sng" dirty="0" smtClean="0"/>
              <a:t>Disadvantages</a:t>
            </a:r>
            <a:r>
              <a:rPr lang="en-US" dirty="0" smtClean="0"/>
              <a:t>	</a:t>
            </a:r>
            <a:endParaRPr lang="en-US" dirty="0"/>
          </a:p>
          <a:p>
            <a:pPr algn="l"/>
            <a:endParaRPr lang="en-US" dirty="0" smtClean="0"/>
          </a:p>
          <a:p>
            <a:pPr algn="l"/>
            <a:r>
              <a:rPr lang="en-US" dirty="0" smtClean="0"/>
              <a:t>Buyer</a:t>
            </a:r>
          </a:p>
          <a:p>
            <a:pPr lvl="1" algn="l"/>
            <a:r>
              <a:rPr lang="en-US" i="1" dirty="0" smtClean="0"/>
              <a:t>No stepped-up tax basis</a:t>
            </a:r>
            <a:endParaRPr lang="en-US" i="1" dirty="0"/>
          </a:p>
          <a:p>
            <a:pPr lvl="1"/>
            <a:r>
              <a:rPr lang="en-US" dirty="0" smtClean="0"/>
              <a:t>Unknown liability risk</a:t>
            </a:r>
          </a:p>
          <a:p>
            <a:pPr lvl="1"/>
            <a:endParaRPr lang="en-US" dirty="0"/>
          </a:p>
          <a:p>
            <a:endParaRPr lang="en-US" dirty="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24682590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if…</a:t>
            </a:r>
            <a:endParaRPr lang="en-US" b="1" dirty="0"/>
          </a:p>
        </p:txBody>
      </p:sp>
      <p:sp>
        <p:nvSpPr>
          <p:cNvPr id="3" name="Content Placeholder 2"/>
          <p:cNvSpPr>
            <a:spLocks noGrp="1"/>
          </p:cNvSpPr>
          <p:nvPr>
            <p:ph idx="1"/>
          </p:nvPr>
        </p:nvSpPr>
        <p:spPr/>
        <p:txBody>
          <a:bodyPr/>
          <a:lstStyle/>
          <a:p>
            <a:pPr marL="57150" indent="0" algn="l">
              <a:buNone/>
            </a:pPr>
            <a:endParaRPr lang="en-US" dirty="0" smtClean="0"/>
          </a:p>
          <a:p>
            <a:pPr marL="57150" indent="0" algn="l">
              <a:buNone/>
            </a:pPr>
            <a:r>
              <a:rPr lang="en-US" dirty="0" smtClean="0"/>
              <a:t>…the </a:t>
            </a:r>
            <a:r>
              <a:rPr lang="en-US" dirty="0" smtClean="0"/>
              <a:t>buyer could acquire the seller’s stock for </a:t>
            </a:r>
            <a:r>
              <a:rPr lang="en-US" b="1" dirty="0" smtClean="0"/>
              <a:t>legal purposes</a:t>
            </a:r>
            <a:r>
              <a:rPr lang="en-US" dirty="0" smtClean="0"/>
              <a:t>, keeping the target entity alive and preserving non-assignable assets, but acquire the target’s assets for </a:t>
            </a:r>
            <a:r>
              <a:rPr lang="en-US" b="1" dirty="0" smtClean="0"/>
              <a:t>tax purposes</a:t>
            </a:r>
            <a:r>
              <a:rPr lang="en-US" dirty="0" smtClean="0"/>
              <a:t>, allowing for a stepped-up basis for the buyer?</a:t>
            </a:r>
          </a:p>
          <a:p>
            <a:pPr marL="57150" indent="0" algn="l">
              <a:buNone/>
            </a:pPr>
            <a:endParaRPr lang="en-US" dirty="0" smtClean="0"/>
          </a:p>
          <a:p>
            <a:pPr marL="57150" indent="0" algn="l">
              <a:buNone/>
            </a:pPr>
            <a:endParaRPr lang="en-US" dirty="0"/>
          </a:p>
          <a:p>
            <a:pPr marL="457200" lvl="1" indent="0">
              <a:buNone/>
            </a:pPr>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extLst>
      <p:ext uri="{BB962C8B-B14F-4D97-AF65-F5344CB8AC3E}">
        <p14:creationId xmlns:p14="http://schemas.microsoft.com/office/powerpoint/2010/main" val="52856892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Elections</a:t>
            </a:r>
            <a:endParaRPr lang="en-US" b="1" dirty="0"/>
          </a:p>
        </p:txBody>
      </p:sp>
      <p:sp>
        <p:nvSpPr>
          <p:cNvPr id="3" name="Content Placeholder 2"/>
          <p:cNvSpPr>
            <a:spLocks noGrp="1"/>
          </p:cNvSpPr>
          <p:nvPr>
            <p:ph idx="1"/>
          </p:nvPr>
        </p:nvSpPr>
        <p:spPr/>
        <p:txBody>
          <a:bodyPr numCol="1">
            <a:normAutofit/>
          </a:bodyPr>
          <a:lstStyle/>
          <a:p>
            <a:r>
              <a:rPr lang="en-US" b="1" dirty="0" smtClean="0"/>
              <a:t>IRC Section </a:t>
            </a:r>
            <a:r>
              <a:rPr lang="en-US" b="1" dirty="0"/>
              <a:t>338(h)(10) </a:t>
            </a:r>
            <a:endParaRPr lang="en-US" b="1" dirty="0" smtClean="0"/>
          </a:p>
          <a:p>
            <a:endParaRPr lang="en-US" b="1" dirty="0" smtClean="0"/>
          </a:p>
          <a:p>
            <a:pPr lvl="1"/>
            <a:r>
              <a:rPr lang="en-US" dirty="0" smtClean="0"/>
              <a:t>Only available to </a:t>
            </a:r>
            <a:r>
              <a:rPr lang="en-US" dirty="0"/>
              <a:t>c</a:t>
            </a:r>
            <a:r>
              <a:rPr lang="en-US" dirty="0" smtClean="0"/>
              <a:t>orporate </a:t>
            </a:r>
            <a:r>
              <a:rPr lang="en-US" dirty="0" smtClean="0"/>
              <a:t>purchasers </a:t>
            </a:r>
          </a:p>
          <a:p>
            <a:pPr lvl="1"/>
            <a:endParaRPr lang="en-US" dirty="0"/>
          </a:p>
          <a:p>
            <a:r>
              <a:rPr lang="en-US" b="1" dirty="0" smtClean="0"/>
              <a:t>IRC Section </a:t>
            </a:r>
            <a:r>
              <a:rPr lang="en-US" b="1" dirty="0"/>
              <a:t>336(e) </a:t>
            </a:r>
            <a:endParaRPr lang="en-US" b="1" dirty="0" smtClean="0"/>
          </a:p>
          <a:p>
            <a:endParaRPr lang="en-US" b="1" dirty="0" smtClean="0"/>
          </a:p>
          <a:p>
            <a:pPr lvl="1"/>
            <a:r>
              <a:rPr lang="en-US" dirty="0" smtClean="0"/>
              <a:t>Modeled after, and generally comparable to, Section 338(h)(10</a:t>
            </a:r>
            <a:r>
              <a:rPr lang="en-US" dirty="0" smtClean="0"/>
              <a:t>)</a:t>
            </a:r>
            <a:endParaRPr lang="en-US" dirty="0" smtClean="0"/>
          </a:p>
          <a:p>
            <a:pPr lvl="1"/>
            <a:r>
              <a:rPr lang="en-US" dirty="0" smtClean="0"/>
              <a:t>Available to </a:t>
            </a:r>
            <a:r>
              <a:rPr lang="en-US" dirty="0" smtClean="0"/>
              <a:t>non corporate </a:t>
            </a:r>
            <a:r>
              <a:rPr lang="en-US" dirty="0" smtClean="0"/>
              <a:t>purchasers</a:t>
            </a:r>
          </a:p>
          <a:p>
            <a:pPr lvl="1"/>
            <a:endParaRPr lang="en-US" dirty="0"/>
          </a:p>
          <a:p>
            <a:pPr lvl="1"/>
            <a:endParaRPr lang="en-US" dirty="0" smtClean="0"/>
          </a:p>
        </p:txBody>
      </p:sp>
      <p:sp>
        <p:nvSpPr>
          <p:cNvPr id="4" name="Footer Placeholder 3"/>
          <p:cNvSpPr>
            <a:spLocks noGrp="1"/>
          </p:cNvSpPr>
          <p:nvPr>
            <p:ph type="ftr" sz="quarter" idx="3"/>
          </p:nvPr>
        </p:nvSpPr>
        <p:spPr/>
        <p:txBody>
          <a:bodyPr/>
          <a:lstStyle/>
          <a:p>
            <a:r>
              <a:rPr lang="en-US" smtClean="0"/>
              <a:t>TRUST ∙ TALENT ∙ TEAMWORK</a:t>
            </a:r>
            <a:endParaRPr lang="en-US" dirty="0"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USE THIS ONE- WEC PowerPoint Template">
  <a:themeElements>
    <a:clrScheme name="Custom 3">
      <a:dk1>
        <a:sysClr val="windowText" lastClr="000000"/>
      </a:dk1>
      <a:lt1>
        <a:sysClr val="window" lastClr="FFFFFF"/>
      </a:lt1>
      <a:dk2>
        <a:srgbClr val="0F1F78"/>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500" b="1" dirty="0" smtClean="0">
            <a:latin typeface="Calibri"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1143</TotalTime>
  <Words>6694</Words>
  <Application>Microsoft Office PowerPoint</Application>
  <PresentationFormat>On-screen Show (4:3)</PresentationFormat>
  <Paragraphs>799</Paragraphs>
  <Slides>66</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Calibri</vt:lpstr>
      <vt:lpstr>Century Gothic</vt:lpstr>
      <vt:lpstr>Courier New</vt:lpstr>
      <vt:lpstr>USE THIS ONE- WEC PowerPoint Template</vt:lpstr>
      <vt:lpstr>Transactional, Personal Injury, and Family Law: Tax Considerations</vt:lpstr>
      <vt:lpstr>Asset vs Stock Purchase</vt:lpstr>
      <vt:lpstr>Basis &amp; Step-up</vt:lpstr>
      <vt:lpstr>Key Considerations </vt:lpstr>
      <vt:lpstr>Asset vs Stock Purchase</vt:lpstr>
      <vt:lpstr>Asset Purchase</vt:lpstr>
      <vt:lpstr>Stock Purchase</vt:lpstr>
      <vt:lpstr>What if…</vt:lpstr>
      <vt:lpstr>Elections</vt:lpstr>
      <vt:lpstr>Section 338(h)(10) &amp; 336(e) Elections</vt:lpstr>
      <vt:lpstr>Like-Kind Exchange</vt:lpstr>
      <vt:lpstr>Overview</vt:lpstr>
      <vt:lpstr>Gain and Basis</vt:lpstr>
      <vt:lpstr>Gain and Basis</vt:lpstr>
      <vt:lpstr>Gain and Basis</vt:lpstr>
      <vt:lpstr>Treatment of Expenses</vt:lpstr>
      <vt:lpstr>Treatment of Expenses</vt:lpstr>
      <vt:lpstr>Treatment of Expenses</vt:lpstr>
      <vt:lpstr>Treatment of Expenses</vt:lpstr>
      <vt:lpstr>       Issues and Opportunities </vt:lpstr>
      <vt:lpstr>       Issues and Opportunities </vt:lpstr>
      <vt:lpstr>       Issues and Opportunities </vt:lpstr>
      <vt:lpstr>       Issues and Opportunities </vt:lpstr>
      <vt:lpstr>Entity Conversions</vt:lpstr>
      <vt:lpstr>LLC to C Corporation</vt:lpstr>
      <vt:lpstr>LLC to S Corporation</vt:lpstr>
      <vt:lpstr>C Corporation to LLC</vt:lpstr>
      <vt:lpstr>S Corporation to LLC</vt:lpstr>
      <vt:lpstr>C Corporation to S Corporation</vt:lpstr>
      <vt:lpstr>Personal Injury: Damages</vt:lpstr>
      <vt:lpstr>Overview</vt:lpstr>
      <vt:lpstr>IRC Section 104</vt:lpstr>
      <vt:lpstr>IRC Section 104</vt:lpstr>
      <vt:lpstr>Nonpecuniary Damages</vt:lpstr>
      <vt:lpstr>Medical Expenses</vt:lpstr>
      <vt:lpstr>Lost Wages</vt:lpstr>
      <vt:lpstr>Nonphysical Injuries </vt:lpstr>
      <vt:lpstr>Punitive Damages </vt:lpstr>
      <vt:lpstr>Attorney Fees and Costs  </vt:lpstr>
      <vt:lpstr>Deductibility for Payment  </vt:lpstr>
      <vt:lpstr>Top 10 Tax Considerations in Divorce</vt:lpstr>
      <vt:lpstr>1. What is Alimony</vt:lpstr>
      <vt:lpstr>1. What is Alimony – Written Instrument</vt:lpstr>
      <vt:lpstr>1.  What is Alimony – Termination of Payments</vt:lpstr>
      <vt:lpstr>2. What is NOT Alimony</vt:lpstr>
      <vt:lpstr>3. Recapture</vt:lpstr>
      <vt:lpstr>3. Recapture</vt:lpstr>
      <vt:lpstr>3. Recapture</vt:lpstr>
      <vt:lpstr>3. Recapture</vt:lpstr>
      <vt:lpstr>4. “Lester-izing” Child Support Payments</vt:lpstr>
      <vt:lpstr>5. Interspousal Property Transfers </vt:lpstr>
      <vt:lpstr>5. Interspousal Property Transfers</vt:lpstr>
      <vt:lpstr>6. Sale of Marital Home</vt:lpstr>
      <vt:lpstr>7.  Attorney Fees</vt:lpstr>
      <vt:lpstr>8.  Estimated Tax Payments and Payments with Extensions</vt:lpstr>
      <vt:lpstr>9.  Proper Filing Status</vt:lpstr>
      <vt:lpstr>10.  Claiming Exemptions, Deductions and Tax Credits for Children </vt:lpstr>
      <vt:lpstr>10(a). Dependency Exemptions</vt:lpstr>
      <vt:lpstr>10(a). cont. Dependency Exemptions – Maryland Cases </vt:lpstr>
      <vt:lpstr>10(b). Medical Expense Deductions for Children</vt:lpstr>
      <vt:lpstr>10(c). Child Tax Credit</vt:lpstr>
      <vt:lpstr>10(d). Additional Child Tax Credit</vt:lpstr>
      <vt:lpstr>10(e). Child and Dependent Care Credit </vt:lpstr>
      <vt:lpstr>10(f). Earned Income Tax Credit</vt:lpstr>
      <vt:lpstr>10(f). Earned Income Tax Credit</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hrs</dc:creator>
  <cp:lastModifiedBy>Robert Burke - ROB</cp:lastModifiedBy>
  <cp:revision>89</cp:revision>
  <dcterms:created xsi:type="dcterms:W3CDTF">2014-12-19T13:22:46Z</dcterms:created>
  <dcterms:modified xsi:type="dcterms:W3CDTF">2017-07-26T21:12:25Z</dcterms:modified>
</cp:coreProperties>
</file>