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7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5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4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9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7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4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5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5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A3496C8-C224-452A-BCDE-F1788104CB8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482B2CB-9F7C-4418-AFF3-19F2ED5A4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3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vabjdr@vacourts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EFCA8-6FF4-43A8-A9BC-5F85DC10D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Juvenile &amp; domestic relations court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9347A-B606-483E-827E-05B0F2349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Amy Burnham, Clerk of Court</a:t>
            </a:r>
          </a:p>
          <a:p>
            <a:r>
              <a:rPr lang="en-US" dirty="0"/>
              <a:t>Sarah Quiroga, Chief Deputy Clerk</a:t>
            </a:r>
          </a:p>
        </p:txBody>
      </p:sp>
    </p:spTree>
    <p:extLst>
      <p:ext uri="{BB962C8B-B14F-4D97-AF65-F5344CB8AC3E}">
        <p14:creationId xmlns:p14="http://schemas.microsoft.com/office/powerpoint/2010/main" val="150817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A0A6E-A6C9-4109-8527-F039DA610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Frequently used forms</a:t>
            </a:r>
            <a:br>
              <a:rPr lang="en-US" dirty="0"/>
            </a:br>
            <a:r>
              <a:rPr lang="en-US" sz="3100" dirty="0">
                <a:latin typeface="+mn-lt"/>
              </a:rPr>
              <a:t>found on the vbgov.com website – Government/Courts/Juvenile/Forms section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46A5-740A-4DF7-A32E-DA885A837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10657"/>
            <a:ext cx="10058400" cy="3523612"/>
          </a:xfrm>
        </p:spPr>
        <p:txBody>
          <a:bodyPr>
            <a:normAutofit/>
          </a:bodyPr>
          <a:lstStyle/>
          <a:p>
            <a:r>
              <a:rPr lang="en-US" dirty="0"/>
              <a:t>DC-511 Petition</a:t>
            </a:r>
          </a:p>
          <a:p>
            <a:r>
              <a:rPr lang="en-US" dirty="0"/>
              <a:t>DC-610 Support Petition</a:t>
            </a:r>
          </a:p>
          <a:p>
            <a:r>
              <a:rPr lang="en-US" dirty="0"/>
              <a:t>DC-620 Uniform Child Custody Jurisdiction Enforcement Act</a:t>
            </a:r>
          </a:p>
          <a:p>
            <a:r>
              <a:rPr lang="en-US" dirty="0"/>
              <a:t>DC-418 Affidavit Service Member </a:t>
            </a:r>
          </a:p>
          <a:p>
            <a:r>
              <a:rPr lang="en-US" dirty="0"/>
              <a:t>DC-630 Motion to Amend</a:t>
            </a:r>
          </a:p>
          <a:p>
            <a:r>
              <a:rPr lang="en-US" dirty="0"/>
              <a:t>DC-635 Motion for Show Cause or Capias</a:t>
            </a:r>
          </a:p>
          <a:p>
            <a:r>
              <a:rPr lang="en-US" dirty="0"/>
              <a:t>Motion for Remote Hearing</a:t>
            </a:r>
          </a:p>
          <a:p>
            <a:r>
              <a:rPr lang="en-US" dirty="0"/>
              <a:t>Bond Hearing Appeal</a:t>
            </a:r>
          </a:p>
        </p:txBody>
      </p:sp>
    </p:spTree>
    <p:extLst>
      <p:ext uri="{BB962C8B-B14F-4D97-AF65-F5344CB8AC3E}">
        <p14:creationId xmlns:p14="http://schemas.microsoft.com/office/powerpoint/2010/main" val="395845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07A2-4231-47F6-86D4-F3AC4BB9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contact the clerk’s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BB8E7-5B9C-4DAD-B7A8-60CE9DB08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Telephone – 385-4391</a:t>
            </a:r>
          </a:p>
          <a:p>
            <a:r>
              <a:rPr lang="en-US" sz="2800" dirty="0"/>
              <a:t>Facsimile – 385-5683</a:t>
            </a:r>
          </a:p>
          <a:p>
            <a:r>
              <a:rPr lang="en-US" sz="2800" dirty="0"/>
              <a:t>Drop Box</a:t>
            </a:r>
          </a:p>
          <a:p>
            <a:r>
              <a:rPr lang="en-US" sz="2800" dirty="0"/>
              <a:t>Email – </a:t>
            </a:r>
            <a:r>
              <a:rPr lang="en-US" sz="2800" dirty="0">
                <a:hlinkClick r:id="rId2"/>
              </a:rPr>
              <a:t>vabjdr@vacourts.gov</a:t>
            </a:r>
            <a:endParaRPr lang="en-US" sz="2800" dirty="0"/>
          </a:p>
          <a:p>
            <a:pPr lvl="1"/>
            <a:r>
              <a:rPr lang="en-US" sz="2400" dirty="0"/>
              <a:t>Include the court date in the subject line</a:t>
            </a:r>
          </a:p>
          <a:p>
            <a:pPr lvl="1"/>
            <a:r>
              <a:rPr lang="en-US" sz="2400" dirty="0"/>
              <a:t>Used for time sensitive documents, otherwise please mail!</a:t>
            </a:r>
          </a:p>
          <a:p>
            <a:pPr marL="274320" lvl="1" indent="0">
              <a:buNone/>
            </a:pPr>
            <a:endParaRPr lang="en-US" sz="2400" dirty="0"/>
          </a:p>
          <a:p>
            <a:pPr marL="274320" lvl="1" indent="0">
              <a:buNone/>
            </a:pPr>
            <a:r>
              <a:rPr lang="en-US" sz="2400" dirty="0"/>
              <a:t>Emails and Faxes received after 4:00 pm are considered filed on the next business day</a:t>
            </a:r>
          </a:p>
          <a:p>
            <a:pPr marL="27432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1990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BDFE4-DA03-41E5-994F-8782C945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Docket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2BD07-D7A9-4D9A-A658-EE9195726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Dockets begin at 9:00 am and are segmented </a:t>
            </a:r>
          </a:p>
          <a:p>
            <a:r>
              <a:rPr lang="en-US" sz="2800" dirty="0"/>
              <a:t>Parties are summoned 30 minutes before the hearing time</a:t>
            </a:r>
          </a:p>
          <a:p>
            <a:r>
              <a:rPr lang="en-US" sz="2800" dirty="0"/>
              <a:t>Contested hearings are scheduled at 1:30 pm</a:t>
            </a:r>
          </a:p>
          <a:p>
            <a:r>
              <a:rPr lang="en-US" sz="2800" dirty="0"/>
              <a:t>When filing pleadings, please include your available dates. A clerk will confirm the date and time with your office.</a:t>
            </a:r>
          </a:p>
        </p:txBody>
      </p:sp>
    </p:spTree>
    <p:extLst>
      <p:ext uri="{BB962C8B-B14F-4D97-AF65-F5344CB8AC3E}">
        <p14:creationId xmlns:p14="http://schemas.microsoft.com/office/powerpoint/2010/main" val="347964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7ADF-036D-4495-80BB-67F84FD5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F6390-228B-4BD8-A142-2C28D053A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82147"/>
            <a:ext cx="10058400" cy="4390053"/>
          </a:xfrm>
        </p:spPr>
        <p:txBody>
          <a:bodyPr>
            <a:normAutofit/>
          </a:bodyPr>
          <a:lstStyle/>
          <a:p>
            <a:r>
              <a:rPr lang="en-US" sz="2400" dirty="0"/>
              <a:t>Each case number is 12 digits</a:t>
            </a:r>
          </a:p>
          <a:p>
            <a:r>
              <a:rPr lang="en-US" sz="2400" dirty="0"/>
              <a:t>The first two digits are either JJ (juvenile cases) or JA (adult cases)</a:t>
            </a:r>
          </a:p>
          <a:p>
            <a:r>
              <a:rPr lang="en-US" sz="2400" dirty="0"/>
              <a:t>The next 6 digits are base numbers that are assigned to a person</a:t>
            </a:r>
          </a:p>
          <a:p>
            <a:r>
              <a:rPr lang="en-US" sz="2400" dirty="0"/>
              <a:t>The next four digits are the document number (petition, warrant, or summons) and subsequent action number.</a:t>
            </a:r>
          </a:p>
          <a:p>
            <a:r>
              <a:rPr lang="en-US" sz="2400" dirty="0"/>
              <a:t>Subsequent actions are motions </a:t>
            </a:r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pPr marL="0" indent="0">
              <a:buNone/>
            </a:pPr>
            <a:r>
              <a:rPr lang="en-US" dirty="0"/>
              <a:t>JJ123456-01-00 = custody petition		JA123456-01-00 = A&amp; B warrant</a:t>
            </a:r>
          </a:p>
          <a:p>
            <a:pPr marL="0" indent="0">
              <a:buNone/>
            </a:pPr>
            <a:r>
              <a:rPr lang="en-US" dirty="0"/>
              <a:t>JJ123456-01-01 = motion to compel		JA123456-01-01 = Violation of CCP</a:t>
            </a:r>
          </a:p>
          <a:p>
            <a:pPr marL="0" indent="0">
              <a:buNone/>
            </a:pPr>
            <a:r>
              <a:rPr lang="en-US" dirty="0"/>
              <a:t>Please note: criminal and delinquent motions do not receive a subsequent number</a:t>
            </a:r>
          </a:p>
        </p:txBody>
      </p:sp>
    </p:spTree>
    <p:extLst>
      <p:ext uri="{BB962C8B-B14F-4D97-AF65-F5344CB8AC3E}">
        <p14:creationId xmlns:p14="http://schemas.microsoft.com/office/powerpoint/2010/main" val="19603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10D3-C745-4753-98B8-29D26C42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7733B-63EC-403F-89C1-96094BEB9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Address all pending pleadings, including motions, in consent orders</a:t>
            </a:r>
          </a:p>
          <a:p>
            <a:r>
              <a:rPr lang="en-US" sz="2800" dirty="0"/>
              <a:t>Contact the Clerk’s Office to ensure you have all of the pending case numbers</a:t>
            </a:r>
          </a:p>
          <a:p>
            <a:r>
              <a:rPr lang="en-US" sz="2800" dirty="0"/>
              <a:t>List all case numbers on the consent order</a:t>
            </a:r>
          </a:p>
        </p:txBody>
      </p:sp>
    </p:spTree>
    <p:extLst>
      <p:ext uri="{BB962C8B-B14F-4D97-AF65-F5344CB8AC3E}">
        <p14:creationId xmlns:p14="http://schemas.microsoft.com/office/powerpoint/2010/main" val="2034542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3481-0CE6-43AC-A2AE-6BFCA9E2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Guardian ad litem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CC338-B259-4093-908C-FD34D619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Reports are to be filed 5 days in advance of the hearing to ensure parties, attorneys and judges have enough time to review the report</a:t>
            </a:r>
          </a:p>
          <a:p>
            <a:r>
              <a:rPr lang="en-US" sz="2800" dirty="0"/>
              <a:t>Parties can come to the Clerk’s Office to review the report before the hearing</a:t>
            </a:r>
          </a:p>
        </p:txBody>
      </p:sp>
    </p:spTree>
    <p:extLst>
      <p:ext uri="{BB962C8B-B14F-4D97-AF65-F5344CB8AC3E}">
        <p14:creationId xmlns:p14="http://schemas.microsoft.com/office/powerpoint/2010/main" val="3710115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CAC5-3397-41A8-97B1-E023E34D7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 appointed attorney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20244-8921-4C40-B1A0-E79C19762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You must be qualified by the Supreme Court of Virginia as a GAL </a:t>
            </a:r>
            <a:r>
              <a:rPr lang="en-US" sz="2800" u="sng" dirty="0"/>
              <a:t>and</a:t>
            </a:r>
            <a:r>
              <a:rPr lang="en-US" sz="2800" dirty="0"/>
              <a:t> certified through the Virginia Indigent Defense Commission for misdemeanor, felony and </a:t>
            </a:r>
            <a:r>
              <a:rPr lang="en-US" sz="2800"/>
              <a:t>juvenile cases </a:t>
            </a:r>
            <a:r>
              <a:rPr lang="en-US" sz="2800" dirty="0"/>
              <a:t>to be placed on our Court Appointed Attorney List</a:t>
            </a:r>
          </a:p>
          <a:p>
            <a:r>
              <a:rPr lang="en-US" sz="2800" dirty="0"/>
              <a:t>The list is prepared every 6 months</a:t>
            </a:r>
          </a:p>
          <a:p>
            <a:r>
              <a:rPr lang="en-US" sz="2800" dirty="0"/>
              <a:t>If you are interested in being placed on the list, please send an email to Peggy Davy, the Chief Administrative Assistant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04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137</TotalTime>
  <Words>427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Rockwell</vt:lpstr>
      <vt:lpstr>Rockwell Condensed</vt:lpstr>
      <vt:lpstr>Wingdings</vt:lpstr>
      <vt:lpstr>Wood Type</vt:lpstr>
      <vt:lpstr>Juvenile &amp; domestic relations court</vt:lpstr>
      <vt:lpstr>Frequently used forms found on the vbgov.com website – Government/Courts/Juvenile/Forms section</vt:lpstr>
      <vt:lpstr>How to contact the clerk’s office</vt:lpstr>
      <vt:lpstr>Docket times</vt:lpstr>
      <vt:lpstr>Case numbers</vt:lpstr>
      <vt:lpstr>Consent orders</vt:lpstr>
      <vt:lpstr>Guardian ad litem Reports</vt:lpstr>
      <vt:lpstr>Court appointed attorney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Juvenile &amp; domestic relations court</dc:title>
  <dc:creator>Amy K. Burnham</dc:creator>
  <cp:lastModifiedBy>Amy K. Burnham</cp:lastModifiedBy>
  <cp:revision>10</cp:revision>
  <dcterms:created xsi:type="dcterms:W3CDTF">2021-03-30T17:37:07Z</dcterms:created>
  <dcterms:modified xsi:type="dcterms:W3CDTF">2021-03-30T19:54:42Z</dcterms:modified>
</cp:coreProperties>
</file>