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35"/>
  </p:notesMasterIdLst>
  <p:sldIdLst>
    <p:sldId id="258" r:id="rId2"/>
    <p:sldId id="302" r:id="rId3"/>
    <p:sldId id="305" r:id="rId4"/>
    <p:sldId id="259" r:id="rId5"/>
    <p:sldId id="261" r:id="rId6"/>
    <p:sldId id="300" r:id="rId7"/>
    <p:sldId id="262" r:id="rId8"/>
    <p:sldId id="296" r:id="rId9"/>
    <p:sldId id="263" r:id="rId10"/>
    <p:sldId id="264" r:id="rId11"/>
    <p:sldId id="276" r:id="rId12"/>
    <p:sldId id="277" r:id="rId13"/>
    <p:sldId id="265" r:id="rId14"/>
    <p:sldId id="266" r:id="rId15"/>
    <p:sldId id="297" r:id="rId16"/>
    <p:sldId id="267" r:id="rId17"/>
    <p:sldId id="298" r:id="rId18"/>
    <p:sldId id="292" r:id="rId19"/>
    <p:sldId id="275" r:id="rId20"/>
    <p:sldId id="278" r:id="rId21"/>
    <p:sldId id="279" r:id="rId22"/>
    <p:sldId id="280" r:id="rId23"/>
    <p:sldId id="282" r:id="rId24"/>
    <p:sldId id="281" r:id="rId25"/>
    <p:sldId id="283" r:id="rId26"/>
    <p:sldId id="284" r:id="rId27"/>
    <p:sldId id="285" r:id="rId28"/>
    <p:sldId id="293" r:id="rId29"/>
    <p:sldId id="286" r:id="rId30"/>
    <p:sldId id="287" r:id="rId31"/>
    <p:sldId id="303" r:id="rId32"/>
    <p:sldId id="304" r:id="rId33"/>
    <p:sldId id="290"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6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2" autoAdjust="0"/>
    <p:restoredTop sz="85696" autoAdjust="0"/>
  </p:normalViewPr>
  <p:slideViewPr>
    <p:cSldViewPr snapToGrid="0">
      <p:cViewPr varScale="1">
        <p:scale>
          <a:sx n="96" d="100"/>
          <a:sy n="96" d="100"/>
        </p:scale>
        <p:origin x="288"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20BB3-3CCB-4FE5-991B-82F6BCB48AF3}" type="datetimeFigureOut">
              <a:rPr lang="en-US" smtClean="0"/>
              <a:t>3/29/2021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46DE6-3336-457D-A091-FA20AC1C536E}" type="slidenum">
              <a:rPr lang="en-US" smtClean="0"/>
              <a:t>‹#›</a:t>
            </a:fld>
            <a:endParaRPr lang="en-US" dirty="0"/>
          </a:p>
        </p:txBody>
      </p:sp>
    </p:spTree>
    <p:extLst>
      <p:ext uri="{BB962C8B-B14F-4D97-AF65-F5344CB8AC3E}">
        <p14:creationId xmlns:p14="http://schemas.microsoft.com/office/powerpoint/2010/main" val="1932657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1</a:t>
            </a:fld>
            <a:endParaRPr lang="en-US" dirty="0"/>
          </a:p>
        </p:txBody>
      </p:sp>
    </p:spTree>
    <p:extLst>
      <p:ext uri="{BB962C8B-B14F-4D97-AF65-F5344CB8AC3E}">
        <p14:creationId xmlns:p14="http://schemas.microsoft.com/office/powerpoint/2010/main" val="7324221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While there may be some early pitfalls, we should be able to take advantage of the reciprocal requirement in subsection (d)(4) that the defense give us the same notice,</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by providing a copy of written reports or summaries of the proposed expert testimony, on any experts they call.</a:t>
            </a:r>
            <a:r>
              <a:rPr lang="en-US" sz="120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16</a:t>
            </a:fld>
            <a:endParaRPr lang="en-US" dirty="0"/>
          </a:p>
        </p:txBody>
      </p:sp>
    </p:spTree>
    <p:extLst>
      <p:ext uri="{BB962C8B-B14F-4D97-AF65-F5344CB8AC3E}">
        <p14:creationId xmlns:p14="http://schemas.microsoft.com/office/powerpoint/2010/main" val="587060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The timing of the delivery of a witness list could bar any last minute change in trial strategy;</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	The timing of the delivery of a witness list could bar any last minute change in witness substitution if a witness was unable to come to court but another witness was available to substitute;</a:t>
            </a:r>
          </a:p>
          <a:p>
            <a:r>
              <a:rPr lang="en-US" sz="1200" i="1" kern="1200" dirty="0" smtClean="0">
                <a:solidFill>
                  <a:schemeClr val="tx1"/>
                </a:solidFill>
                <a:effectLst/>
                <a:latin typeface="+mn-lt"/>
                <a:ea typeface="+mn-ea"/>
                <a:cs typeface="+mn-cs"/>
              </a:rPr>
              <a:t>Subsection (d)5</a:t>
            </a:r>
            <a:r>
              <a:rPr lang="en-US" sz="1200" i="1" kern="1200" baseline="0" dirty="0" smtClean="0">
                <a:solidFill>
                  <a:schemeClr val="tx1"/>
                </a:solidFill>
                <a:effectLst/>
                <a:latin typeface="+mn-lt"/>
                <a:ea typeface="+mn-ea"/>
                <a:cs typeface="+mn-cs"/>
              </a:rPr>
              <a:t> – clearly states that the defense is going to have to comply with this section as well which should benefit us.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0746DE6-3336-457D-A091-FA20AC1C536E}" type="slidenum">
              <a:rPr lang="en-US" smtClean="0"/>
              <a:t>17</a:t>
            </a:fld>
            <a:endParaRPr lang="en-US" dirty="0"/>
          </a:p>
        </p:txBody>
      </p:sp>
    </p:spTree>
    <p:extLst>
      <p:ext uri="{BB962C8B-B14F-4D97-AF65-F5344CB8AC3E}">
        <p14:creationId xmlns:p14="http://schemas.microsoft.com/office/powerpoint/2010/main" val="25333755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19.2-11 specifies</a:t>
            </a:r>
            <a:r>
              <a:rPr lang="en-US" baseline="0" dirty="0" smtClean="0"/>
              <a:t> the victims of crimes, witnesses are not included in this provision. </a:t>
            </a:r>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19</a:t>
            </a:fld>
            <a:endParaRPr lang="en-US" dirty="0"/>
          </a:p>
        </p:txBody>
      </p:sp>
    </p:spTree>
    <p:extLst>
      <p:ext uri="{BB962C8B-B14F-4D97-AF65-F5344CB8AC3E}">
        <p14:creationId xmlns:p14="http://schemas.microsoft.com/office/powerpoint/2010/main" val="41961367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This is probably the most complicated addition to the new discovery rules.  But the language is fairly specific as to what can and cannot be done.  While there will most likely be at first a lot of litigation on what is and isn’t “restricted dissemination material,” we should soon have some idea on how our local judges are going rule and govern ourselves accordingly.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Subsection (c)(2)(E) is designed to allow for the making an appellate record, and if necessary, address a writ of habeas corpus.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Do not forget that there is also subsection (g) below dealing with protective orders.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25</a:t>
            </a:fld>
            <a:endParaRPr lang="en-US" dirty="0"/>
          </a:p>
        </p:txBody>
      </p:sp>
    </p:spTree>
    <p:extLst>
      <p:ext uri="{BB962C8B-B14F-4D97-AF65-F5344CB8AC3E}">
        <p14:creationId xmlns:p14="http://schemas.microsoft.com/office/powerpoint/2010/main" val="583037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30</a:t>
            </a:fld>
            <a:endParaRPr lang="en-US" dirty="0"/>
          </a:p>
        </p:txBody>
      </p:sp>
    </p:spTree>
    <p:extLst>
      <p:ext uri="{BB962C8B-B14F-4D97-AF65-F5344CB8AC3E}">
        <p14:creationId xmlns:p14="http://schemas.microsoft.com/office/powerpoint/2010/main" val="1778841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746DE6-3336-457D-A091-FA20AC1C536E}" type="slidenum">
              <a:rPr lang="en-US" smtClean="0"/>
              <a:t>33</a:t>
            </a:fld>
            <a:endParaRPr lang="en-US" dirty="0"/>
          </a:p>
        </p:txBody>
      </p:sp>
    </p:spTree>
    <p:extLst>
      <p:ext uri="{BB962C8B-B14F-4D97-AF65-F5344CB8AC3E}">
        <p14:creationId xmlns:p14="http://schemas.microsoft.com/office/powerpoint/2010/main" val="1946172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4</a:t>
            </a:fld>
            <a:endParaRPr lang="en-US" dirty="0"/>
          </a:p>
        </p:txBody>
      </p:sp>
    </p:spTree>
    <p:extLst>
      <p:ext uri="{BB962C8B-B14F-4D97-AF65-F5344CB8AC3E}">
        <p14:creationId xmlns:p14="http://schemas.microsoft.com/office/powerpoint/2010/main" val="2718701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While this provision is new, it imposes no additional responsibilities on prosecutors than are already imposed by </a:t>
            </a:r>
            <a:r>
              <a:rPr lang="en-US" sz="1200" i="1" u="sng" kern="1200" dirty="0" smtClean="0">
                <a:solidFill>
                  <a:schemeClr val="tx1"/>
                </a:solidFill>
                <a:effectLst/>
                <a:latin typeface="+mn-lt"/>
                <a:ea typeface="+mn-ea"/>
                <a:cs typeface="+mn-cs"/>
              </a:rPr>
              <a:t>Brady v. Maryland</a:t>
            </a:r>
            <a:r>
              <a:rPr lang="en-US" sz="1200" i="1" kern="1200" dirty="0" smtClean="0">
                <a:solidFill>
                  <a:schemeClr val="tx1"/>
                </a:solidFill>
                <a:effectLst/>
                <a:latin typeface="+mn-lt"/>
                <a:ea typeface="+mn-ea"/>
                <a:cs typeface="+mn-cs"/>
              </a:rPr>
              <a:t>, 373 U.S. 83 (1963); </a:t>
            </a:r>
            <a:r>
              <a:rPr lang="en-US" sz="1200" i="1" u="sng" kern="1200" dirty="0" err="1" smtClean="0">
                <a:solidFill>
                  <a:schemeClr val="tx1"/>
                </a:solidFill>
                <a:effectLst/>
                <a:latin typeface="+mn-lt"/>
                <a:ea typeface="+mn-ea"/>
                <a:cs typeface="+mn-cs"/>
              </a:rPr>
              <a:t>Giglio</a:t>
            </a:r>
            <a:r>
              <a:rPr lang="en-US" sz="1200" i="1" u="sng" kern="1200" dirty="0" smtClean="0">
                <a:solidFill>
                  <a:schemeClr val="tx1"/>
                </a:solidFill>
                <a:effectLst/>
                <a:latin typeface="+mn-lt"/>
                <a:ea typeface="+mn-ea"/>
                <a:cs typeface="+mn-cs"/>
              </a:rPr>
              <a:t> v. United States</a:t>
            </a:r>
            <a:r>
              <a:rPr lang="en-US" sz="1200" i="1" kern="1200" dirty="0" smtClean="0">
                <a:solidFill>
                  <a:schemeClr val="tx1"/>
                </a:solidFill>
                <a:effectLst/>
                <a:latin typeface="+mn-lt"/>
                <a:ea typeface="+mn-ea"/>
                <a:cs typeface="+mn-cs"/>
              </a:rPr>
              <a:t>, 405 U.S. 150 (1972); or Rule 3.8 of the Rules of Professional Conduct. </a:t>
            </a:r>
            <a:endParaRPr lang="en-US" sz="1200" kern="1200" dirty="0" smtClean="0">
              <a:solidFill>
                <a:schemeClr val="tx1"/>
              </a:solidFill>
              <a:effectLst/>
              <a:latin typeface="+mn-lt"/>
              <a:ea typeface="+mn-ea"/>
              <a:cs typeface="+mn-cs"/>
            </a:endParaRPr>
          </a:p>
          <a:p>
            <a:endParaRPr lang="en-US" dirty="0" smtClean="0"/>
          </a:p>
          <a:p>
            <a:r>
              <a:rPr lang="en-US" sz="1200" b="0" i="0" kern="1200" dirty="0" smtClean="0">
                <a:solidFill>
                  <a:schemeClr val="tx1"/>
                </a:solidFill>
                <a:effectLst/>
                <a:latin typeface="+mn-lt"/>
                <a:ea typeface="+mn-ea"/>
                <a:cs typeface="+mn-cs"/>
              </a:rPr>
              <a:t>The prosecutor in a criminal case shall:</a:t>
            </a:r>
          </a:p>
          <a:p>
            <a:r>
              <a:rPr lang="en-US" sz="1200" b="0" i="0" kern="1200" dirty="0" smtClean="0">
                <a:solidFill>
                  <a:schemeClr val="tx1"/>
                </a:solidFill>
                <a:effectLst/>
                <a:latin typeface="+mn-lt"/>
                <a:ea typeface="+mn-ea"/>
                <a:cs typeface="+mn-cs"/>
              </a:rPr>
              <a:t>(a) refrain from prosecuting a charge that the prosecutor knows is not supported by probable cause;</a:t>
            </a:r>
          </a:p>
          <a:p>
            <a:r>
              <a:rPr lang="en-US" sz="1200" b="0" i="0" kern="1200" dirty="0" smtClean="0">
                <a:solidFill>
                  <a:schemeClr val="tx1"/>
                </a:solidFill>
                <a:effectLst/>
                <a:latin typeface="+mn-lt"/>
                <a:ea typeface="+mn-ea"/>
                <a:cs typeface="+mn-cs"/>
              </a:rPr>
              <a:t>(b) make reasonable efforts to assure that the accused has been advised of the right to, and the procedure for obtaining, counsel and has been given reasonable opportunity to obtain counsel;</a:t>
            </a:r>
          </a:p>
          <a:p>
            <a:r>
              <a:rPr lang="en-US" sz="1200" b="0" i="0" kern="1200" dirty="0" smtClean="0">
                <a:solidFill>
                  <a:schemeClr val="tx1"/>
                </a:solidFill>
                <a:effectLst/>
                <a:latin typeface="+mn-lt"/>
                <a:ea typeface="+mn-ea"/>
                <a:cs typeface="+mn-cs"/>
              </a:rPr>
              <a:t>(c) not seek to obtain from an unrepresented accused a waiver of important pretrial rights, such as the right to a preliminary hearing;</a:t>
            </a:r>
          </a:p>
          <a:p>
            <a:r>
              <a:rPr lang="en-US" sz="1200" b="0" i="0" kern="1200" dirty="0" smtClean="0">
                <a:solidFill>
                  <a:schemeClr val="tx1"/>
                </a:solidFill>
                <a:effectLst/>
                <a:latin typeface="+mn-lt"/>
                <a:ea typeface="+mn-ea"/>
                <a:cs typeface="+mn-cs"/>
              </a:rPr>
              <a:t>(d) make timely disclosure to the defense of all evidence or information known to the prosecutor that tends to negate the guilt of the accused or mitigates the offense, and, in connection with sentencing, disclose to the defense and to the tribunal all unprivileged mitigating information known to the prosecutor, except when the prosecutor is relieved of this responsibility by a protective order of the tribunal;</a:t>
            </a:r>
          </a:p>
          <a:p>
            <a:r>
              <a:rPr lang="en-US" sz="1200" b="0" i="0" kern="1200" dirty="0" smtClean="0">
                <a:solidFill>
                  <a:schemeClr val="tx1"/>
                </a:solidFill>
                <a:effectLst/>
                <a:latin typeface="+mn-lt"/>
                <a:ea typeface="+mn-ea"/>
                <a:cs typeface="+mn-cs"/>
              </a:rPr>
              <a:t>(e) not subpoena a lawyer in a grand jury or other criminal proceeding to present evidence about a past or present client unless the prosecutor reasonably believes:</a:t>
            </a:r>
          </a:p>
          <a:p>
            <a:r>
              <a:rPr lang="en-US" sz="1200" b="0" i="0" kern="1200" dirty="0" smtClean="0">
                <a:solidFill>
                  <a:schemeClr val="tx1"/>
                </a:solidFill>
                <a:effectLst/>
                <a:latin typeface="+mn-lt"/>
                <a:ea typeface="+mn-ea"/>
                <a:cs typeface="+mn-cs"/>
              </a:rPr>
              <a:t>(1) the information sought is not protected from disclosure by any applicable privilege;</a:t>
            </a:r>
          </a:p>
          <a:p>
            <a:r>
              <a:rPr lang="en-US" sz="1200" b="0" i="0" kern="1200" dirty="0" smtClean="0">
                <a:solidFill>
                  <a:schemeClr val="tx1"/>
                </a:solidFill>
                <a:effectLst/>
                <a:latin typeface="+mn-lt"/>
                <a:ea typeface="+mn-ea"/>
                <a:cs typeface="+mn-cs"/>
              </a:rPr>
              <a:t>(2) the evidence sought is essential to the successful completion of an ongoing investigation or prosecution; and</a:t>
            </a:r>
          </a:p>
          <a:p>
            <a:r>
              <a:rPr lang="en-US" sz="1200" b="0" i="0" kern="1200" dirty="0" smtClean="0">
                <a:solidFill>
                  <a:schemeClr val="tx1"/>
                </a:solidFill>
                <a:effectLst/>
                <a:latin typeface="+mn-lt"/>
                <a:ea typeface="+mn-ea"/>
                <a:cs typeface="+mn-cs"/>
              </a:rPr>
              <a:t>(3) there is no other feasible alternative to obtain the information;</a:t>
            </a:r>
          </a:p>
          <a:p>
            <a:r>
              <a:rPr lang="en-US" sz="1200" b="0" i="0" kern="1200" dirty="0" smtClean="0">
                <a:solidFill>
                  <a:schemeClr val="tx1"/>
                </a:solidFill>
                <a:effectLst/>
                <a:latin typeface="+mn-lt"/>
                <a:ea typeface="+mn-ea"/>
                <a:cs typeface="+mn-cs"/>
              </a:rPr>
              <a:t>(f) except for statements that are necessary to inform the public of the nature and extent of the prosecutor's action and that serve a legitimate law enforcement purpose, refrain from making extrajudicial comments that have a substantial likelihood of heightening public condemnation of the accused and exercise reasonable care to prevent investigators, law enforcement personnel, employees or other persons assisting or associated with the prosecutor in a criminal case from making an extrajudicial statement that the prosecutor would be prohibited from making under Rule 3.6 or this Rule.</a:t>
            </a:r>
          </a:p>
          <a:p>
            <a:r>
              <a:rPr lang="en-US" sz="1200" b="0" i="0" kern="1200" dirty="0" smtClean="0">
                <a:solidFill>
                  <a:schemeClr val="tx1"/>
                </a:solidFill>
                <a:effectLst/>
                <a:latin typeface="+mn-lt"/>
                <a:ea typeface="+mn-ea"/>
                <a:cs typeface="+mn-cs"/>
              </a:rPr>
              <a:t>(g) When a prosecutor knows of new, credible and material evidence creating a reasonable likelihood that a convicted defendant did not commit an offense of which the defendant was convicted, the prosecutor shall:</a:t>
            </a:r>
          </a:p>
          <a:p>
            <a:r>
              <a:rPr lang="en-US" sz="1200" b="0" i="0" kern="1200" dirty="0" smtClean="0">
                <a:solidFill>
                  <a:schemeClr val="tx1"/>
                </a:solidFill>
                <a:effectLst/>
                <a:latin typeface="+mn-lt"/>
                <a:ea typeface="+mn-ea"/>
                <a:cs typeface="+mn-cs"/>
              </a:rPr>
              <a:t>(1) promptly disclose that evidence to an appropriate court or authority, and</a:t>
            </a:r>
          </a:p>
          <a:p>
            <a:r>
              <a:rPr lang="en-US" sz="1200" b="0" i="0" kern="1200" dirty="0" smtClean="0">
                <a:solidFill>
                  <a:schemeClr val="tx1"/>
                </a:solidFill>
                <a:effectLst/>
                <a:latin typeface="+mn-lt"/>
                <a:ea typeface="+mn-ea"/>
                <a:cs typeface="+mn-cs"/>
              </a:rPr>
              <a:t>(2) if the conviction was obtained in the prosecutor’s jurisdiction,</a:t>
            </a:r>
          </a:p>
          <a:p>
            <a:r>
              <a:rPr lang="en-US" sz="1200" b="0" i="0" kern="1200" dirty="0" smtClean="0">
                <a:solidFill>
                  <a:schemeClr val="tx1"/>
                </a:solidFill>
                <a:effectLst/>
                <a:latin typeface="+mn-lt"/>
                <a:ea typeface="+mn-ea"/>
                <a:cs typeface="+mn-cs"/>
              </a:rPr>
              <a:t>(</a:t>
            </a:r>
            <a:r>
              <a:rPr lang="en-US" sz="1200" b="0" i="0" kern="1200" dirty="0" err="1" smtClean="0">
                <a:solidFill>
                  <a:schemeClr val="tx1"/>
                </a:solidFill>
                <a:effectLst/>
                <a:latin typeface="+mn-lt"/>
                <a:ea typeface="+mn-ea"/>
                <a:cs typeface="+mn-cs"/>
              </a:rPr>
              <a:t>i</a:t>
            </a:r>
            <a:r>
              <a:rPr lang="en-US" sz="1200" b="0" i="0" kern="1200" dirty="0" smtClean="0">
                <a:solidFill>
                  <a:schemeClr val="tx1"/>
                </a:solidFill>
                <a:effectLst/>
                <a:latin typeface="+mn-lt"/>
                <a:ea typeface="+mn-ea"/>
                <a:cs typeface="+mn-cs"/>
              </a:rPr>
              <a:t>) promptly disclose that evidence to the defendant unless a court authorizes delay, and</a:t>
            </a:r>
          </a:p>
          <a:p>
            <a:r>
              <a:rPr lang="en-US" sz="1200" b="0" i="0" kern="1200" dirty="0" smtClean="0">
                <a:solidFill>
                  <a:schemeClr val="tx1"/>
                </a:solidFill>
                <a:effectLst/>
                <a:latin typeface="+mn-lt"/>
                <a:ea typeface="+mn-ea"/>
                <a:cs typeface="+mn-cs"/>
              </a:rPr>
              <a:t>(ii) undertake further investigation, or make reasonable efforts to cause an investigation, to determine whether the defendant was convicted of an offense that the defendant did not commit.</a:t>
            </a:r>
          </a:p>
          <a:p>
            <a:r>
              <a:rPr lang="en-US" sz="1200" b="0" i="0" kern="1200" dirty="0" smtClean="0">
                <a:solidFill>
                  <a:schemeClr val="tx1"/>
                </a:solidFill>
                <a:effectLst/>
                <a:latin typeface="+mn-lt"/>
                <a:ea typeface="+mn-ea"/>
                <a:cs typeface="+mn-cs"/>
              </a:rPr>
              <a:t>(h) When a prosecutor knows of clear and convincing evidence establishing that a defendant in the prosecutor’s jurisdiction was convicted of an offense that the defendant did not commit, the prosecutor shall seek to remedy the conviction.</a:t>
            </a:r>
          </a:p>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6</a:t>
            </a:fld>
            <a:endParaRPr lang="en-US" dirty="0"/>
          </a:p>
        </p:txBody>
      </p:sp>
    </p:spTree>
    <p:extLst>
      <p:ext uri="{BB962C8B-B14F-4D97-AF65-F5344CB8AC3E}">
        <p14:creationId xmlns:p14="http://schemas.microsoft.com/office/powerpoint/2010/main" val="2018376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9</a:t>
            </a:fld>
            <a:endParaRPr lang="en-US" dirty="0"/>
          </a:p>
        </p:txBody>
      </p:sp>
    </p:spTree>
    <p:extLst>
      <p:ext uri="{BB962C8B-B14F-4D97-AF65-F5344CB8AC3E}">
        <p14:creationId xmlns:p14="http://schemas.microsoft.com/office/powerpoint/2010/main" val="19255664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talking about:</a:t>
            </a:r>
          </a:p>
          <a:p>
            <a:pPr marL="171450" indent="-171450">
              <a:buFont typeface="Arial" panose="020B0604020202020204" pitchFamily="34" charset="0"/>
              <a:buChar char="•"/>
            </a:pPr>
            <a:r>
              <a:rPr lang="en-US" dirty="0"/>
              <a:t>Modern police</a:t>
            </a:r>
          </a:p>
        </p:txBody>
      </p:sp>
      <p:sp>
        <p:nvSpPr>
          <p:cNvPr id="4" name="Slide Number Placeholder 3"/>
          <p:cNvSpPr>
            <a:spLocks noGrp="1"/>
          </p:cNvSpPr>
          <p:nvPr>
            <p:ph type="sldNum" sz="quarter" idx="10"/>
          </p:nvPr>
        </p:nvSpPr>
        <p:spPr/>
        <p:txBody>
          <a:bodyPr/>
          <a:lstStyle/>
          <a:p>
            <a:fld id="{E0746DE6-3336-457D-A091-FA20AC1C536E}" type="slidenum">
              <a:rPr lang="en-US" smtClean="0"/>
              <a:t>10</a:t>
            </a:fld>
            <a:endParaRPr lang="en-US" dirty="0"/>
          </a:p>
        </p:txBody>
      </p:sp>
    </p:spTree>
    <p:extLst>
      <p:ext uri="{BB962C8B-B14F-4D97-AF65-F5344CB8AC3E}">
        <p14:creationId xmlns:p14="http://schemas.microsoft.com/office/powerpoint/2010/main" val="1738294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talking about:</a:t>
            </a:r>
          </a:p>
          <a:p>
            <a:pPr marL="171450" indent="-171450">
              <a:buFont typeface="Arial" panose="020B0604020202020204" pitchFamily="34" charset="0"/>
              <a:buChar char="•"/>
            </a:pPr>
            <a:r>
              <a:rPr lang="en-US" dirty="0"/>
              <a:t>Modern police</a:t>
            </a:r>
          </a:p>
        </p:txBody>
      </p:sp>
      <p:sp>
        <p:nvSpPr>
          <p:cNvPr id="4" name="Slide Number Placeholder 3"/>
          <p:cNvSpPr>
            <a:spLocks noGrp="1"/>
          </p:cNvSpPr>
          <p:nvPr>
            <p:ph type="sldNum" sz="quarter" idx="10"/>
          </p:nvPr>
        </p:nvSpPr>
        <p:spPr/>
        <p:txBody>
          <a:bodyPr/>
          <a:lstStyle/>
          <a:p>
            <a:fld id="{E0746DE6-3336-457D-A091-FA20AC1C536E}" type="slidenum">
              <a:rPr lang="en-US" smtClean="0"/>
              <a:t>11</a:t>
            </a:fld>
            <a:endParaRPr lang="en-US" dirty="0"/>
          </a:p>
        </p:txBody>
      </p:sp>
    </p:spTree>
    <p:extLst>
      <p:ext uri="{BB962C8B-B14F-4D97-AF65-F5344CB8AC3E}">
        <p14:creationId xmlns:p14="http://schemas.microsoft.com/office/powerpoint/2010/main" val="425386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talking about:</a:t>
            </a:r>
          </a:p>
          <a:p>
            <a:pPr marL="171450" indent="-171450">
              <a:buFont typeface="Arial" panose="020B0604020202020204" pitchFamily="34" charset="0"/>
              <a:buChar char="•"/>
            </a:pPr>
            <a:r>
              <a:rPr lang="en-US" dirty="0"/>
              <a:t>Modern police</a:t>
            </a:r>
          </a:p>
        </p:txBody>
      </p:sp>
      <p:sp>
        <p:nvSpPr>
          <p:cNvPr id="4" name="Slide Number Placeholder 3"/>
          <p:cNvSpPr>
            <a:spLocks noGrp="1"/>
          </p:cNvSpPr>
          <p:nvPr>
            <p:ph type="sldNum" sz="quarter" idx="10"/>
          </p:nvPr>
        </p:nvSpPr>
        <p:spPr/>
        <p:txBody>
          <a:bodyPr/>
          <a:lstStyle/>
          <a:p>
            <a:fld id="{E0746DE6-3336-457D-A091-FA20AC1C536E}" type="slidenum">
              <a:rPr lang="en-US" smtClean="0"/>
              <a:t>12</a:t>
            </a:fld>
            <a:endParaRPr lang="en-US" dirty="0"/>
          </a:p>
        </p:txBody>
      </p:sp>
    </p:spTree>
    <p:extLst>
      <p:ext uri="{BB962C8B-B14F-4D97-AF65-F5344CB8AC3E}">
        <p14:creationId xmlns:p14="http://schemas.microsoft.com/office/powerpoint/2010/main" val="2838888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a:t>
            </a:r>
            <a:r>
              <a:rPr lang="en-US" baseline="0" dirty="0" smtClean="0"/>
              <a:t> a new subsection but also one that many offices are already doing, and as prosecutors we SHOULD have been doing. Relieves us of the exculpatory information problem. </a:t>
            </a:r>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14</a:t>
            </a:fld>
            <a:endParaRPr lang="en-US" dirty="0"/>
          </a:p>
        </p:txBody>
      </p:sp>
    </p:spTree>
    <p:extLst>
      <p:ext uri="{BB962C8B-B14F-4D97-AF65-F5344CB8AC3E}">
        <p14:creationId xmlns:p14="http://schemas.microsoft.com/office/powerpoint/2010/main" val="2506673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Presently, many offices where law enforcement has BWC are letting defense counsel have continuous viewing privileges only of the video through evidence.com, with no ability to record.  This is so the video cannot be further disseminated through social media.  The fear is that the current proposal would require us to provide a copy of the BWC video to defense counsel which could then be passed on to the client.  </a:t>
            </a:r>
            <a:endParaRPr lang="en-US" sz="1200" kern="1200" dirty="0" smtClean="0">
              <a:solidFill>
                <a:schemeClr val="tx1"/>
              </a:solidFill>
              <a:effectLst/>
              <a:latin typeface="+mn-lt"/>
              <a:ea typeface="+mn-ea"/>
              <a:cs typeface="+mn-cs"/>
            </a:endParaRP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15</a:t>
            </a:fld>
            <a:endParaRPr lang="en-US" dirty="0"/>
          </a:p>
        </p:txBody>
      </p:sp>
    </p:spTree>
    <p:extLst>
      <p:ext uri="{BB962C8B-B14F-4D97-AF65-F5344CB8AC3E}">
        <p14:creationId xmlns:p14="http://schemas.microsoft.com/office/powerpoint/2010/main" val="608389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21217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3/29/2021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98885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3/29/2021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238147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3/29/2021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87592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3/29/2021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43674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pPr/>
              <a:t>3/29/2021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735653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pPr/>
              <a:t>3/29/2021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028128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484113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03956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8A87A34-81AB-432B-8DAE-1953F412C126}" type="datetimeFigureOut">
              <a:rPr lang="en-US" smtClean="0"/>
              <a:t>3/29/2021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59795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3/29/2021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72340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64186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24709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8A87A34-81AB-432B-8DAE-1953F412C126}" type="datetimeFigureOut">
              <a:rPr lang="en-US" smtClean="0"/>
              <a:t>3/29/2021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24664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8A87A34-81AB-432B-8DAE-1953F412C126}" type="datetimeFigureOut">
              <a:rPr lang="en-US" smtClean="0"/>
              <a:t>3/29/2021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92026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8A87A34-81AB-432B-8DAE-1953F412C126}" type="datetimeFigureOut">
              <a:rPr lang="en-US" smtClean="0"/>
              <a:t>3/29/2021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4449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3/29/2021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87643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8A87A34-81AB-432B-8DAE-1953F412C126}" type="datetimeFigureOut">
              <a:rPr lang="en-US" smtClean="0"/>
              <a:pPr/>
              <a:t>3/29/2021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268877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mailto:Crice@vbgov.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B5F9E98A-4FF4-43D6-9C48-6DF0E7F2D27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 xmlns:a16="http://schemas.microsoft.com/office/drawing/2014/main" id="{D207A636-DC99-4588-80C4-9E069B97C3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p:cNvSpPr>
            <a:spLocks noGrp="1"/>
          </p:cNvSpPr>
          <p:nvPr>
            <p:ph type="ctrTitle"/>
          </p:nvPr>
        </p:nvSpPr>
        <p:spPr>
          <a:xfrm>
            <a:off x="960933" y="960241"/>
            <a:ext cx="6849699" cy="4203872"/>
          </a:xfrm>
        </p:spPr>
        <p:txBody>
          <a:bodyPr anchor="ctr">
            <a:normAutofit fontScale="90000"/>
          </a:bodyPr>
          <a:lstStyle/>
          <a:p>
            <a:pPr algn="r"/>
            <a:r>
              <a:rPr lang="en-US" dirty="0" smtClean="0"/>
              <a:t>Discovery</a:t>
            </a:r>
            <a:br>
              <a:rPr lang="en-US" dirty="0" smtClean="0"/>
            </a:br>
            <a:r>
              <a:rPr lang="en-US" dirty="0" smtClean="0"/>
              <a:t>Rules! </a:t>
            </a:r>
            <a:br>
              <a:rPr lang="en-US" dirty="0" smtClean="0"/>
            </a:br>
            <a:r>
              <a:rPr lang="en-US" dirty="0" smtClean="0"/>
              <a:t>3A:11</a:t>
            </a:r>
            <a:br>
              <a:rPr lang="en-US" dirty="0" smtClean="0"/>
            </a:br>
            <a:r>
              <a:rPr lang="en-US" dirty="0" smtClean="0"/>
              <a:t>8:15</a:t>
            </a:r>
            <a:br>
              <a:rPr lang="en-US" dirty="0" smtClean="0"/>
            </a:br>
            <a:r>
              <a:rPr lang="en-US" dirty="0" smtClean="0"/>
              <a:t>7C:5</a:t>
            </a:r>
            <a:endParaRPr lang="en-US" dirty="0"/>
          </a:p>
        </p:txBody>
      </p:sp>
      <p:sp>
        <p:nvSpPr>
          <p:cNvPr id="3" name="Content Placeholder 2"/>
          <p:cNvSpPr>
            <a:spLocks noGrp="1"/>
          </p:cNvSpPr>
          <p:nvPr>
            <p:ph type="subTitle" idx="1"/>
          </p:nvPr>
        </p:nvSpPr>
        <p:spPr>
          <a:xfrm>
            <a:off x="8453071" y="964028"/>
            <a:ext cx="2770873" cy="4196299"/>
          </a:xfrm>
        </p:spPr>
        <p:txBody>
          <a:bodyPr anchor="ctr">
            <a:normAutofit/>
          </a:bodyPr>
          <a:lstStyle/>
          <a:p>
            <a:endParaRPr lang="en-US" sz="1400" i="1" dirty="0"/>
          </a:p>
          <a:p>
            <a:r>
              <a:rPr lang="en-US" i="1" dirty="0" smtClean="0"/>
              <a:t>C. Andrew Rice </a:t>
            </a:r>
          </a:p>
          <a:p>
            <a:r>
              <a:rPr lang="en-US" sz="1400" i="1" dirty="0" smtClean="0"/>
              <a:t>ACA </a:t>
            </a:r>
            <a:r>
              <a:rPr lang="en-US" sz="1400" dirty="0" smtClean="0"/>
              <a:t>Virginia </a:t>
            </a:r>
            <a:r>
              <a:rPr lang="en-US" sz="1400" dirty="0"/>
              <a:t>Beach </a:t>
            </a:r>
            <a:endParaRPr lang="en-US" sz="1400" i="1" dirty="0"/>
          </a:p>
          <a:p>
            <a:endParaRPr dirty="0"/>
          </a:p>
        </p:txBody>
      </p:sp>
      <p:cxnSp>
        <p:nvCxnSpPr>
          <p:cNvPr id="13" name="Straight Connector 12">
            <a:extLst>
              <a:ext uri="{FF2B5EF4-FFF2-40B4-BE49-F238E27FC236}">
                <a16:creationId xmlns="" xmlns:a16="http://schemas.microsoft.com/office/drawing/2014/main" id="{0F2BAA51-3181-4303-929A-FCD9C33F8900}"/>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8127685" y="1328764"/>
            <a:ext cx="0" cy="3466826"/>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 xmlns:a16="http://schemas.microsoft.com/office/drawing/2014/main" id="{D4ED6A5F-3B06-48C5-850F-8045C4DF69AE}"/>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7" name="Straight Connector 16">
            <a:extLst>
              <a:ext uri="{FF2B5EF4-FFF2-40B4-BE49-F238E27FC236}">
                <a16:creationId xmlns="" xmlns:a16="http://schemas.microsoft.com/office/drawing/2014/main" id="{C9A60B9D-8DAC-4DA9-88DE-9911621A2B96}"/>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765970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81930" y="1600199"/>
            <a:ext cx="3741514" cy="4297680"/>
          </a:xfrm>
        </p:spPr>
        <p:txBody>
          <a:bodyPr anchor="ctr">
            <a:normAutofit/>
          </a:bodyPr>
          <a:lstStyle/>
          <a:p>
            <a:r>
              <a:rPr lang="en-US" dirty="0" smtClean="0"/>
              <a:t>Subsection </a:t>
            </a:r>
            <a:r>
              <a:rPr lang="en-US" cap="none" dirty="0"/>
              <a:t>(b)</a:t>
            </a:r>
            <a:br>
              <a:rPr lang="en-US" cap="none" dirty="0"/>
            </a:br>
            <a:r>
              <a:rPr lang="en-US" sz="2000" cap="none" dirty="0"/>
              <a:t>DISCOVERY BY THE ACCUSED</a:t>
            </a:r>
            <a:endParaRPr lang="en-US" dirty="0"/>
          </a:p>
        </p:txBody>
      </p:sp>
      <p:sp>
        <p:nvSpPr>
          <p:cNvPr id="3" name="Content Placeholder 2"/>
          <p:cNvSpPr>
            <a:spLocks noGrp="1"/>
          </p:cNvSpPr>
          <p:nvPr>
            <p:ph idx="1"/>
          </p:nvPr>
        </p:nvSpPr>
        <p:spPr>
          <a:xfrm>
            <a:off x="4885151" y="247972"/>
            <a:ext cx="6169703" cy="6245817"/>
          </a:xfrm>
        </p:spPr>
        <p:txBody>
          <a:bodyPr anchor="ctr">
            <a:noAutofit/>
          </a:bodyPr>
          <a:lstStyle/>
          <a:p>
            <a:pPr marL="0" indent="0">
              <a:buNone/>
            </a:pPr>
            <a:r>
              <a:rPr lang="en-US" sz="2800" b="1" u="sng" dirty="0" smtClean="0"/>
              <a:t>What are Relevant Reports</a:t>
            </a:r>
            <a:r>
              <a:rPr lang="en-US" sz="2800" dirty="0" smtClean="0"/>
              <a:t>?</a:t>
            </a:r>
            <a:endParaRPr lang="en-US" sz="2800" dirty="0"/>
          </a:p>
          <a:p>
            <a:r>
              <a:rPr lang="en-US" sz="2800" dirty="0"/>
              <a:t>Clearly, it covers an officer’s incident report and any </a:t>
            </a:r>
            <a:r>
              <a:rPr lang="en-US" sz="2800" dirty="0" smtClean="0"/>
              <a:t>supplements, but</a:t>
            </a:r>
            <a:endParaRPr lang="en-US" sz="2800" dirty="0"/>
          </a:p>
          <a:p>
            <a:r>
              <a:rPr lang="en-US" sz="2800" dirty="0"/>
              <a:t>Does it include emails sent to the prosecutor on a case? Phone calls?</a:t>
            </a:r>
          </a:p>
          <a:p>
            <a:r>
              <a:rPr lang="en-US" sz="2800" dirty="0"/>
              <a:t>Notice, the Rule does NOT specify that the reports to which it refers be written reports.</a:t>
            </a:r>
          </a:p>
          <a:p>
            <a:r>
              <a:rPr lang="en-US" sz="2800" dirty="0" smtClean="0"/>
              <a:t>What, then, </a:t>
            </a:r>
            <a:r>
              <a:rPr lang="en-US" sz="2800" dirty="0"/>
              <a:t>is considered attorney work product?</a:t>
            </a:r>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39089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81930" y="1600199"/>
            <a:ext cx="3741514" cy="4297680"/>
          </a:xfrm>
        </p:spPr>
        <p:txBody>
          <a:bodyPr anchor="ctr">
            <a:normAutofit/>
          </a:bodyPr>
          <a:lstStyle/>
          <a:p>
            <a:r>
              <a:rPr lang="en-US" dirty="0" smtClean="0"/>
              <a:t>Subsection </a:t>
            </a:r>
            <a:r>
              <a:rPr lang="en-US" cap="none" dirty="0"/>
              <a:t>(b)</a:t>
            </a:r>
            <a:br>
              <a:rPr lang="en-US" cap="none" dirty="0"/>
            </a:br>
            <a:r>
              <a:rPr lang="en-US" sz="2000" cap="none" dirty="0"/>
              <a:t>DISCOVERY BY THE ACCUSED</a:t>
            </a:r>
            <a:endParaRPr lang="en-US" dirty="0"/>
          </a:p>
        </p:txBody>
      </p:sp>
      <p:sp>
        <p:nvSpPr>
          <p:cNvPr id="3" name="Content Placeholder 2"/>
          <p:cNvSpPr>
            <a:spLocks noGrp="1"/>
          </p:cNvSpPr>
          <p:nvPr>
            <p:ph idx="1"/>
          </p:nvPr>
        </p:nvSpPr>
        <p:spPr>
          <a:xfrm>
            <a:off x="4885151" y="247972"/>
            <a:ext cx="6169703" cy="6245817"/>
          </a:xfrm>
        </p:spPr>
        <p:txBody>
          <a:bodyPr anchor="ctr">
            <a:noAutofit/>
          </a:bodyPr>
          <a:lstStyle/>
          <a:p>
            <a:pPr marL="0" indent="0">
              <a:buNone/>
            </a:pPr>
            <a:r>
              <a:rPr lang="en-US" sz="2800" b="1" u="sng" dirty="0" smtClean="0"/>
              <a:t>What </a:t>
            </a:r>
            <a:r>
              <a:rPr lang="en-US" sz="2800" b="1" u="sng" dirty="0"/>
              <a:t>are Relevant Reports</a:t>
            </a:r>
            <a:r>
              <a:rPr lang="en-US" sz="2800" dirty="0" smtClean="0"/>
              <a:t>?</a:t>
            </a:r>
            <a:r>
              <a:rPr lang="en-US" sz="2800" dirty="0"/>
              <a:t> (II) </a:t>
            </a:r>
          </a:p>
          <a:p>
            <a:r>
              <a:rPr lang="en-US" sz="2800" i="1" dirty="0"/>
              <a:t>Cf.</a:t>
            </a:r>
            <a:r>
              <a:rPr lang="en-US" sz="2800" dirty="0"/>
              <a:t>  (</a:t>
            </a:r>
            <a:r>
              <a:rPr lang="en-US" sz="2800" dirty="0" smtClean="0"/>
              <a:t>b)6:  </a:t>
            </a:r>
            <a:r>
              <a:rPr lang="en-US" sz="2800" dirty="0"/>
              <a:t>“The Rule does not authorize discovery or inspection of the Commonwealth’s, “work product…internal reports, witness statements, memoranda, correspondence, legal research or other internal documents prepared by the office of the Commonwealth’s attorney or its agents in anticipation of trial.”</a:t>
            </a:r>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27313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81930" y="1600199"/>
            <a:ext cx="3741514" cy="4297680"/>
          </a:xfrm>
        </p:spPr>
        <p:txBody>
          <a:bodyPr anchor="ctr">
            <a:normAutofit/>
          </a:bodyPr>
          <a:lstStyle/>
          <a:p>
            <a:r>
              <a:rPr lang="en-US" dirty="0"/>
              <a:t/>
            </a:r>
            <a:br>
              <a:rPr lang="en-US" dirty="0"/>
            </a:br>
            <a:r>
              <a:rPr lang="en-US" dirty="0"/>
              <a:t>Subsection </a:t>
            </a:r>
            <a:r>
              <a:rPr lang="en-US" cap="none" dirty="0"/>
              <a:t>(b)</a:t>
            </a:r>
            <a:br>
              <a:rPr lang="en-US" cap="none" dirty="0"/>
            </a:br>
            <a:r>
              <a:rPr lang="en-US" sz="2000" cap="none" dirty="0"/>
              <a:t>DISCOVERY BY THE ACCUSED</a:t>
            </a:r>
            <a:endParaRPr lang="en-US" dirty="0"/>
          </a:p>
        </p:txBody>
      </p:sp>
      <p:sp>
        <p:nvSpPr>
          <p:cNvPr id="3" name="Content Placeholder 2"/>
          <p:cNvSpPr>
            <a:spLocks noGrp="1"/>
          </p:cNvSpPr>
          <p:nvPr>
            <p:ph idx="1"/>
          </p:nvPr>
        </p:nvSpPr>
        <p:spPr>
          <a:xfrm>
            <a:off x="4885151" y="247972"/>
            <a:ext cx="6169703" cy="6245817"/>
          </a:xfrm>
        </p:spPr>
        <p:txBody>
          <a:bodyPr anchor="ctr">
            <a:noAutofit/>
          </a:bodyPr>
          <a:lstStyle/>
          <a:p>
            <a:r>
              <a:rPr lang="en-US" sz="2800" b="1" u="sng" dirty="0"/>
              <a:t>What are Relevant Reports</a:t>
            </a:r>
            <a:r>
              <a:rPr lang="en-US" sz="2800" dirty="0" smtClean="0"/>
              <a:t>?(III)</a:t>
            </a:r>
            <a:endParaRPr lang="en-US" sz="2800" dirty="0"/>
          </a:p>
          <a:p>
            <a:r>
              <a:rPr lang="en-US" sz="2800" dirty="0" smtClean="0"/>
              <a:t>For </a:t>
            </a:r>
            <a:r>
              <a:rPr lang="en-US" sz="2800" dirty="0"/>
              <a:t>purposes of the Rule, what is work product? </a:t>
            </a:r>
          </a:p>
          <a:p>
            <a:r>
              <a:rPr lang="en-US" sz="2800" dirty="0"/>
              <a:t>For purposes of the Rule, are police officers no longer agents of the Commonwealth attorney?</a:t>
            </a:r>
          </a:p>
          <a:p>
            <a:r>
              <a:rPr lang="en-US" dirty="0"/>
              <a:t>"[W]here an agency is involved in the investigation or prosecution of a particular criminal case, agency employees become agents of the Commonwealth for purposes of Rule 3A:11…” </a:t>
            </a:r>
            <a:r>
              <a:rPr lang="en-US" u="sng" dirty="0"/>
              <a:t>Commonwealth v.  Ramirez</a:t>
            </a:r>
            <a:r>
              <a:rPr lang="en-US" dirty="0"/>
              <a:t>, 20 Va. App. 292, 456 S.E.2d 531 (1995)</a:t>
            </a:r>
            <a:endParaRPr lang="en-US" sz="28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46325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42454" y="1600199"/>
            <a:ext cx="3880989" cy="4297680"/>
          </a:xfrm>
        </p:spPr>
        <p:txBody>
          <a:bodyPr anchor="ctr">
            <a:normAutofit/>
          </a:bodyPr>
          <a:lstStyle/>
          <a:p>
            <a:r>
              <a:rPr lang="en-US" dirty="0"/>
              <a:t/>
            </a:r>
            <a:br>
              <a:rPr lang="en-US" dirty="0"/>
            </a:br>
            <a:r>
              <a:rPr lang="en-US" dirty="0"/>
              <a:t>Subsection </a:t>
            </a:r>
            <a:r>
              <a:rPr lang="en-US" cap="none" dirty="0"/>
              <a:t>(b)</a:t>
            </a:r>
            <a:br>
              <a:rPr lang="en-US" cap="none" dirty="0"/>
            </a:br>
            <a:r>
              <a:rPr lang="en-US" sz="2000" cap="none" dirty="0"/>
              <a:t>DISCOVERY BY THE ACCUSED</a:t>
            </a:r>
            <a:endParaRPr lang="en-US" dirty="0"/>
          </a:p>
        </p:txBody>
      </p:sp>
      <p:sp>
        <p:nvSpPr>
          <p:cNvPr id="3" name="Content Placeholder 2"/>
          <p:cNvSpPr>
            <a:spLocks noGrp="1"/>
          </p:cNvSpPr>
          <p:nvPr>
            <p:ph idx="1"/>
          </p:nvPr>
        </p:nvSpPr>
        <p:spPr>
          <a:xfrm>
            <a:off x="4885151" y="278968"/>
            <a:ext cx="6169703" cy="6044339"/>
          </a:xfrm>
        </p:spPr>
        <p:txBody>
          <a:bodyPr anchor="ctr">
            <a:normAutofit lnSpcReduction="10000"/>
          </a:bodyPr>
          <a:lstStyle/>
          <a:p>
            <a:r>
              <a:rPr lang="en-US" sz="3200" b="1" dirty="0"/>
              <a:t>(</a:t>
            </a:r>
            <a:r>
              <a:rPr lang="en-US" sz="3200" b="1" dirty="0" smtClean="0"/>
              <a:t>b)2(A)</a:t>
            </a:r>
            <a:r>
              <a:rPr lang="en-US" sz="3200" dirty="0" smtClean="0"/>
              <a:t>:</a:t>
            </a:r>
            <a:endParaRPr lang="en-US" sz="3200" dirty="0"/>
          </a:p>
          <a:p>
            <a:r>
              <a:rPr lang="en-US" sz="3200" dirty="0"/>
              <a:t>While the Commonwealth </a:t>
            </a:r>
            <a:r>
              <a:rPr lang="en-US" sz="3200" dirty="0" smtClean="0"/>
              <a:t>has </a:t>
            </a:r>
            <a:r>
              <a:rPr lang="en-US" sz="3200" dirty="0"/>
              <a:t>previously </a:t>
            </a:r>
            <a:r>
              <a:rPr lang="en-US" sz="3200" dirty="0" smtClean="0"/>
              <a:t>not been </a:t>
            </a:r>
            <a:r>
              <a:rPr lang="en-US" sz="3200" dirty="0"/>
              <a:t>required to share written or recorded statements </a:t>
            </a:r>
            <a:r>
              <a:rPr lang="en-US" sz="3200" dirty="0" smtClean="0"/>
              <a:t>or the substance of any oral statements made </a:t>
            </a:r>
            <a:r>
              <a:rPr lang="en-US" sz="3200" dirty="0"/>
              <a:t>by the accused to anyone other than law enforcement officers, </a:t>
            </a:r>
            <a:r>
              <a:rPr lang="en-US" sz="3200" b="1" dirty="0"/>
              <a:t>the new rule requires that such statements be provided in discovery.</a:t>
            </a:r>
            <a:endParaRPr sz="3200" b="1"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44729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22" y="1600199"/>
            <a:ext cx="3633021" cy="4297680"/>
          </a:xfrm>
        </p:spPr>
        <p:txBody>
          <a:bodyPr anchor="ctr">
            <a:normAutofit/>
          </a:bodyPr>
          <a:lstStyle/>
          <a:p>
            <a:r>
              <a:rPr lang="en-US" dirty="0"/>
              <a:t/>
            </a:r>
            <a:br>
              <a:rPr lang="en-US" dirty="0"/>
            </a:br>
            <a:r>
              <a:rPr lang="en-US" dirty="0"/>
              <a:t>Subsection </a:t>
            </a:r>
            <a:r>
              <a:rPr lang="en-US" cap="none" dirty="0"/>
              <a:t>(b)</a:t>
            </a:r>
            <a:br>
              <a:rPr lang="en-US" cap="none" dirty="0"/>
            </a:br>
            <a:r>
              <a:rPr lang="en-US" sz="2000" cap="none" dirty="0"/>
              <a:t>DISCOVERY BY THE ACCUSED</a:t>
            </a:r>
            <a:endParaRPr lang="en-US" dirty="0"/>
          </a:p>
        </p:txBody>
      </p:sp>
      <p:sp>
        <p:nvSpPr>
          <p:cNvPr id="3" name="Content Placeholder 2"/>
          <p:cNvSpPr>
            <a:spLocks noGrp="1"/>
          </p:cNvSpPr>
          <p:nvPr>
            <p:ph idx="1"/>
          </p:nvPr>
        </p:nvSpPr>
        <p:spPr>
          <a:xfrm>
            <a:off x="4885151" y="433953"/>
            <a:ext cx="6169703" cy="6106332"/>
          </a:xfrm>
        </p:spPr>
        <p:txBody>
          <a:bodyPr anchor="ctr">
            <a:normAutofit/>
          </a:bodyPr>
          <a:lstStyle/>
          <a:p>
            <a:r>
              <a:rPr lang="en-US" sz="3600" dirty="0"/>
              <a:t> </a:t>
            </a:r>
            <a:r>
              <a:rPr lang="en-US" sz="3600" b="1" dirty="0"/>
              <a:t>(</a:t>
            </a:r>
            <a:r>
              <a:rPr lang="en-US" sz="3600" b="1" dirty="0" smtClean="0"/>
              <a:t>b)2(C):</a:t>
            </a:r>
            <a:endParaRPr lang="en-US" sz="3600" b="1" dirty="0"/>
          </a:p>
          <a:p>
            <a:r>
              <a:rPr lang="en-US" sz="3600" dirty="0"/>
              <a:t>Such statements made to a co-defendant or co-conspirators </a:t>
            </a:r>
            <a:r>
              <a:rPr lang="en-US" sz="3600" i="1" dirty="0"/>
              <a:t>that the Commonwealth intends to use at trial </a:t>
            </a:r>
            <a:r>
              <a:rPr lang="en-US" sz="3600" dirty="0"/>
              <a:t>must also be disclosed to the </a:t>
            </a:r>
            <a:r>
              <a:rPr lang="en-US" sz="3600" dirty="0" smtClean="0"/>
              <a:t>defense in discovery</a:t>
            </a:r>
            <a:r>
              <a:rPr lang="en-US" sz="2800" dirty="0" smtClean="0"/>
              <a:t>.</a:t>
            </a:r>
            <a:endParaRPr sz="28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6116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22" y="1600199"/>
            <a:ext cx="3633021" cy="4297680"/>
          </a:xfrm>
        </p:spPr>
        <p:txBody>
          <a:bodyPr anchor="ctr">
            <a:normAutofit/>
          </a:bodyPr>
          <a:lstStyle/>
          <a:p>
            <a:r>
              <a:rPr lang="en-US" dirty="0" smtClean="0"/>
              <a:t>Subsection </a:t>
            </a:r>
            <a:r>
              <a:rPr lang="en-US" cap="none" dirty="0"/>
              <a:t>(b)</a:t>
            </a:r>
            <a:br>
              <a:rPr lang="en-US" cap="none" dirty="0"/>
            </a:br>
            <a:r>
              <a:rPr lang="en-US" sz="2000" cap="none" dirty="0"/>
              <a:t>DISCOVERY BY THE ACCUSED</a:t>
            </a:r>
            <a:endParaRPr lang="en-US" dirty="0"/>
          </a:p>
        </p:txBody>
      </p:sp>
      <p:sp>
        <p:nvSpPr>
          <p:cNvPr id="3" name="Content Placeholder 2"/>
          <p:cNvSpPr>
            <a:spLocks noGrp="1"/>
          </p:cNvSpPr>
          <p:nvPr>
            <p:ph idx="1"/>
          </p:nvPr>
        </p:nvSpPr>
        <p:spPr>
          <a:xfrm>
            <a:off x="4885151" y="433953"/>
            <a:ext cx="6169703" cy="6106332"/>
          </a:xfrm>
        </p:spPr>
        <p:txBody>
          <a:bodyPr anchor="ctr">
            <a:normAutofit/>
          </a:bodyPr>
          <a:lstStyle/>
          <a:p>
            <a:r>
              <a:rPr lang="en-US" sz="3600" dirty="0"/>
              <a:t> </a:t>
            </a:r>
            <a:r>
              <a:rPr lang="en-US" sz="3600" b="1" dirty="0"/>
              <a:t>(</a:t>
            </a:r>
            <a:r>
              <a:rPr lang="en-US" sz="3600" b="1" dirty="0" smtClean="0"/>
              <a:t>b)3:</a:t>
            </a:r>
            <a:endParaRPr lang="en-US" sz="3600" b="1" dirty="0"/>
          </a:p>
          <a:p>
            <a:r>
              <a:rPr lang="en-US" sz="2800" dirty="0" smtClean="0"/>
              <a:t>Looks the same but it is not. </a:t>
            </a:r>
          </a:p>
          <a:p>
            <a:r>
              <a:rPr lang="en-US" sz="2800" dirty="0" smtClean="0"/>
              <a:t>The court has added the word recordings to be allowed to be copied. BWC could have to be copied.</a:t>
            </a:r>
            <a:endParaRPr sz="28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62837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dirty="0" smtClean="0"/>
              <a:t>Subsection </a:t>
            </a:r>
            <a:r>
              <a:rPr lang="en-US" cap="none" dirty="0"/>
              <a:t>(b)</a:t>
            </a:r>
            <a:br>
              <a:rPr lang="en-US" cap="none" dirty="0"/>
            </a:br>
            <a:r>
              <a:rPr lang="en-US" sz="2000" cap="none" dirty="0"/>
              <a:t>DISCOVERY BY THE ACCUSED</a:t>
            </a:r>
            <a:endParaRPr lang="en-US" dirty="0"/>
          </a:p>
        </p:txBody>
      </p:sp>
      <p:sp>
        <p:nvSpPr>
          <p:cNvPr id="3" name="Content Placeholder 2"/>
          <p:cNvSpPr>
            <a:spLocks noGrp="1"/>
          </p:cNvSpPr>
          <p:nvPr>
            <p:ph idx="1"/>
          </p:nvPr>
        </p:nvSpPr>
        <p:spPr>
          <a:xfrm>
            <a:off x="4885151" y="438150"/>
            <a:ext cx="6169703" cy="5962650"/>
          </a:xfrm>
        </p:spPr>
        <p:txBody>
          <a:bodyPr anchor="ctr">
            <a:normAutofit/>
          </a:bodyPr>
          <a:lstStyle/>
          <a:p>
            <a:r>
              <a:rPr lang="en-US" sz="3200" b="1" dirty="0"/>
              <a:t>(</a:t>
            </a:r>
            <a:r>
              <a:rPr lang="en-US" sz="3200" b="1" dirty="0" smtClean="0"/>
              <a:t>b)4(A)</a:t>
            </a:r>
            <a:r>
              <a:rPr lang="en-US" sz="3200" dirty="0" smtClean="0"/>
              <a:t>:</a:t>
            </a:r>
            <a:endParaRPr lang="en-US" sz="3200" dirty="0"/>
          </a:p>
          <a:p>
            <a:r>
              <a:rPr lang="en-US" sz="3200" dirty="0"/>
              <a:t>The Commonwealth must provide the report of any expert it intends to use at trial or sentencing, along with the expert’s contact information.</a:t>
            </a:r>
          </a:p>
          <a:p>
            <a:r>
              <a:rPr lang="en-US" sz="3200" dirty="0"/>
              <a:t>If there is no written report, then a summary of the expert’s conclusions must be provided to the defense</a:t>
            </a:r>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24390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dirty="0"/>
              <a:t/>
            </a:r>
            <a:br>
              <a:rPr lang="en-US" dirty="0"/>
            </a:br>
            <a:r>
              <a:rPr lang="en-US" dirty="0"/>
              <a:t>Subsection </a:t>
            </a:r>
            <a:r>
              <a:rPr lang="en-US" cap="none" dirty="0"/>
              <a:t>(b)</a:t>
            </a:r>
            <a:br>
              <a:rPr lang="en-US" cap="none" dirty="0"/>
            </a:br>
            <a:r>
              <a:rPr lang="en-US" sz="2000" cap="none" dirty="0"/>
              <a:t>DISCOVERY BY THE ACCUSED</a:t>
            </a:r>
            <a:endParaRPr lang="en-US" dirty="0"/>
          </a:p>
        </p:txBody>
      </p:sp>
      <p:sp>
        <p:nvSpPr>
          <p:cNvPr id="3" name="Content Placeholder 2"/>
          <p:cNvSpPr>
            <a:spLocks noGrp="1"/>
          </p:cNvSpPr>
          <p:nvPr>
            <p:ph idx="1"/>
          </p:nvPr>
        </p:nvSpPr>
        <p:spPr>
          <a:xfrm>
            <a:off x="4885151" y="438150"/>
            <a:ext cx="6169703" cy="5962650"/>
          </a:xfrm>
        </p:spPr>
        <p:txBody>
          <a:bodyPr anchor="ctr">
            <a:normAutofit lnSpcReduction="10000"/>
          </a:bodyPr>
          <a:lstStyle/>
          <a:p>
            <a:r>
              <a:rPr lang="en-US" sz="3200" b="1" dirty="0"/>
              <a:t>(</a:t>
            </a:r>
            <a:r>
              <a:rPr lang="en-US" sz="3200" b="1" dirty="0" smtClean="0"/>
              <a:t>b)5</a:t>
            </a:r>
            <a:r>
              <a:rPr lang="en-US" sz="3200" dirty="0" smtClean="0"/>
              <a:t>:</a:t>
            </a:r>
            <a:endParaRPr lang="en-US" sz="3200" dirty="0"/>
          </a:p>
          <a:p>
            <a:r>
              <a:rPr lang="en-US" sz="3200" dirty="0"/>
              <a:t>Provide to the accused a list of the names and, if known, the addresses of all persons who are expected to testify on behalf of the Commonwealth at trial or sentencing. This provision is subject to subpart (c)(l) of this Rule and to any protective orders entered by the court pursuant to subpart (g).</a:t>
            </a:r>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87839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01824" y="890016"/>
            <a:ext cx="7571232" cy="2800767"/>
          </a:xfrm>
          <a:prstGeom prst="rect">
            <a:avLst/>
          </a:prstGeom>
        </p:spPr>
        <p:txBody>
          <a:bodyPr wrap="square">
            <a:spAutoFit/>
          </a:bodyPr>
          <a:lstStyle/>
          <a:p>
            <a:r>
              <a:rPr lang="en-US" sz="4400" dirty="0"/>
              <a:t/>
            </a:r>
            <a:br>
              <a:rPr lang="en-US" sz="4400" dirty="0"/>
            </a:br>
            <a:r>
              <a:rPr lang="en-US" sz="4400" dirty="0"/>
              <a:t>Subsection (c)</a:t>
            </a:r>
            <a:br>
              <a:rPr lang="en-US" sz="4400" dirty="0"/>
            </a:br>
            <a:r>
              <a:rPr lang="en-US" sz="4400" dirty="0"/>
              <a:t>Redaction and Restricted Dissemination Material</a:t>
            </a:r>
          </a:p>
        </p:txBody>
      </p:sp>
    </p:spTree>
    <p:extLst>
      <p:ext uri="{BB962C8B-B14F-4D97-AF65-F5344CB8AC3E}">
        <p14:creationId xmlns:p14="http://schemas.microsoft.com/office/powerpoint/2010/main" val="25181792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dirty="0" smtClean="0"/>
              <a:t>Subsection </a:t>
            </a:r>
            <a:r>
              <a:rPr lang="en-US" cap="none" dirty="0"/>
              <a:t>(c)</a:t>
            </a:r>
            <a:br>
              <a:rPr lang="en-US" cap="none" dirty="0"/>
            </a:br>
            <a:r>
              <a:rPr lang="en-US" sz="2400" cap="none" dirty="0"/>
              <a:t>Redaction and Restricted Dissemination Material</a:t>
            </a:r>
            <a:endParaRPr lang="en-US" sz="2400" dirty="0"/>
          </a:p>
        </p:txBody>
      </p:sp>
      <p:sp>
        <p:nvSpPr>
          <p:cNvPr id="3" name="Content Placeholder 2"/>
          <p:cNvSpPr>
            <a:spLocks noGrp="1"/>
          </p:cNvSpPr>
          <p:nvPr>
            <p:ph idx="1"/>
          </p:nvPr>
        </p:nvSpPr>
        <p:spPr>
          <a:xfrm>
            <a:off x="4885151" y="438150"/>
            <a:ext cx="6169703" cy="5962650"/>
          </a:xfrm>
        </p:spPr>
        <p:txBody>
          <a:bodyPr anchor="ctr">
            <a:normAutofit lnSpcReduction="10000"/>
          </a:bodyPr>
          <a:lstStyle/>
          <a:p>
            <a:r>
              <a:rPr lang="en-US" sz="3200" b="1" dirty="0" smtClean="0"/>
              <a:t>(c)1(A):  </a:t>
            </a:r>
            <a:r>
              <a:rPr lang="en-US" sz="3200" dirty="0" smtClean="0"/>
              <a:t>The </a:t>
            </a:r>
            <a:r>
              <a:rPr lang="en-US" sz="3200" dirty="0"/>
              <a:t>Commonwealth may redact dates of birth and social security numbers </a:t>
            </a:r>
            <a:r>
              <a:rPr lang="en-US" sz="3200" i="1" dirty="0"/>
              <a:t>for any person</a:t>
            </a:r>
            <a:r>
              <a:rPr lang="en-US" sz="3200" dirty="0"/>
              <a:t> whose identity must be revealed to the defense.</a:t>
            </a:r>
          </a:p>
          <a:p>
            <a:r>
              <a:rPr lang="en-US" sz="3200" dirty="0"/>
              <a:t>The address, telephone number, email address and place of employment of any </a:t>
            </a:r>
            <a:r>
              <a:rPr lang="en-US" sz="3200" b="1" dirty="0"/>
              <a:t>victim</a:t>
            </a:r>
            <a:r>
              <a:rPr lang="en-US" sz="3200" dirty="0"/>
              <a:t> as defined in §</a:t>
            </a:r>
            <a:r>
              <a:rPr lang="en-US" sz="3200" dirty="0" smtClean="0"/>
              <a:t>19.2-11 et all</a:t>
            </a:r>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77655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3a:11</a:t>
            </a:r>
            <a:endParaRPr lang="en-US" dirty="0"/>
          </a:p>
        </p:txBody>
      </p:sp>
      <p:sp>
        <p:nvSpPr>
          <p:cNvPr id="3" name="Content Placeholder 2"/>
          <p:cNvSpPr>
            <a:spLocks noGrp="1"/>
          </p:cNvSpPr>
          <p:nvPr>
            <p:ph idx="1"/>
          </p:nvPr>
        </p:nvSpPr>
        <p:spPr/>
        <p:txBody>
          <a:bodyPr/>
          <a:lstStyle/>
          <a:p>
            <a:r>
              <a:rPr lang="en-US" dirty="0" smtClean="0"/>
              <a:t>Circuit Court</a:t>
            </a:r>
          </a:p>
          <a:p>
            <a:r>
              <a:rPr lang="en-US" dirty="0" smtClean="0"/>
              <a:t>JDR Juvenile Felonies 8:15 </a:t>
            </a:r>
            <a:endParaRPr lang="en-US" dirty="0"/>
          </a:p>
        </p:txBody>
      </p:sp>
    </p:spTree>
    <p:extLst>
      <p:ext uri="{BB962C8B-B14F-4D97-AF65-F5344CB8AC3E}">
        <p14:creationId xmlns:p14="http://schemas.microsoft.com/office/powerpoint/2010/main" val="100043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dirty="0" smtClean="0"/>
              <a:t>Subsection </a:t>
            </a:r>
            <a:r>
              <a:rPr lang="en-US" cap="none" dirty="0"/>
              <a:t>(c)</a:t>
            </a:r>
            <a:br>
              <a:rPr lang="en-US" cap="none" dirty="0"/>
            </a:br>
            <a:r>
              <a:rPr lang="en-US" sz="2400" cap="none" dirty="0"/>
              <a:t>Redaction and Restricted Dissemination Material</a:t>
            </a:r>
            <a:endParaRPr lang="en-US" sz="2400" dirty="0"/>
          </a:p>
        </p:txBody>
      </p:sp>
      <p:sp>
        <p:nvSpPr>
          <p:cNvPr id="3" name="Content Placeholder 2"/>
          <p:cNvSpPr>
            <a:spLocks noGrp="1"/>
          </p:cNvSpPr>
          <p:nvPr>
            <p:ph idx="1"/>
          </p:nvPr>
        </p:nvSpPr>
        <p:spPr>
          <a:xfrm>
            <a:off x="4885151" y="438150"/>
            <a:ext cx="6169703" cy="5962650"/>
          </a:xfrm>
        </p:spPr>
        <p:txBody>
          <a:bodyPr anchor="ctr">
            <a:normAutofit/>
          </a:bodyPr>
          <a:lstStyle/>
          <a:p>
            <a:r>
              <a:rPr lang="en-US" sz="3200" b="1" dirty="0"/>
              <a:t>BUT</a:t>
            </a:r>
            <a:r>
              <a:rPr lang="en-US" sz="3200" dirty="0"/>
              <a:t> (New Hearing Alert!) the defendant may move the court to compel the Commonwealth to disclose that personal information. </a:t>
            </a:r>
          </a:p>
          <a:p>
            <a:r>
              <a:rPr lang="en-US" sz="3200" dirty="0"/>
              <a:t>The court may order that the information be designated Restricted Dissemination </a:t>
            </a:r>
            <a:r>
              <a:rPr lang="en-US" sz="3200" dirty="0" smtClean="0"/>
              <a:t>Material (RDM).</a:t>
            </a:r>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2712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dirty="0" smtClean="0"/>
              <a:t>Subsection </a:t>
            </a:r>
            <a:r>
              <a:rPr lang="en-US" cap="none" dirty="0"/>
              <a:t>(c)</a:t>
            </a:r>
            <a:br>
              <a:rPr lang="en-US" cap="none" dirty="0"/>
            </a:br>
            <a:r>
              <a:rPr lang="en-US" sz="2400" cap="none" dirty="0"/>
              <a:t>Redaction and Restricted Dissemination Material</a:t>
            </a:r>
            <a:endParaRPr lang="en-US" sz="2400" dirty="0"/>
          </a:p>
        </p:txBody>
      </p:sp>
      <p:sp>
        <p:nvSpPr>
          <p:cNvPr id="3" name="Content Placeholder 2"/>
          <p:cNvSpPr>
            <a:spLocks noGrp="1"/>
          </p:cNvSpPr>
          <p:nvPr>
            <p:ph idx="1"/>
          </p:nvPr>
        </p:nvSpPr>
        <p:spPr>
          <a:xfrm>
            <a:off x="4885151" y="438150"/>
            <a:ext cx="6169703" cy="5962650"/>
          </a:xfrm>
        </p:spPr>
        <p:txBody>
          <a:bodyPr anchor="ctr">
            <a:normAutofit/>
          </a:bodyPr>
          <a:lstStyle/>
          <a:p>
            <a:pPr algn="ctr"/>
            <a:r>
              <a:rPr lang="en-US" sz="3200" u="sng" dirty="0"/>
              <a:t>RESTRICTED DISSEMINATION MATERIAL </a:t>
            </a:r>
            <a:r>
              <a:rPr lang="en-US" sz="3200" b="1" dirty="0" smtClean="0"/>
              <a:t>(c)2(B)</a:t>
            </a:r>
            <a:endParaRPr lang="en-US" sz="3200" b="1" u="sng" dirty="0"/>
          </a:p>
          <a:p>
            <a:r>
              <a:rPr lang="en-US" sz="3200" dirty="0"/>
              <a:t>RDM is that which would result in cognizable danger to the safety or security of a witness or victim; or</a:t>
            </a:r>
          </a:p>
          <a:p>
            <a:r>
              <a:rPr lang="en-US" sz="3200" dirty="0"/>
              <a:t>Would result in cognizable danger of a witness being intimidated or tampered with; or</a:t>
            </a:r>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63069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dirty="0" smtClean="0"/>
              <a:t>Subsection </a:t>
            </a:r>
            <a:r>
              <a:rPr lang="en-US" cap="none" dirty="0"/>
              <a:t>(c)</a:t>
            </a:r>
            <a:br>
              <a:rPr lang="en-US" cap="none" dirty="0"/>
            </a:br>
            <a:r>
              <a:rPr lang="en-US" sz="2400" cap="none" dirty="0"/>
              <a:t>Redaction and Restricted Dissemination Material</a:t>
            </a:r>
            <a:endParaRPr lang="en-US" sz="2400" dirty="0"/>
          </a:p>
        </p:txBody>
      </p:sp>
      <p:sp>
        <p:nvSpPr>
          <p:cNvPr id="3" name="Content Placeholder 2"/>
          <p:cNvSpPr>
            <a:spLocks noGrp="1"/>
          </p:cNvSpPr>
          <p:nvPr>
            <p:ph idx="1"/>
          </p:nvPr>
        </p:nvSpPr>
        <p:spPr>
          <a:xfrm>
            <a:off x="4885151" y="438150"/>
            <a:ext cx="6169703" cy="5962650"/>
          </a:xfrm>
        </p:spPr>
        <p:txBody>
          <a:bodyPr anchor="ctr">
            <a:normAutofit/>
          </a:bodyPr>
          <a:lstStyle/>
          <a:p>
            <a:pPr algn="ctr"/>
            <a:r>
              <a:rPr lang="en-US" sz="3200" u="sng" dirty="0"/>
              <a:t>RESTRICTED DISSEMINATION MATERIAL</a:t>
            </a:r>
            <a:r>
              <a:rPr lang="en-US" sz="3200" dirty="0"/>
              <a:t> (II)</a:t>
            </a:r>
            <a:endParaRPr lang="en-US" sz="3200" u="sng" dirty="0"/>
          </a:p>
          <a:p>
            <a:r>
              <a:rPr lang="en-US" sz="3200" dirty="0"/>
              <a:t>May compromise an ongoing criminal investigation or confidential law enforcement technique; or</a:t>
            </a:r>
          </a:p>
          <a:p>
            <a:r>
              <a:rPr lang="en-US" sz="3200" dirty="0"/>
              <a:t>Relates to the statement of a child victim or witness ≤ 14 years of age</a:t>
            </a:r>
          </a:p>
          <a:p>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70981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dirty="0" smtClean="0"/>
              <a:t>Subsection </a:t>
            </a:r>
            <a:r>
              <a:rPr lang="en-US" cap="none" dirty="0"/>
              <a:t>(c)</a:t>
            </a:r>
            <a:br>
              <a:rPr lang="en-US" cap="none" dirty="0"/>
            </a:br>
            <a:r>
              <a:rPr lang="en-US" sz="2400" cap="none" dirty="0"/>
              <a:t>Redaction and Restricted Dissemination Material</a:t>
            </a:r>
            <a:endParaRPr lang="en-US" sz="2400" dirty="0"/>
          </a:p>
        </p:txBody>
      </p:sp>
      <p:sp>
        <p:nvSpPr>
          <p:cNvPr id="3" name="Content Placeholder 2"/>
          <p:cNvSpPr>
            <a:spLocks noGrp="1"/>
          </p:cNvSpPr>
          <p:nvPr>
            <p:ph idx="1"/>
          </p:nvPr>
        </p:nvSpPr>
        <p:spPr>
          <a:xfrm>
            <a:off x="4885151" y="438150"/>
            <a:ext cx="6169703" cy="5962650"/>
          </a:xfrm>
        </p:spPr>
        <p:txBody>
          <a:bodyPr anchor="ctr">
            <a:normAutofit/>
          </a:bodyPr>
          <a:lstStyle/>
          <a:p>
            <a:pPr algn="ctr"/>
            <a:r>
              <a:rPr lang="en-US" sz="3200" u="sng" dirty="0"/>
              <a:t>RESTRICTED DISSEMINATION MATERIAL</a:t>
            </a:r>
            <a:r>
              <a:rPr lang="en-US" sz="3200" dirty="0"/>
              <a:t> (III)</a:t>
            </a:r>
            <a:endParaRPr lang="en-US" sz="3200" u="sng" dirty="0"/>
          </a:p>
          <a:p>
            <a:r>
              <a:rPr lang="en-US" sz="3200" dirty="0"/>
              <a:t>(New Form Alert!) The Commonwealth’s attorney must execute a document certifying that the material qualifies as RDM unless the attorney for the accused agrees to the designation</a:t>
            </a:r>
          </a:p>
          <a:p>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06451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dirty="0" smtClean="0"/>
              <a:t>Subsection </a:t>
            </a:r>
            <a:r>
              <a:rPr lang="en-US" cap="none" dirty="0"/>
              <a:t>(c)</a:t>
            </a:r>
            <a:br>
              <a:rPr lang="en-US" cap="none" dirty="0"/>
            </a:br>
            <a:r>
              <a:rPr lang="en-US" sz="2400" cap="none" dirty="0"/>
              <a:t>Redaction and Restricted Dissemination Material</a:t>
            </a:r>
            <a:endParaRPr lang="en-US" sz="2400" dirty="0"/>
          </a:p>
        </p:txBody>
      </p:sp>
      <p:sp>
        <p:nvSpPr>
          <p:cNvPr id="3" name="Content Placeholder 2"/>
          <p:cNvSpPr>
            <a:spLocks noGrp="1"/>
          </p:cNvSpPr>
          <p:nvPr>
            <p:ph idx="1"/>
          </p:nvPr>
        </p:nvSpPr>
        <p:spPr>
          <a:xfrm>
            <a:off x="4885151" y="438150"/>
            <a:ext cx="6169703" cy="5962650"/>
          </a:xfrm>
        </p:spPr>
        <p:txBody>
          <a:bodyPr anchor="ctr">
            <a:normAutofit/>
          </a:bodyPr>
          <a:lstStyle/>
          <a:p>
            <a:pPr algn="ctr"/>
            <a:r>
              <a:rPr lang="en-US" sz="3200" u="sng" dirty="0"/>
              <a:t>RESTRICTED DISSEMINATION MATERIAL</a:t>
            </a:r>
            <a:r>
              <a:rPr lang="en-US" sz="3200" dirty="0"/>
              <a:t> </a:t>
            </a:r>
            <a:r>
              <a:rPr lang="en-US" sz="3200" dirty="0" smtClean="0"/>
              <a:t>(IV)</a:t>
            </a:r>
            <a:endParaRPr lang="en-US" sz="3200" u="sng" dirty="0"/>
          </a:p>
          <a:p>
            <a:r>
              <a:rPr lang="en-US" sz="3200" dirty="0"/>
              <a:t>RDM may only be disclosed to the attorney for the accused </a:t>
            </a:r>
          </a:p>
          <a:p>
            <a:r>
              <a:rPr lang="en-US" sz="3200" dirty="0"/>
              <a:t>Defense attorney cannot reproduce, copy or disseminate RDM in any way.   (c)(2)(iii)</a:t>
            </a:r>
          </a:p>
          <a:p>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72771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dirty="0" smtClean="0"/>
              <a:t>Subsection </a:t>
            </a:r>
            <a:r>
              <a:rPr lang="en-US" cap="none" dirty="0"/>
              <a:t>(c)</a:t>
            </a:r>
            <a:br>
              <a:rPr lang="en-US" cap="none" dirty="0"/>
            </a:br>
            <a:r>
              <a:rPr lang="en-US" sz="2400" cap="none" dirty="0"/>
              <a:t>Redaction and Restricted Dissemination Material</a:t>
            </a:r>
            <a:endParaRPr lang="en-US" sz="2400" dirty="0"/>
          </a:p>
        </p:txBody>
      </p:sp>
      <p:sp>
        <p:nvSpPr>
          <p:cNvPr id="3" name="Content Placeholder 2"/>
          <p:cNvSpPr>
            <a:spLocks noGrp="1"/>
          </p:cNvSpPr>
          <p:nvPr>
            <p:ph idx="1"/>
          </p:nvPr>
        </p:nvSpPr>
        <p:spPr>
          <a:xfrm>
            <a:off x="4885151" y="438150"/>
            <a:ext cx="6169703" cy="5962650"/>
          </a:xfrm>
        </p:spPr>
        <p:txBody>
          <a:bodyPr anchor="ctr">
            <a:normAutofit/>
          </a:bodyPr>
          <a:lstStyle/>
          <a:p>
            <a:pPr algn="ctr"/>
            <a:r>
              <a:rPr lang="en-US" sz="3200" u="sng" dirty="0"/>
              <a:t>RESTRICTED DISSEMINATION MATERIAL</a:t>
            </a:r>
            <a:r>
              <a:rPr lang="en-US" sz="3200" dirty="0"/>
              <a:t> </a:t>
            </a:r>
            <a:r>
              <a:rPr lang="en-US" sz="3200" dirty="0" smtClean="0"/>
              <a:t>(V</a:t>
            </a:r>
            <a:r>
              <a:rPr lang="en-US" sz="3200" dirty="0"/>
              <a:t>)</a:t>
            </a:r>
            <a:endParaRPr lang="en-US" sz="3200" u="sng" dirty="0"/>
          </a:p>
          <a:p>
            <a:r>
              <a:rPr lang="en-US" sz="3200" dirty="0"/>
              <a:t>Where a defendant is not represented by counsel (New Hearing Alert!), the Commonwealth must move the court to limit the scope of discovery</a:t>
            </a:r>
          </a:p>
          <a:p>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82017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dirty="0" smtClean="0"/>
              <a:t>Subsection </a:t>
            </a:r>
            <a:r>
              <a:rPr lang="en-US" cap="none" dirty="0"/>
              <a:t>(d)</a:t>
            </a:r>
            <a:br>
              <a:rPr lang="en-US" cap="none" dirty="0"/>
            </a:br>
            <a:r>
              <a:rPr lang="en-US" sz="2400" cap="none" dirty="0"/>
              <a:t>Discovery by the Commonwealth</a:t>
            </a:r>
            <a:endParaRPr lang="en-US" sz="2400" dirty="0"/>
          </a:p>
        </p:txBody>
      </p:sp>
      <p:sp>
        <p:nvSpPr>
          <p:cNvPr id="3" name="Content Placeholder 2"/>
          <p:cNvSpPr>
            <a:spLocks noGrp="1"/>
          </p:cNvSpPr>
          <p:nvPr>
            <p:ph idx="1"/>
          </p:nvPr>
        </p:nvSpPr>
        <p:spPr>
          <a:xfrm>
            <a:off x="4885151" y="438150"/>
            <a:ext cx="6169703" cy="5962650"/>
          </a:xfrm>
        </p:spPr>
        <p:txBody>
          <a:bodyPr anchor="ctr">
            <a:normAutofit/>
          </a:bodyPr>
          <a:lstStyle/>
          <a:p>
            <a:r>
              <a:rPr lang="en-US" sz="3200" b="1" dirty="0"/>
              <a:t>(</a:t>
            </a:r>
            <a:r>
              <a:rPr lang="en-US" sz="3200" b="1" dirty="0" smtClean="0"/>
              <a:t>d)4</a:t>
            </a:r>
            <a:r>
              <a:rPr lang="en-US" sz="3200" dirty="0" smtClean="0"/>
              <a:t>:</a:t>
            </a:r>
            <a:endParaRPr lang="en-US" sz="3200" dirty="0"/>
          </a:p>
          <a:p>
            <a:r>
              <a:rPr lang="en-US" sz="3200" dirty="0"/>
              <a:t>Requires defense to notify the Commonwealth in writing of the intent to use expert testimony at trial or sentencing, and provide the same information that the Commonwealth is required to give pursuant to (b)4.</a:t>
            </a:r>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76950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dirty="0" smtClean="0"/>
              <a:t>Subsection </a:t>
            </a:r>
            <a:r>
              <a:rPr lang="en-US" cap="none" dirty="0"/>
              <a:t>(d)</a:t>
            </a:r>
            <a:br>
              <a:rPr lang="en-US" cap="none" dirty="0"/>
            </a:br>
            <a:r>
              <a:rPr lang="en-US" sz="2400" cap="none" dirty="0"/>
              <a:t>Discovery by the Commonwealth</a:t>
            </a:r>
            <a:endParaRPr lang="en-US" sz="2400" dirty="0"/>
          </a:p>
        </p:txBody>
      </p:sp>
      <p:sp>
        <p:nvSpPr>
          <p:cNvPr id="3" name="Content Placeholder 2"/>
          <p:cNvSpPr>
            <a:spLocks noGrp="1"/>
          </p:cNvSpPr>
          <p:nvPr>
            <p:ph idx="1"/>
          </p:nvPr>
        </p:nvSpPr>
        <p:spPr>
          <a:xfrm>
            <a:off x="4885151" y="438150"/>
            <a:ext cx="6169703" cy="5962650"/>
          </a:xfrm>
        </p:spPr>
        <p:txBody>
          <a:bodyPr anchor="ctr">
            <a:normAutofit/>
          </a:bodyPr>
          <a:lstStyle/>
          <a:p>
            <a:r>
              <a:rPr lang="en-US" sz="3200" b="1" dirty="0"/>
              <a:t>(</a:t>
            </a:r>
            <a:r>
              <a:rPr lang="en-US" sz="3200" b="1" dirty="0" smtClean="0"/>
              <a:t>d)5</a:t>
            </a:r>
            <a:r>
              <a:rPr lang="en-US" sz="3200" dirty="0" smtClean="0"/>
              <a:t>:</a:t>
            </a:r>
            <a:endParaRPr lang="en-US" sz="3200" dirty="0"/>
          </a:p>
          <a:p>
            <a:r>
              <a:rPr lang="en-US" sz="3200" dirty="0"/>
              <a:t>Requires defense to provide the Commonwealth a list of witnesses it intends to use at trial or sentencing, and provide the same information that the Commonwealth is required to give pursuant to (b)5.</a:t>
            </a:r>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31556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89248" y="2556004"/>
            <a:ext cx="6096000" cy="1323439"/>
          </a:xfrm>
          <a:prstGeom prst="rect">
            <a:avLst/>
          </a:prstGeom>
        </p:spPr>
        <p:txBody>
          <a:bodyPr>
            <a:spAutoFit/>
          </a:bodyPr>
          <a:lstStyle/>
          <a:p>
            <a:r>
              <a:rPr lang="en-US" sz="4000" dirty="0" smtClean="0"/>
              <a:t>Subsection </a:t>
            </a:r>
            <a:r>
              <a:rPr lang="en-US" sz="4000" dirty="0"/>
              <a:t>(g)</a:t>
            </a:r>
            <a:br>
              <a:rPr lang="en-US" sz="4000" dirty="0"/>
            </a:br>
            <a:r>
              <a:rPr lang="en-US" sz="4000" dirty="0"/>
              <a:t>Protective Orders</a:t>
            </a:r>
          </a:p>
        </p:txBody>
      </p:sp>
      <p:sp>
        <p:nvSpPr>
          <p:cNvPr id="3" name="Rectangle 2"/>
          <p:cNvSpPr/>
          <p:nvPr/>
        </p:nvSpPr>
        <p:spPr>
          <a:xfrm>
            <a:off x="1120736" y="948809"/>
            <a:ext cx="1676228" cy="584775"/>
          </a:xfrm>
          <a:prstGeom prst="rect">
            <a:avLst/>
          </a:prstGeom>
        </p:spPr>
        <p:txBody>
          <a:bodyPr wrap="none">
            <a:spAutoFit/>
          </a:bodyPr>
          <a:lstStyle/>
          <a:p>
            <a:r>
              <a:rPr lang="en-US" sz="3200" i="1" dirty="0"/>
              <a:t>New rule</a:t>
            </a:r>
            <a:r>
              <a:rPr lang="en-US" sz="3200" dirty="0"/>
              <a:t>:</a:t>
            </a:r>
          </a:p>
        </p:txBody>
      </p:sp>
    </p:spTree>
    <p:extLst>
      <p:ext uri="{BB962C8B-B14F-4D97-AF65-F5344CB8AC3E}">
        <p14:creationId xmlns:p14="http://schemas.microsoft.com/office/powerpoint/2010/main" val="16297716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dirty="0" smtClean="0"/>
              <a:t>Subsection </a:t>
            </a:r>
            <a:r>
              <a:rPr lang="en-US" cap="none" dirty="0"/>
              <a:t>(g)</a:t>
            </a:r>
            <a:br>
              <a:rPr lang="en-US" cap="none" dirty="0"/>
            </a:br>
            <a:r>
              <a:rPr lang="en-US" sz="2800" cap="none" dirty="0"/>
              <a:t>Protective Orders</a:t>
            </a:r>
            <a:endParaRPr lang="en-US" sz="2800" dirty="0"/>
          </a:p>
        </p:txBody>
      </p:sp>
      <p:sp>
        <p:nvSpPr>
          <p:cNvPr id="3" name="Content Placeholder 2"/>
          <p:cNvSpPr>
            <a:spLocks noGrp="1"/>
          </p:cNvSpPr>
          <p:nvPr>
            <p:ph idx="1"/>
          </p:nvPr>
        </p:nvSpPr>
        <p:spPr>
          <a:xfrm>
            <a:off x="4885151" y="438150"/>
            <a:ext cx="6169703" cy="5962650"/>
          </a:xfrm>
        </p:spPr>
        <p:txBody>
          <a:bodyPr anchor="ctr">
            <a:normAutofit/>
          </a:bodyPr>
          <a:lstStyle/>
          <a:p>
            <a:r>
              <a:rPr lang="en-US" sz="3200" b="1" dirty="0"/>
              <a:t>(</a:t>
            </a:r>
            <a:r>
              <a:rPr lang="en-US" sz="3200" b="1" dirty="0" smtClean="0"/>
              <a:t>g)1</a:t>
            </a:r>
            <a:r>
              <a:rPr lang="en-US" sz="3200" dirty="0" smtClean="0"/>
              <a:t>:</a:t>
            </a:r>
            <a:endParaRPr lang="en-US" sz="3200" dirty="0"/>
          </a:p>
          <a:p>
            <a:r>
              <a:rPr lang="en-US" sz="3200" dirty="0"/>
              <a:t>Either party may petition the court to protect materials required for discovery by ordering  any, all, or other conditions for disclosure.  Examples are:</a:t>
            </a:r>
          </a:p>
          <a:p>
            <a:pPr marL="0" indent="0">
              <a:buNone/>
            </a:pPr>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9688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8:15 JDR Discovery</a:t>
            </a:r>
            <a:endParaRPr lang="en-US" dirty="0"/>
          </a:p>
        </p:txBody>
      </p:sp>
      <p:sp>
        <p:nvSpPr>
          <p:cNvPr id="3" name="Content Placeholder 2"/>
          <p:cNvSpPr>
            <a:spLocks noGrp="1"/>
          </p:cNvSpPr>
          <p:nvPr>
            <p:ph idx="1"/>
          </p:nvPr>
        </p:nvSpPr>
        <p:spPr/>
        <p:txBody>
          <a:bodyPr/>
          <a:lstStyle/>
          <a:p>
            <a:r>
              <a:rPr lang="en-US" b="1" dirty="0"/>
              <a:t>(a)</a:t>
            </a:r>
            <a:r>
              <a:rPr lang="en-US" i="1" dirty="0"/>
              <a:t>Adult Criminal Case. </a:t>
            </a:r>
            <a:r>
              <a:rPr lang="en-US" dirty="0"/>
              <a:t>In any cases involving adults charged with crime, the provisions of Rule 7C:5 govern discovery</a:t>
            </a:r>
            <a:r>
              <a:rPr lang="en-US" dirty="0" smtClean="0"/>
              <a:t>.</a:t>
            </a:r>
          </a:p>
          <a:p>
            <a:r>
              <a:rPr lang="en-US" b="1" dirty="0" smtClean="0"/>
              <a:t>(</a:t>
            </a:r>
            <a:r>
              <a:rPr lang="en-US" b="1" dirty="0"/>
              <a:t>b)</a:t>
            </a:r>
            <a:r>
              <a:rPr lang="en-US" i="1" dirty="0"/>
              <a:t>Juvenile Delinquency Cases. </a:t>
            </a:r>
            <a:r>
              <a:rPr lang="en-US" dirty="0"/>
              <a:t>In juvenile delinquency cases, when the juvenile is charged with an act that would be a felony if committed by an adult, or in a transfer hearing or a preliminary hearing to certify charges pursuant to § 16.1-269.1, the court must, upon motion timely made by the juvenile or the Commonwealth's Attorney, and for good cause, enter such orders in aid of discovery and inspection of evidence as provided under Rule 3A:11.In juvenile delinquency cases when the juvenile is charged with an act that would be a misdemeanor if committed by an adult, the court must, upon motion timely made and for good cause, enter such orders for discovery as provided under Rule 7C:5.</a:t>
            </a:r>
          </a:p>
          <a:p>
            <a:endParaRPr lang="en-US" dirty="0"/>
          </a:p>
        </p:txBody>
      </p:sp>
    </p:spTree>
    <p:extLst>
      <p:ext uri="{BB962C8B-B14F-4D97-AF65-F5344CB8AC3E}">
        <p14:creationId xmlns:p14="http://schemas.microsoft.com/office/powerpoint/2010/main" val="33962996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r>
              <a:rPr lang="en-US" dirty="0" smtClean="0"/>
              <a:t>Subsection </a:t>
            </a:r>
            <a:r>
              <a:rPr lang="en-US" cap="none" dirty="0"/>
              <a:t>(g)</a:t>
            </a:r>
            <a:br>
              <a:rPr lang="en-US" cap="none" dirty="0"/>
            </a:br>
            <a:r>
              <a:rPr lang="en-US" sz="2800" cap="none" dirty="0"/>
              <a:t>Protective Orders</a:t>
            </a:r>
            <a:endParaRPr lang="en-US" sz="2800" dirty="0"/>
          </a:p>
        </p:txBody>
      </p:sp>
      <p:sp>
        <p:nvSpPr>
          <p:cNvPr id="3" name="Content Placeholder 2"/>
          <p:cNvSpPr>
            <a:spLocks noGrp="1"/>
          </p:cNvSpPr>
          <p:nvPr>
            <p:ph idx="1"/>
          </p:nvPr>
        </p:nvSpPr>
        <p:spPr>
          <a:xfrm>
            <a:off x="4885151" y="438150"/>
            <a:ext cx="6169703" cy="5962650"/>
          </a:xfrm>
        </p:spPr>
        <p:txBody>
          <a:bodyPr anchor="ctr">
            <a:normAutofit lnSpcReduction="10000"/>
          </a:bodyPr>
          <a:lstStyle/>
          <a:p>
            <a:r>
              <a:rPr lang="en-US" sz="3200" dirty="0"/>
              <a:t>Restrict public disclosure including to any </a:t>
            </a:r>
            <a:r>
              <a:rPr lang="en-US" sz="3200" dirty="0" smtClean="0"/>
              <a:t>website (e.g., Facebook);</a:t>
            </a:r>
            <a:endParaRPr lang="en-US" sz="3200" dirty="0"/>
          </a:p>
          <a:p>
            <a:r>
              <a:rPr lang="en-US" sz="3200" dirty="0"/>
              <a:t>Restrict disclosure to any third party except expert witnesses;</a:t>
            </a:r>
          </a:p>
          <a:p>
            <a:r>
              <a:rPr lang="en-US" sz="3200" dirty="0"/>
              <a:t>Authorization to withhold any personal information listed in (c)1;</a:t>
            </a:r>
          </a:p>
          <a:p>
            <a:r>
              <a:rPr lang="en-US" sz="3200" dirty="0"/>
              <a:t>Place additional restricts on withholding non-exculpatory evidence</a:t>
            </a:r>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11663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7C:5 General District</a:t>
            </a:r>
            <a:endParaRPr lang="en-US" dirty="0"/>
          </a:p>
        </p:txBody>
      </p:sp>
      <p:sp>
        <p:nvSpPr>
          <p:cNvPr id="3" name="Content Placeholder 2"/>
          <p:cNvSpPr>
            <a:spLocks noGrp="1"/>
          </p:cNvSpPr>
          <p:nvPr>
            <p:ph idx="1"/>
          </p:nvPr>
        </p:nvSpPr>
        <p:spPr/>
        <p:txBody>
          <a:bodyPr/>
          <a:lstStyle/>
          <a:p>
            <a:r>
              <a:rPr lang="en-US" dirty="0" smtClean="0"/>
              <a:t>General District </a:t>
            </a:r>
          </a:p>
          <a:p>
            <a:pPr lvl="1"/>
            <a:r>
              <a:rPr lang="en-US" dirty="0" smtClean="0"/>
              <a:t>Beware of RDM – Can’t un-ring a bell.</a:t>
            </a:r>
          </a:p>
          <a:p>
            <a:pPr fontAlgn="base"/>
            <a:r>
              <a:rPr lang="en-US" dirty="0"/>
              <a:t>any relevant written or recorded statements or confessions made by the accused, or copies thereof and the substance of any oral statements and confessions made by the accused to any law enforcement officer; and</a:t>
            </a:r>
          </a:p>
          <a:p>
            <a:pPr fontAlgn="base"/>
            <a:r>
              <a:rPr lang="en-US" dirty="0" smtClean="0"/>
              <a:t>any </a:t>
            </a:r>
            <a:r>
              <a:rPr lang="en-US" dirty="0"/>
              <a:t>criminal record of the accused.</a:t>
            </a:r>
          </a:p>
          <a:p>
            <a:pPr marL="457200" lvl="1" indent="0">
              <a:buNone/>
            </a:pPr>
            <a:endParaRPr lang="en-US" dirty="0"/>
          </a:p>
        </p:txBody>
      </p:sp>
    </p:spTree>
    <p:extLst>
      <p:ext uri="{BB962C8B-B14F-4D97-AF65-F5344CB8AC3E}">
        <p14:creationId xmlns:p14="http://schemas.microsoft.com/office/powerpoint/2010/main" val="29449009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7C:5</a:t>
            </a:r>
            <a:endParaRPr lang="en-US" dirty="0"/>
          </a:p>
        </p:txBody>
      </p:sp>
      <p:sp>
        <p:nvSpPr>
          <p:cNvPr id="3" name="Content Placeholder 2"/>
          <p:cNvSpPr>
            <a:spLocks noGrp="1"/>
          </p:cNvSpPr>
          <p:nvPr>
            <p:ph idx="1"/>
          </p:nvPr>
        </p:nvSpPr>
        <p:spPr/>
        <p:txBody>
          <a:bodyPr/>
          <a:lstStyle/>
          <a:p>
            <a:r>
              <a:rPr lang="en-US" dirty="0" smtClean="0"/>
              <a:t>When does this apply?</a:t>
            </a:r>
          </a:p>
          <a:p>
            <a:r>
              <a:rPr lang="en-US" dirty="0" smtClean="0"/>
              <a:t>Notice this is very different than Circuit</a:t>
            </a:r>
          </a:p>
          <a:p>
            <a:r>
              <a:rPr lang="en-US" dirty="0" smtClean="0"/>
              <a:t>Don’t get in trouble with RDM</a:t>
            </a:r>
          </a:p>
          <a:p>
            <a:r>
              <a:rPr lang="en-US" dirty="0" smtClean="0"/>
              <a:t>But also don’t hide the ball….</a:t>
            </a:r>
          </a:p>
          <a:p>
            <a:pPr lvl="1"/>
            <a:r>
              <a:rPr lang="en-US" dirty="0" smtClean="0"/>
              <a:t>The intent was for more information to be shared.</a:t>
            </a:r>
            <a:endParaRPr lang="en-US" dirty="0"/>
          </a:p>
        </p:txBody>
      </p:sp>
    </p:spTree>
    <p:extLst>
      <p:ext uri="{BB962C8B-B14F-4D97-AF65-F5344CB8AC3E}">
        <p14:creationId xmlns:p14="http://schemas.microsoft.com/office/powerpoint/2010/main" val="5673715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0414" y="1600199"/>
            <a:ext cx="3633029" cy="4297680"/>
          </a:xfrm>
        </p:spPr>
        <p:txBody>
          <a:bodyPr anchor="ctr">
            <a:normAutofit/>
          </a:bodyPr>
          <a:lstStyle/>
          <a:p>
            <a:pPr algn="ctr"/>
            <a:r>
              <a:rPr lang="en-US" i="1" dirty="0" smtClean="0"/>
              <a:t>Questions</a:t>
            </a:r>
            <a:endParaRPr lang="en-US" sz="2800" dirty="0"/>
          </a:p>
        </p:txBody>
      </p:sp>
      <p:sp>
        <p:nvSpPr>
          <p:cNvPr id="3" name="Content Placeholder 2"/>
          <p:cNvSpPr>
            <a:spLocks noGrp="1"/>
          </p:cNvSpPr>
          <p:nvPr>
            <p:ph idx="1"/>
          </p:nvPr>
        </p:nvSpPr>
        <p:spPr>
          <a:xfrm>
            <a:off x="4885151" y="438150"/>
            <a:ext cx="6169703" cy="5962650"/>
          </a:xfrm>
        </p:spPr>
        <p:txBody>
          <a:bodyPr anchor="ctr">
            <a:normAutofit/>
          </a:bodyPr>
          <a:lstStyle/>
          <a:p>
            <a:pPr marL="0" indent="0">
              <a:buNone/>
            </a:pPr>
            <a:r>
              <a:rPr lang="en-US" sz="3200" dirty="0" smtClean="0"/>
              <a:t>C. Andrew Rice</a:t>
            </a:r>
          </a:p>
          <a:p>
            <a:pPr marL="0" indent="0">
              <a:buNone/>
            </a:pPr>
            <a:r>
              <a:rPr lang="en-US" sz="3200" dirty="0" smtClean="0"/>
              <a:t>757-385-8645      </a:t>
            </a:r>
          </a:p>
          <a:p>
            <a:pPr marL="0" indent="0">
              <a:buNone/>
            </a:pPr>
            <a:r>
              <a:rPr lang="en-US" sz="3200" dirty="0">
                <a:hlinkClick r:id="rId3"/>
              </a:rPr>
              <a:t>Crice@vbgov.com</a:t>
            </a:r>
            <a:endParaRPr lang="en-US" sz="3200" dirty="0"/>
          </a:p>
          <a:p>
            <a:pPr marL="0" indent="0">
              <a:buNone/>
            </a:pPr>
            <a:r>
              <a:rPr lang="en-US" sz="3200" dirty="0" smtClean="0"/>
              <a:t>                           </a:t>
            </a:r>
            <a:endParaRPr sz="32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47538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249961" y="1600199"/>
            <a:ext cx="3173482" cy="4297680"/>
          </a:xfrm>
        </p:spPr>
        <p:txBody>
          <a:bodyPr anchor="ctr">
            <a:normAutofit/>
          </a:bodyPr>
          <a:lstStyle/>
          <a:p>
            <a:r>
              <a:rPr lang="en-US" dirty="0" smtClean="0"/>
              <a:t>Contents</a:t>
            </a:r>
            <a:br>
              <a:rPr lang="en-US" dirty="0" smtClean="0"/>
            </a:br>
            <a:r>
              <a:rPr lang="en-US" dirty="0" smtClean="0"/>
              <a:t>3A:11</a:t>
            </a:r>
            <a:endParaRPr lang="en-US" dirty="0"/>
          </a:p>
        </p:txBody>
      </p:sp>
      <p:sp>
        <p:nvSpPr>
          <p:cNvPr id="3" name="Content Placeholder 2"/>
          <p:cNvSpPr>
            <a:spLocks noGrp="1"/>
          </p:cNvSpPr>
          <p:nvPr>
            <p:ph idx="1"/>
          </p:nvPr>
        </p:nvSpPr>
        <p:spPr>
          <a:xfrm>
            <a:off x="4885151" y="1600199"/>
            <a:ext cx="6169703" cy="4297680"/>
          </a:xfrm>
        </p:spPr>
        <p:txBody>
          <a:bodyPr anchor="ctr">
            <a:normAutofit/>
          </a:bodyPr>
          <a:lstStyle/>
          <a:p>
            <a:r>
              <a:rPr lang="en-US" dirty="0" smtClean="0"/>
              <a:t>Subsection </a:t>
            </a:r>
            <a:r>
              <a:rPr lang="en-US" dirty="0"/>
              <a:t>(a) General Provisions</a:t>
            </a:r>
          </a:p>
          <a:p>
            <a:r>
              <a:rPr lang="en-US" dirty="0"/>
              <a:t>Subsection (b) Discovery by the Accused</a:t>
            </a:r>
          </a:p>
          <a:p>
            <a:r>
              <a:rPr lang="en-US" dirty="0"/>
              <a:t>Subsection (c) Redaction and Restricted Dissemination</a:t>
            </a:r>
          </a:p>
          <a:p>
            <a:r>
              <a:rPr lang="en-US" dirty="0"/>
              <a:t>Subsection (d) Discovery by the Commonwealth</a:t>
            </a:r>
          </a:p>
          <a:p>
            <a:r>
              <a:rPr lang="en-US" dirty="0"/>
              <a:t>Subsection (g) Protective Order</a:t>
            </a:r>
          </a:p>
          <a:p>
            <a:r>
              <a:rPr lang="en-US" dirty="0"/>
              <a:t>Rule </a:t>
            </a:r>
            <a:r>
              <a:rPr lang="en-US" dirty="0" smtClean="0"/>
              <a:t>3A:12</a:t>
            </a:r>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4968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55836" y="1088755"/>
            <a:ext cx="3173482" cy="4297680"/>
          </a:xfrm>
        </p:spPr>
        <p:txBody>
          <a:bodyPr anchor="ctr">
            <a:normAutofit/>
          </a:bodyPr>
          <a:lstStyle/>
          <a:p>
            <a:r>
              <a:rPr lang="en-US" dirty="0" smtClean="0"/>
              <a:t>Subsection </a:t>
            </a:r>
            <a:r>
              <a:rPr lang="en-US" dirty="0"/>
              <a:t>(</a:t>
            </a:r>
            <a:r>
              <a:rPr lang="en-US" cap="none" dirty="0">
                <a:latin typeface="+mn-lt"/>
              </a:rPr>
              <a:t>a</a:t>
            </a:r>
            <a:r>
              <a:rPr lang="en-US" dirty="0"/>
              <a:t>)</a:t>
            </a:r>
            <a:br>
              <a:rPr lang="en-US" dirty="0"/>
            </a:br>
            <a:r>
              <a:rPr lang="en-US" sz="2000" dirty="0"/>
              <a:t>General Provisions</a:t>
            </a:r>
          </a:p>
        </p:txBody>
      </p:sp>
      <p:sp>
        <p:nvSpPr>
          <p:cNvPr id="3" name="Content Placeholder 2"/>
          <p:cNvSpPr>
            <a:spLocks noGrp="1"/>
          </p:cNvSpPr>
          <p:nvPr>
            <p:ph idx="1"/>
          </p:nvPr>
        </p:nvSpPr>
        <p:spPr>
          <a:xfrm>
            <a:off x="4885151" y="294468"/>
            <a:ext cx="6169703" cy="6323308"/>
          </a:xfrm>
        </p:spPr>
        <p:txBody>
          <a:bodyPr anchor="ctr">
            <a:normAutofit/>
          </a:bodyPr>
          <a:lstStyle/>
          <a:p>
            <a:r>
              <a:rPr lang="en-US" sz="2800" dirty="0"/>
              <a:t>Subsection </a:t>
            </a:r>
            <a:r>
              <a:rPr lang="en-US" sz="2800" b="1" dirty="0"/>
              <a:t>(</a:t>
            </a:r>
            <a:r>
              <a:rPr lang="en-US" sz="2800" b="1" dirty="0" smtClean="0"/>
              <a:t>a)2 </a:t>
            </a:r>
            <a:r>
              <a:rPr lang="en-US" sz="2800" dirty="0"/>
              <a:t>adds exculpatory evidence to the discovery Rule:  “..[D]uties of the Commonwealth’s attorney to provide exculpatory and/or impeachment evidence to an accused supersede any limitation or restriction on discovery provided pursuant to this Rule.”</a:t>
            </a:r>
            <a:endParaRPr sz="2800" dirty="0">
              <a:highlight>
                <a:srgbClr val="FFFF00"/>
              </a:highlight>
            </a:endParaRPr>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89950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55836" y="1088755"/>
            <a:ext cx="3173482" cy="4297680"/>
          </a:xfrm>
        </p:spPr>
        <p:txBody>
          <a:bodyPr anchor="ctr">
            <a:normAutofit/>
          </a:bodyPr>
          <a:lstStyle/>
          <a:p>
            <a:r>
              <a:rPr lang="en-US" i="1" dirty="0" smtClean="0"/>
              <a:t>Rule 3.8</a:t>
            </a:r>
            <a:br>
              <a:rPr lang="en-US" i="1" dirty="0" smtClean="0"/>
            </a:br>
            <a:r>
              <a:rPr lang="en-US" sz="4000" i="1" dirty="0" smtClean="0"/>
              <a:t>Professional</a:t>
            </a:r>
            <a:br>
              <a:rPr lang="en-US" sz="4000" i="1" dirty="0" smtClean="0"/>
            </a:br>
            <a:r>
              <a:rPr lang="en-US" sz="4000" i="1" dirty="0" smtClean="0"/>
              <a:t>Conduct</a:t>
            </a:r>
            <a:endParaRPr lang="en-US" sz="4000" dirty="0"/>
          </a:p>
        </p:txBody>
      </p:sp>
      <p:sp>
        <p:nvSpPr>
          <p:cNvPr id="3" name="Content Placeholder 2"/>
          <p:cNvSpPr>
            <a:spLocks noGrp="1"/>
          </p:cNvSpPr>
          <p:nvPr>
            <p:ph idx="1"/>
          </p:nvPr>
        </p:nvSpPr>
        <p:spPr>
          <a:xfrm>
            <a:off x="4885151" y="294468"/>
            <a:ext cx="6169703" cy="6323308"/>
          </a:xfrm>
        </p:spPr>
        <p:txBody>
          <a:bodyPr anchor="ctr">
            <a:normAutofit/>
          </a:bodyPr>
          <a:lstStyle/>
          <a:p>
            <a:r>
              <a:rPr lang="en-US" sz="2800" dirty="0" smtClean="0"/>
              <a:t>Special Responsibilities of a Prosecutor</a:t>
            </a:r>
          </a:p>
          <a:p>
            <a:r>
              <a:rPr lang="en-US" sz="2800" dirty="0" smtClean="0"/>
              <a:t>Brady 373 US 83</a:t>
            </a:r>
          </a:p>
          <a:p>
            <a:r>
              <a:rPr lang="en-US" sz="2800" dirty="0" err="1" smtClean="0"/>
              <a:t>Giglio</a:t>
            </a:r>
            <a:r>
              <a:rPr lang="en-US" sz="2800" dirty="0" smtClean="0"/>
              <a:t> 405 US 150</a:t>
            </a:r>
          </a:p>
          <a:p>
            <a:endParaRPr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10376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249961" y="1600199"/>
            <a:ext cx="3173482" cy="4297680"/>
          </a:xfrm>
        </p:spPr>
        <p:txBody>
          <a:bodyPr anchor="ctr">
            <a:normAutofit/>
          </a:bodyPr>
          <a:lstStyle/>
          <a:p>
            <a:r>
              <a:rPr lang="en-US" dirty="0" smtClean="0"/>
              <a:t>Subsection </a:t>
            </a:r>
            <a:r>
              <a:rPr lang="en-US" dirty="0"/>
              <a:t>(</a:t>
            </a:r>
            <a:r>
              <a:rPr lang="en-US" cap="none" dirty="0"/>
              <a:t>a</a:t>
            </a:r>
            <a:r>
              <a:rPr lang="en-US" dirty="0"/>
              <a:t>)</a:t>
            </a:r>
            <a:br>
              <a:rPr lang="en-US" dirty="0"/>
            </a:br>
            <a:r>
              <a:rPr lang="en-US" sz="2000" dirty="0"/>
              <a:t>general provisions</a:t>
            </a:r>
            <a:endParaRPr lang="en-US" dirty="0"/>
          </a:p>
        </p:txBody>
      </p:sp>
      <p:sp>
        <p:nvSpPr>
          <p:cNvPr id="3" name="Content Placeholder 2"/>
          <p:cNvSpPr>
            <a:spLocks noGrp="1"/>
          </p:cNvSpPr>
          <p:nvPr>
            <p:ph idx="1"/>
          </p:nvPr>
        </p:nvSpPr>
        <p:spPr>
          <a:xfrm>
            <a:off x="4885151" y="1600199"/>
            <a:ext cx="6169703" cy="4297680"/>
          </a:xfrm>
        </p:spPr>
        <p:txBody>
          <a:bodyPr anchor="ctr">
            <a:normAutofit/>
          </a:bodyPr>
          <a:lstStyle/>
          <a:p>
            <a:r>
              <a:rPr lang="en-US" sz="4000" dirty="0"/>
              <a:t>Subsection </a:t>
            </a:r>
            <a:r>
              <a:rPr lang="en-US" sz="4000" b="1" dirty="0"/>
              <a:t>(</a:t>
            </a:r>
            <a:r>
              <a:rPr lang="en-US" sz="4000" b="1" dirty="0" smtClean="0"/>
              <a:t>a)4 </a:t>
            </a:r>
            <a:r>
              <a:rPr lang="en-US" sz="4000" dirty="0"/>
              <a:t>provides that any discovery material filed with the court will be placed under seal at the time it is filed. </a:t>
            </a:r>
            <a:endParaRPr sz="40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69572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249961" y="1600199"/>
            <a:ext cx="3173482" cy="4297680"/>
          </a:xfrm>
        </p:spPr>
        <p:txBody>
          <a:bodyPr anchor="ctr">
            <a:normAutofit/>
          </a:bodyPr>
          <a:lstStyle/>
          <a:p>
            <a:r>
              <a:rPr lang="en-US" i="1" dirty="0" smtClean="0"/>
              <a:t>Purpose</a:t>
            </a:r>
            <a:endParaRPr lang="en-US" dirty="0"/>
          </a:p>
        </p:txBody>
      </p:sp>
      <p:sp>
        <p:nvSpPr>
          <p:cNvPr id="3" name="Content Placeholder 2"/>
          <p:cNvSpPr>
            <a:spLocks noGrp="1"/>
          </p:cNvSpPr>
          <p:nvPr>
            <p:ph idx="1"/>
          </p:nvPr>
        </p:nvSpPr>
        <p:spPr>
          <a:xfrm>
            <a:off x="4885151" y="1600199"/>
            <a:ext cx="6169703" cy="4297680"/>
          </a:xfrm>
        </p:spPr>
        <p:txBody>
          <a:bodyPr anchor="ctr">
            <a:normAutofit lnSpcReduction="10000"/>
          </a:bodyPr>
          <a:lstStyle/>
          <a:p>
            <a:r>
              <a:rPr lang="en-US" sz="4000" dirty="0"/>
              <a:t>Subsection </a:t>
            </a:r>
            <a:r>
              <a:rPr lang="en-US" sz="4000" b="1" dirty="0"/>
              <a:t>(</a:t>
            </a:r>
            <a:r>
              <a:rPr lang="en-US" sz="4000" b="1" dirty="0" smtClean="0"/>
              <a:t>a)4 </a:t>
            </a:r>
            <a:r>
              <a:rPr lang="en-US" sz="4000" dirty="0" smtClean="0"/>
              <a:t>prevents a party from attempting to get around the constraints of Rule 3.6 of the Rules of Professional Conduct</a:t>
            </a:r>
            <a:endParaRPr sz="4000" dirty="0"/>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9378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9C51009-A09A-4689-8E6C-F8FC99E6A8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81926" y="1280160"/>
            <a:ext cx="3665468" cy="4297680"/>
          </a:xfrm>
        </p:spPr>
        <p:txBody>
          <a:bodyPr anchor="ctr">
            <a:normAutofit/>
          </a:bodyPr>
          <a:lstStyle/>
          <a:p>
            <a:r>
              <a:rPr lang="en-US" dirty="0" smtClean="0"/>
              <a:t>Subsection </a:t>
            </a:r>
            <a:r>
              <a:rPr lang="en-US" cap="none" dirty="0"/>
              <a:t>(b)</a:t>
            </a:r>
            <a:br>
              <a:rPr lang="en-US" cap="none" dirty="0"/>
            </a:br>
            <a:r>
              <a:rPr lang="en-US" sz="2000" cap="none" dirty="0"/>
              <a:t>DISCOVERY BY THE ACCUSED</a:t>
            </a:r>
            <a:endParaRPr lang="en-US" dirty="0"/>
          </a:p>
        </p:txBody>
      </p:sp>
      <p:sp>
        <p:nvSpPr>
          <p:cNvPr id="3" name="Content Placeholder 2"/>
          <p:cNvSpPr>
            <a:spLocks noGrp="1"/>
          </p:cNvSpPr>
          <p:nvPr>
            <p:ph idx="1"/>
          </p:nvPr>
        </p:nvSpPr>
        <p:spPr>
          <a:xfrm>
            <a:off x="4885151" y="154984"/>
            <a:ext cx="6169703" cy="6555782"/>
          </a:xfrm>
        </p:spPr>
        <p:txBody>
          <a:bodyPr anchor="ctr">
            <a:normAutofit/>
          </a:bodyPr>
          <a:lstStyle/>
          <a:p>
            <a:r>
              <a:rPr lang="en-US" sz="2800" b="1" dirty="0" smtClean="0"/>
              <a:t>(b)1</a:t>
            </a:r>
          </a:p>
          <a:p>
            <a:r>
              <a:rPr lang="en-US" sz="2800" dirty="0" smtClean="0"/>
              <a:t>This </a:t>
            </a:r>
            <a:r>
              <a:rPr lang="en-US" sz="2800" dirty="0"/>
              <a:t>is the first of the </a:t>
            </a:r>
            <a:r>
              <a:rPr lang="en-US" sz="2800" u="sng" dirty="0"/>
              <a:t>key changes </a:t>
            </a:r>
            <a:r>
              <a:rPr lang="en-US" sz="2800" dirty="0"/>
              <a:t>to the Rule, and may cause many offices to significantly alter the manner in which they provide discovery</a:t>
            </a:r>
          </a:p>
          <a:p>
            <a:r>
              <a:rPr lang="en-US" sz="2800" dirty="0"/>
              <a:t>In this subsection, the defense is entitled to inspect and review (but not copy) “RELEVANT REPORTS PREPARED BY LAW ENFORCEMENT OFFICERS...IN CONNECTION WITH THE PARTICULAR CASE.”</a:t>
            </a:r>
          </a:p>
        </p:txBody>
      </p:sp>
      <p:cxnSp>
        <p:nvCxnSpPr>
          <p:cNvPr id="11" name="Straight Connector 10">
            <a:extLst>
              <a:ext uri="{FF2B5EF4-FFF2-40B4-BE49-F238E27FC236}">
                <a16:creationId xmlns="" xmlns:a16="http://schemas.microsoft.com/office/drawing/2014/main" id="{9EC65442-F244-409C-BF44-C5D6472E810A}"/>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00622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940</TotalTime>
  <Words>2098</Words>
  <Application>Microsoft Office PowerPoint</Application>
  <PresentationFormat>Widescreen</PresentationFormat>
  <Paragraphs>171</Paragraphs>
  <Slides>33</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Century Gothic</vt:lpstr>
      <vt:lpstr>Wingdings 3</vt:lpstr>
      <vt:lpstr>Ion</vt:lpstr>
      <vt:lpstr>Discovery Rules!  3A:11 8:15 7C:5</vt:lpstr>
      <vt:lpstr>Rule 3a:11</vt:lpstr>
      <vt:lpstr>Rule 8:15 JDR Discovery</vt:lpstr>
      <vt:lpstr>Contents 3A:11</vt:lpstr>
      <vt:lpstr>Subsection (a) General Provisions</vt:lpstr>
      <vt:lpstr>Rule 3.8 Professional Conduct</vt:lpstr>
      <vt:lpstr>Subsection (a) general provisions</vt:lpstr>
      <vt:lpstr>Purpose</vt:lpstr>
      <vt:lpstr>Subsection (b) DISCOVERY BY THE ACCUSED</vt:lpstr>
      <vt:lpstr>Subsection (b) DISCOVERY BY THE ACCUSED</vt:lpstr>
      <vt:lpstr>Subsection (b) DISCOVERY BY THE ACCUSED</vt:lpstr>
      <vt:lpstr> Subsection (b) DISCOVERY BY THE ACCUSED</vt:lpstr>
      <vt:lpstr> Subsection (b) DISCOVERY BY THE ACCUSED</vt:lpstr>
      <vt:lpstr> Subsection (b) DISCOVERY BY THE ACCUSED</vt:lpstr>
      <vt:lpstr>Subsection (b) DISCOVERY BY THE ACCUSED</vt:lpstr>
      <vt:lpstr>Subsection (b) DISCOVERY BY THE ACCUSED</vt:lpstr>
      <vt:lpstr> Subsection (b) DISCOVERY BY THE ACCUSED</vt:lpstr>
      <vt:lpstr>PowerPoint Presentation</vt:lpstr>
      <vt:lpstr>Subsection (c) Redaction and Restricted Dissemination Material</vt:lpstr>
      <vt:lpstr>Subsection (c) Redaction and Restricted Dissemination Material</vt:lpstr>
      <vt:lpstr>Subsection (c) Redaction and Restricted Dissemination Material</vt:lpstr>
      <vt:lpstr>Subsection (c) Redaction and Restricted Dissemination Material</vt:lpstr>
      <vt:lpstr>Subsection (c) Redaction and Restricted Dissemination Material</vt:lpstr>
      <vt:lpstr>Subsection (c) Redaction and Restricted Dissemination Material</vt:lpstr>
      <vt:lpstr>Subsection (c) Redaction and Restricted Dissemination Material</vt:lpstr>
      <vt:lpstr>Subsection (d) Discovery by the Commonwealth</vt:lpstr>
      <vt:lpstr>Subsection (d) Discovery by the Commonwealth</vt:lpstr>
      <vt:lpstr>PowerPoint Presentation</vt:lpstr>
      <vt:lpstr>Subsection (g) Protective Orders</vt:lpstr>
      <vt:lpstr>Subsection (g) Protective Orders</vt:lpstr>
      <vt:lpstr>Rule 7C:5 General District</vt:lpstr>
      <vt:lpstr>Rule 7C:5</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Discovery in Virginia</dc:title>
  <dc:creator>L. J. JENKINS</dc:creator>
  <cp:lastModifiedBy>Charles A. Rice</cp:lastModifiedBy>
  <cp:revision>91</cp:revision>
  <dcterms:created xsi:type="dcterms:W3CDTF">2018-11-04T16:14:05Z</dcterms:created>
  <dcterms:modified xsi:type="dcterms:W3CDTF">2021-03-29T15:08:38Z</dcterms:modified>
</cp:coreProperties>
</file>