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70" r:id="rId6"/>
    <p:sldId id="259" r:id="rId7"/>
    <p:sldId id="261" r:id="rId8"/>
    <p:sldId id="267" r:id="rId9"/>
    <p:sldId id="268" r:id="rId10"/>
    <p:sldId id="262" r:id="rId11"/>
    <p:sldId id="263" r:id="rId12"/>
    <p:sldId id="264" r:id="rId13"/>
    <p:sldId id="265" r:id="rId14"/>
    <p:sldId id="266" r:id="rId15"/>
    <p:sldId id="269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4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3AD6-7012-4BD6-86B1-772608F72EF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187A2C2-D266-4593-A988-55EB50FB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51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3AD6-7012-4BD6-86B1-772608F72EF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87A2C2-D266-4593-A988-55EB50FB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42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3AD6-7012-4BD6-86B1-772608F72EF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87A2C2-D266-4593-A988-55EB50FBC94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0522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3AD6-7012-4BD6-86B1-772608F72EF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87A2C2-D266-4593-A988-55EB50FB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042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3AD6-7012-4BD6-86B1-772608F72EF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87A2C2-D266-4593-A988-55EB50FBC94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5766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3AD6-7012-4BD6-86B1-772608F72EF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87A2C2-D266-4593-A988-55EB50FB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04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3AD6-7012-4BD6-86B1-772608F72EF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2C2-D266-4593-A988-55EB50FB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404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3AD6-7012-4BD6-86B1-772608F72EF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2C2-D266-4593-A988-55EB50FB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21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3AD6-7012-4BD6-86B1-772608F72EF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2C2-D266-4593-A988-55EB50FB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43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3AD6-7012-4BD6-86B1-772608F72EF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87A2C2-D266-4593-A988-55EB50FB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51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3AD6-7012-4BD6-86B1-772608F72EF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87A2C2-D266-4593-A988-55EB50FB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1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3AD6-7012-4BD6-86B1-772608F72EF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87A2C2-D266-4593-A988-55EB50FB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85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3AD6-7012-4BD6-86B1-772608F72EF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2C2-D266-4593-A988-55EB50FB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4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3AD6-7012-4BD6-86B1-772608F72EF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2C2-D266-4593-A988-55EB50FB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476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3AD6-7012-4BD6-86B1-772608F72EF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7A2C2-D266-4593-A988-55EB50FB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98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3AD6-7012-4BD6-86B1-772608F72EF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87A2C2-D266-4593-A988-55EB50FB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5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B3AD6-7012-4BD6-86B1-772608F72EF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187A2C2-D266-4593-A988-55EB50FB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26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bgov.com/government/departments/courts/circuit-court-judges/Documents/AFFIDAVIT%20OF%20WITNESS%20IN%20DIVORCE%20WITHOUT%20COURT%20HEARING.pdf" TargetMode="External"/><Relationship Id="rId2" Type="http://schemas.openxmlformats.org/officeDocument/2006/relationships/hyperlink" Target="https://www.vbgov.com/government/departments/courts/circuit-court-judges/Documents/AFFIDAVIT%20OF%20MOVING%20PARTY%20IN%20DIVORCE%20WITHOUT%20COURT%20HEARING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bgov.com/government/departments/courts/circuit-court-judges/documents/uncontesteddivorcemanual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bgov.com/government/departments/courts/circuit-court-judges/Documents/Duty%20Judge%20Motion%20Request%20Form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800" dirty="0" smtClean="0"/>
              <a:t>Uncontested Divorce Procedures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Virginia Beach Circuit Court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Damian U. Garcia, Edge Law, P.C.</a:t>
            </a:r>
          </a:p>
          <a:p>
            <a:r>
              <a:rPr lang="en-US" dirty="0" smtClean="0"/>
              <a:t>3-31-21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731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Uncontested Hearing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For Client:</a:t>
            </a:r>
          </a:p>
          <a:p>
            <a:pPr lvl="1"/>
            <a:r>
              <a:rPr lang="en-US" dirty="0" smtClean="0"/>
              <a:t>Name and address</a:t>
            </a:r>
          </a:p>
          <a:p>
            <a:pPr lvl="1"/>
            <a:r>
              <a:rPr lang="en-US" dirty="0" smtClean="0"/>
              <a:t>Do you affirm the allegations in the complaint (or counterclaim)?</a:t>
            </a:r>
          </a:p>
          <a:p>
            <a:pPr lvl="1"/>
            <a:r>
              <a:rPr lang="en-US" dirty="0" smtClean="0"/>
              <a:t>Who are you married to?</a:t>
            </a:r>
          </a:p>
          <a:p>
            <a:pPr lvl="1"/>
            <a:r>
              <a:rPr lang="en-US" dirty="0" smtClean="0"/>
              <a:t>Where were you married?</a:t>
            </a:r>
          </a:p>
          <a:p>
            <a:pPr lvl="1"/>
            <a:r>
              <a:rPr lang="en-US" dirty="0" smtClean="0"/>
              <a:t>When were you married?</a:t>
            </a:r>
          </a:p>
          <a:p>
            <a:pPr lvl="1"/>
            <a:r>
              <a:rPr lang="en-US" dirty="0" smtClean="0"/>
              <a:t>Are you both over 18 years old?</a:t>
            </a:r>
          </a:p>
          <a:p>
            <a:pPr lvl="1"/>
            <a:r>
              <a:rPr lang="en-US" dirty="0" smtClean="0"/>
              <a:t>Have you (and/or your spouse) been </a:t>
            </a:r>
            <a:r>
              <a:rPr lang="en-US" dirty="0" err="1" smtClean="0"/>
              <a:t>domicilliaries</a:t>
            </a:r>
            <a:r>
              <a:rPr lang="en-US" dirty="0" smtClean="0"/>
              <a:t> and bona fide residents of the Commonwealth of Virginia for at least six month prior to the filing of this divorce?</a:t>
            </a:r>
          </a:p>
          <a:p>
            <a:pPr lvl="1"/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en-US" dirty="0"/>
              <a:t>Have either you or your spouse been incarcerated in a mental or penal institution at any time since the filing of this divorce?</a:t>
            </a:r>
          </a:p>
          <a:p>
            <a:pPr lvl="1"/>
            <a:r>
              <a:rPr lang="en-US" dirty="0"/>
              <a:t>Are you and your spouse </a:t>
            </a:r>
            <a:r>
              <a:rPr lang="en-US" dirty="0" err="1"/>
              <a:t>mentall</a:t>
            </a:r>
            <a:r>
              <a:rPr lang="en-US" dirty="0"/>
              <a:t> competent?</a:t>
            </a:r>
          </a:p>
          <a:p>
            <a:pPr lvl="1"/>
            <a:r>
              <a:rPr lang="en-US" dirty="0"/>
              <a:t>Have either of you been a member of the armed forces of the United States on active duty at any time since the filing of this divorce?</a:t>
            </a:r>
          </a:p>
          <a:p>
            <a:pPr lvl="2"/>
            <a:r>
              <a:rPr lang="en-US" dirty="0"/>
              <a:t>If yes, were you or your spouse stationed in Virginia for at least six months preceding the filing of this divorce?</a:t>
            </a:r>
          </a:p>
          <a:p>
            <a:pPr lvl="1"/>
            <a:r>
              <a:rPr lang="en-US" dirty="0"/>
              <a:t>Have you and your spouse separated from on another? If so, when?</a:t>
            </a:r>
          </a:p>
          <a:p>
            <a:pPr lvl="1"/>
            <a:r>
              <a:rPr lang="en-US" dirty="0"/>
              <a:t>When you and your spouse separated, did one of you intend for the separation to be permanent?</a:t>
            </a:r>
          </a:p>
          <a:p>
            <a:pPr lvl="2"/>
            <a:r>
              <a:rPr lang="en-US" dirty="0"/>
              <a:t>If not, then when did you form the intent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319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Uncontested Hearing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677" y="1405719"/>
            <a:ext cx="8915400" cy="5228834"/>
          </a:xfrm>
        </p:spPr>
        <p:txBody>
          <a:bodyPr>
            <a:normAutofit fontScale="62500" lnSpcReduction="20000"/>
          </a:bodyPr>
          <a:lstStyle/>
          <a:p>
            <a:r>
              <a:rPr lang="en-US" sz="2000" dirty="0" smtClean="0"/>
              <a:t>For Client (cont.)</a:t>
            </a:r>
          </a:p>
          <a:p>
            <a:pPr lvl="1"/>
            <a:r>
              <a:rPr lang="en-US" sz="2000" dirty="0" smtClean="0"/>
              <a:t>Since the date of separation, have you and your spouse lived separate and apart, continuously, without cohabitation and without interruption?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Are there any children born or adopted of the marriage?</a:t>
            </a:r>
          </a:p>
          <a:p>
            <a:pPr lvl="2"/>
            <a:r>
              <a:rPr lang="en-US" sz="2000" dirty="0" smtClean="0"/>
              <a:t>If yes, state their name and ages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Do you affirm that the wife is not known to be pregnant from the marriage?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Have you and your spouse entered into a written and signed property settlement agreement?</a:t>
            </a:r>
          </a:p>
          <a:p>
            <a:pPr lvl="2"/>
            <a:r>
              <a:rPr lang="en-US" sz="2000" dirty="0" smtClean="0"/>
              <a:t>If yes, do you want the Court to affirm, ratify and incorporate the property settlement agreement into the final divorce decree?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Is there a request to have a former name restored?</a:t>
            </a:r>
          </a:p>
          <a:p>
            <a:pPr lvl="2"/>
            <a:r>
              <a:rPr lang="en-US" sz="2000" dirty="0" smtClean="0"/>
              <a:t>If yes, what is it?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Do you want the Court to grant you a divorce based on the grounds of having lived separate and apart without cohabitation and without interruption for a period in excess of one year/six months?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234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Uncontested Hearing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Witness:</a:t>
            </a:r>
          </a:p>
          <a:p>
            <a:pPr lvl="1"/>
            <a:r>
              <a:rPr lang="en-US" dirty="0" smtClean="0"/>
              <a:t>Name and address</a:t>
            </a:r>
          </a:p>
          <a:p>
            <a:pPr lvl="1"/>
            <a:r>
              <a:rPr lang="en-US" dirty="0" smtClean="0"/>
              <a:t>How do you know the parties in this divorce action?</a:t>
            </a:r>
          </a:p>
          <a:p>
            <a:pPr lvl="1"/>
            <a:r>
              <a:rPr lang="en-US" dirty="0" smtClean="0"/>
              <a:t>How do you know the plaintiff/defendant?</a:t>
            </a:r>
          </a:p>
          <a:p>
            <a:pPr lvl="1"/>
            <a:r>
              <a:rPr lang="en-US" dirty="0" smtClean="0"/>
              <a:t>How long have you known the plaintiff/defendant?</a:t>
            </a:r>
          </a:p>
          <a:p>
            <a:pPr lvl="1"/>
            <a:r>
              <a:rPr lang="en-US" dirty="0" smtClean="0"/>
              <a:t>Do you verify that you are over the age of 18 and not suffering from any condition that render you legally incompetent?</a:t>
            </a:r>
          </a:p>
          <a:p>
            <a:pPr lvl="1"/>
            <a:r>
              <a:rPr lang="en-US" dirty="0" smtClean="0"/>
              <a:t>Do you verify that neither party is incarcerated?</a:t>
            </a:r>
          </a:p>
          <a:p>
            <a:pPr lvl="1"/>
            <a:r>
              <a:rPr lang="en-US" dirty="0" smtClean="0"/>
              <a:t>Do you verify the allegations in the complaint or counterclaim?</a:t>
            </a:r>
          </a:p>
          <a:p>
            <a:pPr lvl="1"/>
            <a:r>
              <a:rPr lang="en-US" dirty="0" smtClean="0"/>
              <a:t>(Cont. on next slide)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918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Uncontested Hearing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Witness (cont.)</a:t>
            </a:r>
          </a:p>
          <a:p>
            <a:pPr lvl="1"/>
            <a:r>
              <a:rPr lang="en-US" dirty="0" smtClean="0"/>
              <a:t>Do you verify that at least one of the parties to the divorce suit is, and has been for a period in excess of six months, a bona fide resident and domiciliary of Virginia?</a:t>
            </a:r>
          </a:p>
          <a:p>
            <a:pPr lvl="1"/>
            <a:r>
              <a:rPr lang="en-US" dirty="0" smtClean="0"/>
              <a:t>Were there any children born or adopted of the marriage?</a:t>
            </a:r>
          </a:p>
          <a:p>
            <a:pPr lvl="1"/>
            <a:r>
              <a:rPr lang="en-US" dirty="0" smtClean="0"/>
              <a:t>Do you verify that the wife is not known to be pregnant from the marriage?</a:t>
            </a:r>
          </a:p>
          <a:p>
            <a:pPr lvl="1"/>
            <a:r>
              <a:rPr lang="en-US" dirty="0" smtClean="0"/>
              <a:t>Do you verify that you have personal knowledge that the parties have not cohabitated since _________ (date of separation) as alleged in the complaint?</a:t>
            </a:r>
          </a:p>
          <a:p>
            <a:pPr lvl="1"/>
            <a:r>
              <a:rPr lang="en-US" dirty="0" smtClean="0"/>
              <a:t>Do you verify that is has been the moving party’s intention since that date to remain separate and apart permanently?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857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Affidavits instead of hearing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previous slides’ questions can also be answered via affidavit if there has been no cohabitation during the separation period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975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Affidavits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Online (Moving party): </a:t>
            </a:r>
            <a:r>
              <a:rPr lang="en-US" dirty="0" smtClean="0">
                <a:hlinkClick r:id="rId2"/>
              </a:rPr>
              <a:t>https://www.vbgov.com/government/departments/courts/circuit-court-judges/Documents/AFFIDAVIT%20OF%20MOVING%20PARTY%20IN%20DIVORCE%20WITHOUT%20COURT%20HEARING.pdf</a:t>
            </a:r>
            <a:endParaRPr lang="en-US" dirty="0" smtClean="0"/>
          </a:p>
          <a:p>
            <a:r>
              <a:rPr lang="en-US" dirty="0" smtClean="0"/>
              <a:t>Online (Witness):</a:t>
            </a:r>
          </a:p>
          <a:p>
            <a:r>
              <a:rPr lang="en-US" dirty="0" smtClean="0">
                <a:hlinkClick r:id="rId3"/>
              </a:rPr>
              <a:t>https://www.vbgov.com/government/departments/courts/circuit-court-judges/Documents/AFFIDAVIT%20OF%20WITNESS%20IN%20DIVORCE%20WITHOUT%20COURT%20HEARING.pdf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804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Final Divorce Decree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Will be dependent on the divorce itself</a:t>
            </a:r>
          </a:p>
          <a:p>
            <a:pPr lvl="1"/>
            <a:r>
              <a:rPr lang="en-US" dirty="0" smtClean="0"/>
              <a:t>6 months?</a:t>
            </a:r>
          </a:p>
          <a:p>
            <a:pPr lvl="1"/>
            <a:r>
              <a:rPr lang="en-US" dirty="0" smtClean="0"/>
              <a:t>12 months?</a:t>
            </a:r>
          </a:p>
          <a:p>
            <a:pPr lvl="1"/>
            <a:r>
              <a:rPr lang="en-US" dirty="0" smtClean="0"/>
              <a:t>Children?</a:t>
            </a:r>
          </a:p>
          <a:p>
            <a:pPr lvl="1"/>
            <a:r>
              <a:rPr lang="en-US" dirty="0" smtClean="0"/>
              <a:t>Support?</a:t>
            </a:r>
          </a:p>
          <a:p>
            <a:pPr lvl="1"/>
            <a:r>
              <a:rPr lang="en-US" dirty="0" smtClean="0"/>
              <a:t>Equitable Distribution?</a:t>
            </a:r>
          </a:p>
          <a:p>
            <a:pPr lvl="1"/>
            <a:r>
              <a:rPr lang="en-US" dirty="0" smtClean="0"/>
              <a:t>Publication?</a:t>
            </a:r>
          </a:p>
          <a:p>
            <a:pPr lvl="1"/>
            <a:r>
              <a:rPr lang="en-US" dirty="0" smtClean="0"/>
              <a:t>Retirements?</a:t>
            </a:r>
          </a:p>
          <a:p>
            <a:pPr lvl="2"/>
            <a:r>
              <a:rPr lang="en-US" dirty="0" smtClean="0"/>
              <a:t>QDRO’s, ADRO’s, etc.</a:t>
            </a:r>
          </a:p>
          <a:p>
            <a:pPr lvl="1"/>
            <a:r>
              <a:rPr lang="en-US" dirty="0" smtClean="0"/>
              <a:t>Name Change Motion/Order?</a:t>
            </a:r>
          </a:p>
          <a:p>
            <a:pPr lvl="2"/>
            <a:r>
              <a:rPr lang="en-US" dirty="0" smtClean="0"/>
              <a:t>Must be separate from Decree</a:t>
            </a:r>
          </a:p>
          <a:p>
            <a:pPr lvl="1"/>
            <a:r>
              <a:rPr lang="en-US" dirty="0" smtClean="0"/>
              <a:t>Must include Notice language related to above (as required by statute)</a:t>
            </a: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881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Final Divorce Decree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Goes through the VB law clerks for final review</a:t>
            </a:r>
          </a:p>
          <a:p>
            <a:pPr lvl="1"/>
            <a:r>
              <a:rPr lang="en-US" dirty="0" smtClean="0"/>
              <a:t>They will catch your errors!</a:t>
            </a:r>
          </a:p>
          <a:p>
            <a:pPr lvl="1"/>
            <a:r>
              <a:rPr lang="en-US" dirty="0" smtClean="0"/>
              <a:t>So be on your p’s and q’s!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887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Final Divorce Decree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Upon entry, your client is divorced, time to plan the divorce party.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578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3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Stipulation and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Contract that covers the property division (equitable distribution), maintenance (support) and all other issues in order to dissolve the marriage.</a:t>
            </a:r>
          </a:p>
          <a:p>
            <a:pPr lvl="1" algn="just"/>
            <a:r>
              <a:rPr lang="en-US" dirty="0" smtClean="0"/>
              <a:t>Can include provisions regarding children (custody, visitation and support), if applicable.</a:t>
            </a:r>
          </a:p>
          <a:p>
            <a:pPr algn="just"/>
            <a:r>
              <a:rPr lang="en-US" dirty="0" smtClean="0"/>
              <a:t>Once executed, changes the divorce from contested to uncontested.</a:t>
            </a:r>
          </a:p>
          <a:p>
            <a:pPr algn="just"/>
            <a:r>
              <a:rPr lang="en-US" dirty="0" smtClean="0"/>
              <a:t>Must settle all issues related to the divorce.</a:t>
            </a:r>
          </a:p>
          <a:p>
            <a:pPr lvl="1" algn="just"/>
            <a:r>
              <a:rPr lang="en-US" dirty="0" smtClean="0"/>
              <a:t>No lingering issues with spousal or child support, etc.</a:t>
            </a:r>
          </a:p>
        </p:txBody>
      </p:sp>
    </p:spTree>
    <p:extLst>
      <p:ext uri="{BB962C8B-B14F-4D97-AF65-F5344CB8AC3E}">
        <p14:creationId xmlns:p14="http://schemas.microsoft.com/office/powerpoint/2010/main" val="3113553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Stipulation and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Topics to cover (as applicable)</a:t>
            </a:r>
          </a:p>
          <a:p>
            <a:pPr lvl="1"/>
            <a:r>
              <a:rPr lang="en-US" dirty="0" smtClean="0"/>
              <a:t>Child Custody</a:t>
            </a:r>
          </a:p>
          <a:p>
            <a:pPr lvl="1"/>
            <a:r>
              <a:rPr lang="en-US" dirty="0" smtClean="0"/>
              <a:t>Child Parenting time</a:t>
            </a:r>
          </a:p>
          <a:p>
            <a:pPr lvl="1"/>
            <a:r>
              <a:rPr lang="en-US" dirty="0" smtClean="0"/>
              <a:t>Child Support</a:t>
            </a:r>
          </a:p>
          <a:p>
            <a:pPr lvl="1"/>
            <a:r>
              <a:rPr lang="en-US" dirty="0" smtClean="0"/>
              <a:t>Spousal Support</a:t>
            </a:r>
          </a:p>
          <a:p>
            <a:pPr lvl="1"/>
            <a:r>
              <a:rPr lang="en-US" dirty="0" smtClean="0"/>
              <a:t>Real Property</a:t>
            </a:r>
          </a:p>
          <a:p>
            <a:pPr lvl="1"/>
            <a:r>
              <a:rPr lang="en-US" dirty="0" smtClean="0"/>
              <a:t>Personal Property (</a:t>
            </a:r>
            <a:r>
              <a:rPr lang="en-US" dirty="0" err="1" smtClean="0"/>
              <a:t>Personalty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Business Interests</a:t>
            </a:r>
          </a:p>
          <a:p>
            <a:pPr lvl="1"/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	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2"/>
            <a:r>
              <a:rPr lang="en-US" dirty="0"/>
              <a:t>Insurance(s)</a:t>
            </a:r>
          </a:p>
          <a:p>
            <a:pPr lvl="3"/>
            <a:r>
              <a:rPr lang="en-US" dirty="0"/>
              <a:t>Life</a:t>
            </a:r>
          </a:p>
          <a:p>
            <a:pPr lvl="3"/>
            <a:r>
              <a:rPr lang="en-US" dirty="0"/>
              <a:t>Health</a:t>
            </a:r>
          </a:p>
          <a:p>
            <a:pPr lvl="3"/>
            <a:r>
              <a:rPr lang="en-US" dirty="0"/>
              <a:t>Auto</a:t>
            </a:r>
          </a:p>
          <a:p>
            <a:pPr lvl="2"/>
            <a:r>
              <a:rPr lang="en-US" dirty="0"/>
              <a:t>Investments</a:t>
            </a:r>
          </a:p>
          <a:p>
            <a:pPr lvl="2"/>
            <a:r>
              <a:rPr lang="en-US" dirty="0"/>
              <a:t>Retirements</a:t>
            </a:r>
          </a:p>
          <a:p>
            <a:pPr lvl="2"/>
            <a:r>
              <a:rPr lang="en-US" dirty="0"/>
              <a:t>Banks Accounts</a:t>
            </a:r>
          </a:p>
          <a:p>
            <a:pPr lvl="2"/>
            <a:r>
              <a:rPr lang="en-US" dirty="0"/>
              <a:t>Debts</a:t>
            </a:r>
          </a:p>
          <a:p>
            <a:pPr lvl="2"/>
            <a:r>
              <a:rPr lang="en-US" dirty="0"/>
              <a:t>Vehicles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865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	Virginia Beach Circuit Court</a:t>
            </a:r>
            <a:br>
              <a:rPr lang="en-US" dirty="0" smtClean="0"/>
            </a:br>
            <a:r>
              <a:rPr lang="en-US" dirty="0" smtClean="0"/>
              <a:t> Uncontested Divorce Procedures Manual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found online: </a:t>
            </a:r>
            <a:r>
              <a:rPr lang="en-US" dirty="0" smtClean="0">
                <a:hlinkClick r:id="rId2"/>
              </a:rPr>
              <a:t>https://www.vbgov.com/government/departments/courts/circuit-court-judges/documents/uncontesteddivorcemanual.pdf</a:t>
            </a:r>
            <a:endParaRPr lang="en-US" dirty="0" smtClean="0"/>
          </a:p>
          <a:p>
            <a:pPr lvl="1"/>
            <a:r>
              <a:rPr lang="en-US" dirty="0" smtClean="0"/>
              <a:t>Very helpful resource</a:t>
            </a:r>
          </a:p>
          <a:p>
            <a:pPr lvl="1"/>
            <a:r>
              <a:rPr lang="en-US" dirty="0" smtClean="0"/>
              <a:t>Designed to be used by non-lawyers</a:t>
            </a:r>
          </a:p>
          <a:p>
            <a:pPr lvl="1"/>
            <a:r>
              <a:rPr lang="en-US" dirty="0" smtClean="0"/>
              <a:t>Includes the Rules in order to complete an uncontested divorce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996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Cover Page of Uncontested Divorce Procedures Manual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40385" t="15680" r="25641" b="2959"/>
          <a:stretch/>
        </p:blipFill>
        <p:spPr bwMode="auto">
          <a:xfrm>
            <a:off x="5086350" y="2119312"/>
            <a:ext cx="2019300" cy="26193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55568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Starting the Uncontested Divorce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Complaint</a:t>
            </a:r>
          </a:p>
          <a:p>
            <a:r>
              <a:rPr lang="en-US" dirty="0" smtClean="0"/>
              <a:t>Service (Maybe Acceptance of Service/Waiver)</a:t>
            </a:r>
          </a:p>
          <a:p>
            <a:r>
              <a:rPr lang="en-US" dirty="0" smtClean="0"/>
              <a:t>21 days to respond – unless parentheses above</a:t>
            </a:r>
          </a:p>
          <a:p>
            <a:r>
              <a:rPr lang="en-US" dirty="0" smtClean="0"/>
              <a:t>6 months vs. 12 months timeline</a:t>
            </a:r>
          </a:p>
          <a:p>
            <a:pPr lvl="1"/>
            <a:r>
              <a:rPr lang="en-US" dirty="0" smtClean="0"/>
              <a:t>No minor children?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0263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Finalizing the Uncontested Divorce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Affidavit or mini-uncontested hearing?</a:t>
            </a:r>
          </a:p>
          <a:p>
            <a:pPr lvl="1"/>
            <a:r>
              <a:rPr lang="en-US" dirty="0" smtClean="0"/>
              <a:t>If living physical apart during the separation period (or enough time has passed) = Affidavits</a:t>
            </a:r>
          </a:p>
          <a:p>
            <a:pPr lvl="1"/>
            <a:r>
              <a:rPr lang="en-US" dirty="0" smtClean="0"/>
              <a:t>If living under the same roof during the separation period = Hearing</a:t>
            </a:r>
          </a:p>
          <a:p>
            <a:pPr lvl="2"/>
            <a:r>
              <a:rPr lang="en-US" dirty="0" smtClean="0"/>
              <a:t>Uncontested hearing questions (See next slide)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67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Hearing Request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Online: </a:t>
            </a:r>
            <a:r>
              <a:rPr lang="en-US" dirty="0" smtClean="0">
                <a:hlinkClick r:id="rId2"/>
              </a:rPr>
              <a:t>https://www.vbgov.com/government/departments/courts/circuit-court-judges/Documents/Duty%20Judge%20Motion%20Request%20Form.pdf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393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93788"/>
              </p:ext>
            </p:extLst>
          </p:nvPr>
        </p:nvGraphicFramePr>
        <p:xfrm>
          <a:off x="3825460" y="525463"/>
          <a:ext cx="4186238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Acrobat Document" r:id="rId3" imgW="5829300" imgH="7543564" progId="AcroExch.Document.DC">
                  <p:embed/>
                </p:oleObj>
              </mc:Choice>
              <mc:Fallback>
                <p:oleObj name="Acrobat Document" r:id="rId3" imgW="5829300" imgH="7543564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25460" y="525463"/>
                        <a:ext cx="4186238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627065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467</TotalTime>
  <Words>956</Words>
  <Application>Microsoft Office PowerPoint</Application>
  <PresentationFormat>Widescreen</PresentationFormat>
  <Paragraphs>123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Century Gothic</vt:lpstr>
      <vt:lpstr>Wingdings 3</vt:lpstr>
      <vt:lpstr>Wisp</vt:lpstr>
      <vt:lpstr>Acrobat Document</vt:lpstr>
      <vt:lpstr>Uncontested Divorce Procedures  Virginia Beach Circuit Court</vt:lpstr>
      <vt:lpstr>Stipulation and Agreement</vt:lpstr>
      <vt:lpstr>Stipulation and Agreement</vt:lpstr>
      <vt:lpstr> Virginia Beach Circuit Court  Uncontested Divorce Procedures Manual</vt:lpstr>
      <vt:lpstr>Cover Page of Uncontested Divorce Procedures Manual</vt:lpstr>
      <vt:lpstr>Starting the Uncontested Divorce</vt:lpstr>
      <vt:lpstr>Finalizing the Uncontested Divorce</vt:lpstr>
      <vt:lpstr>Hearing Request Form</vt:lpstr>
      <vt:lpstr>PowerPoint Presentation</vt:lpstr>
      <vt:lpstr>Uncontested Hearing Questions</vt:lpstr>
      <vt:lpstr>Uncontested Hearing Questions</vt:lpstr>
      <vt:lpstr>Uncontested Hearing Questions</vt:lpstr>
      <vt:lpstr>Uncontested Hearing Questions</vt:lpstr>
      <vt:lpstr>Affidavits instead of hearing</vt:lpstr>
      <vt:lpstr>Affidavits</vt:lpstr>
      <vt:lpstr>Final Divorce Decree</vt:lpstr>
      <vt:lpstr>Final Divorce Decree</vt:lpstr>
      <vt:lpstr>Final Divorce Decree</vt:lpstr>
      <vt:lpstr>THE 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Uncontested Divorce Procedure  Virginia Beach Circuit Court</dc:title>
  <dc:creator>Damian Garcia</dc:creator>
  <cp:lastModifiedBy>Charles A. Rice</cp:lastModifiedBy>
  <cp:revision>12</cp:revision>
  <dcterms:created xsi:type="dcterms:W3CDTF">2021-03-18T14:39:02Z</dcterms:created>
  <dcterms:modified xsi:type="dcterms:W3CDTF">2021-03-29T15:06:42Z</dcterms:modified>
</cp:coreProperties>
</file>