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9"/>
  </p:notesMasterIdLst>
  <p:sldIdLst>
    <p:sldId id="256" r:id="rId2"/>
    <p:sldId id="262" r:id="rId3"/>
    <p:sldId id="263" r:id="rId4"/>
    <p:sldId id="257" r:id="rId5"/>
    <p:sldId id="259" r:id="rId6"/>
    <p:sldId id="264" r:id="rId7"/>
    <p:sldId id="283" r:id="rId8"/>
    <p:sldId id="284" r:id="rId9"/>
    <p:sldId id="260" r:id="rId10"/>
    <p:sldId id="314" r:id="rId11"/>
    <p:sldId id="287" r:id="rId12"/>
    <p:sldId id="288" r:id="rId13"/>
    <p:sldId id="305" r:id="rId14"/>
    <p:sldId id="289" r:id="rId15"/>
    <p:sldId id="290" r:id="rId16"/>
    <p:sldId id="291" r:id="rId17"/>
    <p:sldId id="306" r:id="rId18"/>
    <p:sldId id="292" r:id="rId19"/>
    <p:sldId id="307" r:id="rId20"/>
    <p:sldId id="293" r:id="rId21"/>
    <p:sldId id="294" r:id="rId22"/>
    <p:sldId id="308" r:id="rId23"/>
    <p:sldId id="295" r:id="rId24"/>
    <p:sldId id="297" r:id="rId25"/>
    <p:sldId id="298" r:id="rId26"/>
    <p:sldId id="309" r:id="rId27"/>
    <p:sldId id="299" r:id="rId28"/>
    <p:sldId id="301" r:id="rId29"/>
    <p:sldId id="302" r:id="rId30"/>
    <p:sldId id="303" r:id="rId31"/>
    <p:sldId id="304" r:id="rId32"/>
    <p:sldId id="270" r:id="rId33"/>
    <p:sldId id="271" r:id="rId34"/>
    <p:sldId id="278" r:id="rId35"/>
    <p:sldId id="274" r:id="rId36"/>
    <p:sldId id="275" r:id="rId37"/>
    <p:sldId id="276" r:id="rId38"/>
    <p:sldId id="277" r:id="rId39"/>
    <p:sldId id="272" r:id="rId40"/>
    <p:sldId id="273" r:id="rId41"/>
    <p:sldId id="280" r:id="rId42"/>
    <p:sldId id="282" r:id="rId43"/>
    <p:sldId id="279" r:id="rId44"/>
    <p:sldId id="281" r:id="rId45"/>
    <p:sldId id="285" r:id="rId46"/>
    <p:sldId id="313" r:id="rId47"/>
    <p:sldId id="31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60"/>
  </p:normalViewPr>
  <p:slideViewPr>
    <p:cSldViewPr snapToGrid="0">
      <p:cViewPr varScale="1">
        <p:scale>
          <a:sx n="62" d="100"/>
          <a:sy n="62" d="100"/>
        </p:scale>
        <p:origin x="7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DECC8-5670-49DB-995E-D9B2DFC2785F}"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F16CD-69AE-4EDD-9B59-289798793228}" type="slidenum">
              <a:rPr lang="en-US" smtClean="0"/>
              <a:t>‹#›</a:t>
            </a:fld>
            <a:endParaRPr lang="en-US"/>
          </a:p>
        </p:txBody>
      </p:sp>
    </p:spTree>
    <p:extLst>
      <p:ext uri="{BB962C8B-B14F-4D97-AF65-F5344CB8AC3E}">
        <p14:creationId xmlns:p14="http://schemas.microsoft.com/office/powerpoint/2010/main" val="257715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F16CD-69AE-4EDD-9B59-289798793228}" type="slidenum">
              <a:rPr lang="en-US" smtClean="0"/>
              <a:t>22</a:t>
            </a:fld>
            <a:endParaRPr lang="en-US"/>
          </a:p>
        </p:txBody>
      </p:sp>
    </p:spTree>
    <p:extLst>
      <p:ext uri="{BB962C8B-B14F-4D97-AF65-F5344CB8AC3E}">
        <p14:creationId xmlns:p14="http://schemas.microsoft.com/office/powerpoint/2010/main" val="349696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force is applied via an object, the bruise may reflect the shape and geometry of the object.</a:t>
            </a:r>
          </a:p>
          <a:p>
            <a:r>
              <a:rPr lang="en-US" sz="1200" dirty="0"/>
              <a:t>• Some classic injury patterns are:</a:t>
            </a:r>
          </a:p>
          <a:p>
            <a:endParaRPr lang="en-US" dirty="0"/>
          </a:p>
        </p:txBody>
      </p:sp>
      <p:sp>
        <p:nvSpPr>
          <p:cNvPr id="4" name="Slide Number Placeholder 3"/>
          <p:cNvSpPr>
            <a:spLocks noGrp="1"/>
          </p:cNvSpPr>
          <p:nvPr>
            <p:ph type="sldNum" sz="quarter" idx="5"/>
          </p:nvPr>
        </p:nvSpPr>
        <p:spPr/>
        <p:txBody>
          <a:bodyPr/>
          <a:lstStyle/>
          <a:p>
            <a:fld id="{813F16CD-69AE-4EDD-9B59-289798793228}" type="slidenum">
              <a:rPr lang="en-US" smtClean="0"/>
              <a:t>32</a:t>
            </a:fld>
            <a:endParaRPr lang="en-US"/>
          </a:p>
        </p:txBody>
      </p:sp>
    </p:spTree>
    <p:extLst>
      <p:ext uri="{BB962C8B-B14F-4D97-AF65-F5344CB8AC3E}">
        <p14:creationId xmlns:p14="http://schemas.microsoft.com/office/powerpoint/2010/main" val="345339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Used in Left photo- soft fabric belt </a:t>
            </a:r>
          </a:p>
        </p:txBody>
      </p:sp>
      <p:sp>
        <p:nvSpPr>
          <p:cNvPr id="4" name="Slide Number Placeholder 3"/>
          <p:cNvSpPr>
            <a:spLocks noGrp="1"/>
          </p:cNvSpPr>
          <p:nvPr>
            <p:ph type="sldNum" sz="quarter" idx="5"/>
          </p:nvPr>
        </p:nvSpPr>
        <p:spPr/>
        <p:txBody>
          <a:bodyPr/>
          <a:lstStyle/>
          <a:p>
            <a:fld id="{813F16CD-69AE-4EDD-9B59-289798793228}" type="slidenum">
              <a:rPr lang="en-US" smtClean="0"/>
              <a:t>35</a:t>
            </a:fld>
            <a:endParaRPr lang="en-US"/>
          </a:p>
        </p:txBody>
      </p:sp>
    </p:spTree>
    <p:extLst>
      <p:ext uri="{BB962C8B-B14F-4D97-AF65-F5344CB8AC3E}">
        <p14:creationId xmlns:p14="http://schemas.microsoft.com/office/powerpoint/2010/main" val="278135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F16CD-69AE-4EDD-9B59-289798793228}" type="slidenum">
              <a:rPr lang="en-US" smtClean="0"/>
              <a:t>46</a:t>
            </a:fld>
            <a:endParaRPr lang="en-US"/>
          </a:p>
        </p:txBody>
      </p:sp>
    </p:spTree>
    <p:extLst>
      <p:ext uri="{BB962C8B-B14F-4D97-AF65-F5344CB8AC3E}">
        <p14:creationId xmlns:p14="http://schemas.microsoft.com/office/powerpoint/2010/main" val="371602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F16CD-69AE-4EDD-9B59-289798793228}" type="slidenum">
              <a:rPr lang="en-US" smtClean="0"/>
              <a:t>47</a:t>
            </a:fld>
            <a:endParaRPr lang="en-US"/>
          </a:p>
        </p:txBody>
      </p:sp>
    </p:spTree>
    <p:extLst>
      <p:ext uri="{BB962C8B-B14F-4D97-AF65-F5344CB8AC3E}">
        <p14:creationId xmlns:p14="http://schemas.microsoft.com/office/powerpoint/2010/main" val="381416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9/22/2022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9/22/2022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9/22/2022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9/22/2022</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1.next.westlaw.com/Link/Document/FullText?findType=Y&amp;serNum=2004575098&amp;pubNum=711&amp;originatingDoc=I649e07296b5211dba10be1078cee05f1&amp;refType=RP&amp;fi=co_pp_sp_711_112&amp;originationContext=document&amp;transitionType=DocumentItem&amp;ppcid=403a8442bb904f199f1f785bbd120fe7&amp;contextData=(sc.Search)#co_pp_sp_711_112" TargetMode="External"/><Relationship Id="rId2" Type="http://schemas.openxmlformats.org/officeDocument/2006/relationships/hyperlink" Target="https://1.next.westlaw.com/Link/Document/FullText?findType=Y&amp;serNum=2004202852&amp;pubNum=711&amp;originatingDoc=I649e07296b5211dba10be1078cee05f1&amp;refType=RP&amp;fi=co_pp_sp_711_215&amp;originationContext=document&amp;transitionType=DocumentItem&amp;ppcid=403a8442bb904f199f1f785bbd120fe7&amp;contextData=(sc.Search)#co_pp_sp_711_215" TargetMode="External"/><Relationship Id="rId1" Type="http://schemas.openxmlformats.org/officeDocument/2006/relationships/slideLayout" Target="../slideLayouts/slideLayout3.xml"/><Relationship Id="rId5" Type="http://schemas.openxmlformats.org/officeDocument/2006/relationships/hyperlink" Target="https://1.next.westlaw.com/Link/Document/FullText?findType=Y&amp;serNum=1992050510&amp;pubNum=711&amp;originatingDoc=I649e07296b5211dba10be1078cee05f1&amp;refType=RP&amp;fi=co_pp_sp_711_220&amp;originationContext=document&amp;transitionType=DocumentItem&amp;ppcid=403a8442bb904f199f1f785bbd120fe7&amp;contextData=(sc.Search)#co_pp_sp_711_220" TargetMode="External"/><Relationship Id="rId4" Type="http://schemas.openxmlformats.org/officeDocument/2006/relationships/hyperlink" Target="https://1.next.westlaw.com/Link/Document/FullText?findType=Y&amp;serNum=2004575098&amp;pubNum=711&amp;originatingDoc=I649e07296b5211dba10be1078cee05f1&amp;refType=RP&amp;fi=co_pp_sp_711_111&amp;originationContext=document&amp;transitionType=DocumentItem&amp;ppcid=403a8442bb904f199f1f785bbd120fe7&amp;contextData=(sc.Search)#co_pp_sp_711_11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aw.lis.virginia.gov/vacode/16.1-278.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782" y="1385455"/>
            <a:ext cx="9753601" cy="3343562"/>
          </a:xfrm>
        </p:spPr>
        <p:txBody>
          <a:bodyPr>
            <a:normAutofit/>
          </a:bodyPr>
          <a:lstStyle/>
          <a:p>
            <a:r>
              <a:rPr lang="en-US" dirty="0"/>
              <a:t>Domestic Violence </a:t>
            </a:r>
            <a:br>
              <a:rPr lang="en-US" dirty="0"/>
            </a:br>
            <a:r>
              <a:rPr lang="en-US" dirty="0"/>
              <a:t>and Child Abuse </a:t>
            </a:r>
            <a:br>
              <a:rPr lang="en-US" dirty="0"/>
            </a:br>
            <a:br>
              <a:rPr lang="en-US" dirty="0"/>
            </a:br>
            <a:r>
              <a:rPr lang="en-US" sz="2200" dirty="0"/>
              <a:t>Office of the Commonwealth Attorney </a:t>
            </a:r>
          </a:p>
        </p:txBody>
      </p:sp>
    </p:spTree>
    <p:extLst>
      <p:ext uri="{BB962C8B-B14F-4D97-AF65-F5344CB8AC3E}">
        <p14:creationId xmlns:p14="http://schemas.microsoft.com/office/powerpoint/2010/main" val="322826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C642FA-1489-4804-A76E-283751BC29EE}"/>
              </a:ext>
            </a:extLst>
          </p:cNvPr>
          <p:cNvSpPr>
            <a:spLocks noGrp="1"/>
          </p:cNvSpPr>
          <p:nvPr>
            <p:ph type="body" idx="1"/>
          </p:nvPr>
        </p:nvSpPr>
        <p:spPr>
          <a:xfrm>
            <a:off x="260708" y="143838"/>
            <a:ext cx="11670584" cy="6714162"/>
          </a:xfrm>
        </p:spPr>
        <p:txBody>
          <a:bodyPr>
            <a:normAutofit lnSpcReduction="10000"/>
          </a:bodyPr>
          <a:lstStyle/>
          <a:p>
            <a:pPr algn="l"/>
            <a:endParaRPr lang="en-US" dirty="0">
              <a:solidFill>
                <a:schemeClr val="tx1">
                  <a:lumMod val="95000"/>
                </a:schemeClr>
              </a:solidFill>
              <a:effectLst/>
              <a:latin typeface="+mj-lt"/>
            </a:endParaRPr>
          </a:p>
          <a:p>
            <a:pPr algn="l"/>
            <a:r>
              <a:rPr lang="en-US" sz="2400" b="0" i="0" dirty="0">
                <a:solidFill>
                  <a:schemeClr val="tx1">
                    <a:lumMod val="95000"/>
                  </a:schemeClr>
                </a:solidFill>
                <a:effectLst/>
                <a:latin typeface="+mj-lt"/>
              </a:rPr>
              <a:t>Conduct that is “gross, wanton, and culpable demonstrating a reckless disregard for human life,” as required for felony child neglect, </a:t>
            </a:r>
            <a:r>
              <a:rPr lang="en-US" sz="2800" b="1" i="0" u="sng" dirty="0">
                <a:solidFill>
                  <a:schemeClr val="tx1">
                    <a:lumMod val="95000"/>
                  </a:schemeClr>
                </a:solidFill>
                <a:effectLst/>
                <a:latin typeface="+mj-lt"/>
              </a:rPr>
              <a:t>is synonymous with criminal negligence</a:t>
            </a:r>
            <a:r>
              <a:rPr lang="en-US" sz="2400" b="0" i="0" dirty="0">
                <a:solidFill>
                  <a:schemeClr val="tx1">
                    <a:lumMod val="95000"/>
                  </a:schemeClr>
                </a:solidFill>
                <a:effectLst/>
                <a:latin typeface="+mj-lt"/>
              </a:rPr>
              <a:t>, which is judged under an objective standard and, therefore, may be found to exist where the offender either knew or should have known the probable results of his acts. </a:t>
            </a:r>
            <a:r>
              <a:rPr lang="en-US" sz="2400" u="sng" dirty="0">
                <a:solidFill>
                  <a:schemeClr val="tx1">
                    <a:lumMod val="95000"/>
                  </a:schemeClr>
                </a:solidFill>
                <a:effectLst/>
                <a:latin typeface="+mj-lt"/>
              </a:rPr>
              <a:t>Jones v. Commonwealth</a:t>
            </a:r>
            <a:r>
              <a:rPr lang="en-US" sz="2400" dirty="0">
                <a:solidFill>
                  <a:schemeClr val="tx1">
                    <a:lumMod val="95000"/>
                  </a:schemeClr>
                </a:solidFill>
                <a:effectLst/>
                <a:latin typeface="+mj-lt"/>
              </a:rPr>
              <a:t>, 272 Va. 692 (2006)</a:t>
            </a:r>
          </a:p>
          <a:p>
            <a:pPr algn="l"/>
            <a:endParaRPr lang="en-US" sz="2400" dirty="0">
              <a:latin typeface="+mj-lt"/>
            </a:endParaRPr>
          </a:p>
          <a:p>
            <a:pPr algn="l"/>
            <a:r>
              <a:rPr lang="en-US" sz="2400" b="0" i="0" dirty="0">
                <a:effectLst/>
                <a:latin typeface="+mj-lt"/>
              </a:rPr>
              <a:t>“[S]</a:t>
            </a:r>
            <a:r>
              <a:rPr lang="en-US" sz="2400" b="0" i="0" dirty="0" err="1">
                <a:effectLst/>
                <a:latin typeface="+mj-lt"/>
              </a:rPr>
              <a:t>uch</a:t>
            </a:r>
            <a:r>
              <a:rPr lang="en-US" sz="2400" b="0" i="0" dirty="0">
                <a:effectLst/>
                <a:latin typeface="+mj-lt"/>
              </a:rPr>
              <a:t> ‘</a:t>
            </a:r>
            <a:r>
              <a:rPr lang="en-US" sz="2400" b="1" i="0" dirty="0">
                <a:effectLst/>
                <a:latin typeface="+mj-lt"/>
              </a:rPr>
              <a:t>reckless</a:t>
            </a:r>
            <a:r>
              <a:rPr lang="en-US" sz="2400" b="0" i="0" dirty="0">
                <a:effectLst/>
                <a:latin typeface="+mj-lt"/>
              </a:rPr>
              <a:t> </a:t>
            </a:r>
            <a:r>
              <a:rPr lang="en-US" sz="2400" b="1" i="0" dirty="0">
                <a:effectLst/>
                <a:latin typeface="+mj-lt"/>
              </a:rPr>
              <a:t>disregard</a:t>
            </a:r>
            <a:r>
              <a:rPr lang="en-US" sz="2400" b="0" i="0" dirty="0">
                <a:effectLst/>
                <a:latin typeface="+mj-lt"/>
              </a:rPr>
              <a:t>’ can be shown by conduct that subjects a child to a substantial risk of serious injury, as well as to a risk of death, because exposure to either type of risk can endanger the child's </a:t>
            </a:r>
            <a:r>
              <a:rPr lang="en-US" sz="2400" b="1" i="0" dirty="0">
                <a:effectLst/>
                <a:latin typeface="+mj-lt"/>
              </a:rPr>
              <a:t>life</a:t>
            </a:r>
            <a:r>
              <a:rPr lang="en-US" sz="2400" b="0" i="0" dirty="0">
                <a:effectLst/>
                <a:latin typeface="+mj-lt"/>
              </a:rPr>
              <a:t>.” </a:t>
            </a:r>
            <a:r>
              <a:rPr lang="en-US" sz="2400" b="0" i="1" u="none" strike="noStrike" dirty="0">
                <a:solidFill>
                  <a:srgbClr val="D29B73"/>
                </a:solidFill>
                <a:effectLst/>
                <a:latin typeface="+mj-lt"/>
                <a:hlinkClick r:id="rId2">
                  <a:extLst>
                    <a:ext uri="{A12FA001-AC4F-418D-AE19-62706E023703}">
                      <ahyp:hlinkClr xmlns:ahyp="http://schemas.microsoft.com/office/drawing/2018/hyperlinkcolor" val="tx"/>
                    </a:ext>
                  </a:extLst>
                </a:hlinkClick>
              </a:rPr>
              <a:t>Commonwealth v. Duncan,</a:t>
            </a:r>
            <a:r>
              <a:rPr lang="en-US" sz="2400" b="0" i="0" u="none" strike="noStrike" dirty="0">
                <a:effectLst/>
                <a:latin typeface="+mj-lt"/>
                <a:hlinkClick r:id="rId2">
                  <a:extLst>
                    <a:ext uri="{A12FA001-AC4F-418D-AE19-62706E023703}">
                      <ahyp:hlinkClr xmlns:ahyp="http://schemas.microsoft.com/office/drawing/2018/hyperlinkcolor" val="tx"/>
                    </a:ext>
                  </a:extLst>
                </a:hlinkClick>
              </a:rPr>
              <a:t> 267 Va. 377, 385, 593 S.E.2d 210, 215 (2004)</a:t>
            </a:r>
            <a:r>
              <a:rPr lang="en-US" sz="2400" b="0" i="0" dirty="0">
                <a:effectLst/>
                <a:latin typeface="+mj-lt"/>
              </a:rPr>
              <a:t>; </a:t>
            </a:r>
            <a:r>
              <a:rPr lang="en-US" sz="2400" b="0" i="1" dirty="0">
                <a:effectLst/>
                <a:latin typeface="+mj-lt"/>
              </a:rPr>
              <a:t>see also </a:t>
            </a:r>
            <a:r>
              <a:rPr lang="en-US" sz="2400" b="0" i="1" u="none" strike="noStrike" dirty="0">
                <a:solidFill>
                  <a:srgbClr val="D29B73"/>
                </a:solidFill>
                <a:effectLst/>
                <a:latin typeface="+mj-lt"/>
                <a:hlinkClick r:id="rId3">
                  <a:extLst>
                    <a:ext uri="{A12FA001-AC4F-418D-AE19-62706E023703}">
                      <ahyp:hlinkClr xmlns:ahyp="http://schemas.microsoft.com/office/drawing/2018/hyperlinkcolor" val="tx"/>
                    </a:ext>
                  </a:extLst>
                </a:hlinkClick>
              </a:rPr>
              <a:t>Barrett,</a:t>
            </a:r>
            <a:r>
              <a:rPr lang="en-US" sz="2400" b="0" i="0" u="none" strike="noStrike" dirty="0">
                <a:effectLst/>
                <a:latin typeface="+mj-lt"/>
                <a:hlinkClick r:id="rId3">
                  <a:extLst>
                    <a:ext uri="{A12FA001-AC4F-418D-AE19-62706E023703}">
                      <ahyp:hlinkClr xmlns:ahyp="http://schemas.microsoft.com/office/drawing/2018/hyperlinkcolor" val="tx"/>
                    </a:ext>
                  </a:extLst>
                </a:hlinkClick>
              </a:rPr>
              <a:t> 268 Va. at 186, 597 S.E.2d at 112</a:t>
            </a:r>
            <a:r>
              <a:rPr lang="en-US" sz="2400" b="0" i="0" dirty="0">
                <a:effectLst/>
                <a:latin typeface="+mj-lt"/>
              </a:rPr>
              <a:t>.</a:t>
            </a:r>
          </a:p>
          <a:p>
            <a:pPr algn="l"/>
            <a:endParaRPr lang="en-US" sz="2800" dirty="0">
              <a:latin typeface="+mj-lt"/>
            </a:endParaRPr>
          </a:p>
          <a:p>
            <a:pPr algn="l"/>
            <a:r>
              <a:rPr lang="en-US" sz="2800" b="0" i="0" dirty="0">
                <a:effectLst/>
                <a:latin typeface="+mj-lt"/>
              </a:rPr>
              <a:t>“reasonably calculated to produce injury, or which [made] it not improbable that injury [would] be occasioned, and [ she knew], or [was] charged with the knowledge of, the probable results of [her] acts.” </a:t>
            </a:r>
            <a:r>
              <a:rPr lang="en-US" sz="2800" b="0" i="1" u="none" strike="noStrike" dirty="0">
                <a:solidFill>
                  <a:srgbClr val="D29B73"/>
                </a:solidFill>
                <a:effectLst/>
                <a:latin typeface="+mj-lt"/>
                <a:hlinkClick r:id="rId4">
                  <a:extLst>
                    <a:ext uri="{A12FA001-AC4F-418D-AE19-62706E023703}">
                      <ahyp:hlinkClr xmlns:ahyp="http://schemas.microsoft.com/office/drawing/2018/hyperlinkcolor" val="tx"/>
                    </a:ext>
                  </a:extLst>
                </a:hlinkClick>
              </a:rPr>
              <a:t>Barrett,</a:t>
            </a:r>
            <a:r>
              <a:rPr lang="en-US" sz="2800" b="0" i="0" u="none" strike="noStrike" dirty="0">
                <a:effectLst/>
                <a:latin typeface="+mj-lt"/>
                <a:hlinkClick r:id="rId4">
                  <a:extLst>
                    <a:ext uri="{A12FA001-AC4F-418D-AE19-62706E023703}">
                      <ahyp:hlinkClr xmlns:ahyp="http://schemas.microsoft.com/office/drawing/2018/hyperlinkcolor" val="tx"/>
                    </a:ext>
                  </a:extLst>
                </a:hlinkClick>
              </a:rPr>
              <a:t> 268 Va. at 184, 597 S.E.2d at 111</a:t>
            </a:r>
            <a:r>
              <a:rPr lang="en-US" sz="2800" b="0" i="0" dirty="0">
                <a:effectLst/>
                <a:latin typeface="+mj-lt"/>
              </a:rPr>
              <a:t> (quoting </a:t>
            </a:r>
            <a:r>
              <a:rPr lang="en-US" sz="2800" b="0" i="1" u="none" strike="noStrike" dirty="0">
                <a:solidFill>
                  <a:srgbClr val="D29B73"/>
                </a:solidFill>
                <a:effectLst/>
                <a:latin typeface="+mj-lt"/>
                <a:hlinkClick r:id="rId5">
                  <a:extLst>
                    <a:ext uri="{A12FA001-AC4F-418D-AE19-62706E023703}">
                      <ahyp:hlinkClr xmlns:ahyp="http://schemas.microsoft.com/office/drawing/2018/hyperlinkcolor" val="tx"/>
                    </a:ext>
                  </a:extLst>
                </a:hlinkClick>
              </a:rPr>
              <a:t>Cable,</a:t>
            </a:r>
            <a:r>
              <a:rPr lang="en-US" sz="2800" b="0" i="0" u="none" strike="noStrike" dirty="0">
                <a:effectLst/>
                <a:latin typeface="+mj-lt"/>
                <a:hlinkClick r:id="rId5">
                  <a:extLst>
                    <a:ext uri="{A12FA001-AC4F-418D-AE19-62706E023703}">
                      <ahyp:hlinkClr xmlns:ahyp="http://schemas.microsoft.com/office/drawing/2018/hyperlinkcolor" val="tx"/>
                    </a:ext>
                  </a:extLst>
                </a:hlinkClick>
              </a:rPr>
              <a:t> 243 Va. at 240, 415 S.E.2d at 220).</a:t>
            </a:r>
            <a:r>
              <a:rPr lang="en-US" sz="2800" b="0" i="0" dirty="0">
                <a:effectLst/>
                <a:latin typeface="+mj-lt"/>
              </a:rPr>
              <a:t> </a:t>
            </a:r>
            <a:br>
              <a:rPr lang="en-US" sz="2200" dirty="0">
                <a:solidFill>
                  <a:schemeClr val="tx1">
                    <a:lumMod val="95000"/>
                  </a:schemeClr>
                </a:solidFill>
              </a:rPr>
            </a:br>
            <a:endParaRPr lang="en-US" sz="1300" dirty="0"/>
          </a:p>
        </p:txBody>
      </p:sp>
    </p:spTree>
    <p:extLst>
      <p:ext uri="{BB962C8B-B14F-4D97-AF65-F5344CB8AC3E}">
        <p14:creationId xmlns:p14="http://schemas.microsoft.com/office/powerpoint/2010/main" val="427923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54458"/>
            <a:ext cx="10353762" cy="970450"/>
          </a:xfrm>
        </p:spPr>
        <p:txBody>
          <a:bodyPr/>
          <a:lstStyle/>
          <a:p>
            <a:r>
              <a:rPr lang="en-US" u="sng" dirty="0"/>
              <a:t>Corporal Punishment</a:t>
            </a:r>
          </a:p>
        </p:txBody>
      </p:sp>
      <p:sp>
        <p:nvSpPr>
          <p:cNvPr id="3" name="Content Placeholder 2"/>
          <p:cNvSpPr>
            <a:spLocks noGrp="1"/>
          </p:cNvSpPr>
          <p:nvPr>
            <p:ph idx="1"/>
          </p:nvPr>
        </p:nvSpPr>
        <p:spPr>
          <a:xfrm>
            <a:off x="913795" y="1496143"/>
            <a:ext cx="10353762" cy="4925205"/>
          </a:xfrm>
        </p:spPr>
        <p:txBody>
          <a:bodyPr>
            <a:noAutofit/>
          </a:bodyPr>
          <a:lstStyle/>
          <a:p>
            <a:r>
              <a:rPr lang="en-US" sz="3200" dirty="0"/>
              <a:t>When is it criminal?</a:t>
            </a:r>
          </a:p>
          <a:p>
            <a:r>
              <a:rPr lang="en-US" sz="3200" dirty="0"/>
              <a:t>Framework cases:</a:t>
            </a:r>
          </a:p>
          <a:p>
            <a:pPr lvl="1"/>
            <a:r>
              <a:rPr lang="en-US" sz="3200" u="sng" dirty="0"/>
              <a:t>Carpenter v. Commonwealth</a:t>
            </a:r>
            <a:r>
              <a:rPr lang="en-US" sz="3200" dirty="0"/>
              <a:t>, 186 Va. 851, 1947</a:t>
            </a:r>
          </a:p>
          <a:p>
            <a:pPr lvl="1"/>
            <a:r>
              <a:rPr lang="en-US" sz="3200" u="sng" dirty="0"/>
              <a:t>Harbaugh v. Commonwealth</a:t>
            </a:r>
            <a:r>
              <a:rPr lang="en-US" sz="3200" dirty="0"/>
              <a:t>, 209 Va. 695, 1969</a:t>
            </a:r>
          </a:p>
          <a:p>
            <a:r>
              <a:rPr lang="en-US" sz="3200" u="sng" dirty="0"/>
              <a:t>Recent Court of Appeals Decisions</a:t>
            </a:r>
          </a:p>
          <a:p>
            <a:pPr lvl="1"/>
            <a:r>
              <a:rPr lang="en-US" sz="3200" u="sng" dirty="0"/>
              <a:t>Eberhardt v. Commonwealth</a:t>
            </a:r>
            <a:r>
              <a:rPr lang="en-US" sz="3200" dirty="0"/>
              <a:t>, 74 Va. App. 23, 2021</a:t>
            </a:r>
          </a:p>
          <a:p>
            <a:pPr lvl="1"/>
            <a:r>
              <a:rPr lang="en-US" sz="3200" u="sng" dirty="0"/>
              <a:t>Woodson v. Commonwealth</a:t>
            </a:r>
            <a:r>
              <a:rPr lang="en-US" sz="3200" dirty="0"/>
              <a:t>, 74 Va. App. 685, 2022</a:t>
            </a:r>
          </a:p>
          <a:p>
            <a:pPr marL="36900" indent="0">
              <a:buNone/>
            </a:pPr>
            <a:r>
              <a:rPr lang="en-US" sz="3200" dirty="0">
                <a:effectLst/>
              </a:rPr>
              <a:t>		</a:t>
            </a:r>
            <a:endParaRPr lang="en-US" sz="3200" dirty="0"/>
          </a:p>
        </p:txBody>
      </p:sp>
    </p:spTree>
    <p:extLst>
      <p:ext uri="{BB962C8B-B14F-4D97-AF65-F5344CB8AC3E}">
        <p14:creationId xmlns:p14="http://schemas.microsoft.com/office/powerpoint/2010/main" val="38494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78085"/>
            <a:ext cx="10353762" cy="970450"/>
          </a:xfrm>
        </p:spPr>
        <p:txBody>
          <a:bodyPr/>
          <a:lstStyle/>
          <a:p>
            <a:r>
              <a:rPr lang="en-US" u="sng" dirty="0"/>
              <a:t>Corporal Punishment</a:t>
            </a:r>
          </a:p>
        </p:txBody>
      </p:sp>
      <p:sp>
        <p:nvSpPr>
          <p:cNvPr id="3" name="Content Placeholder 2"/>
          <p:cNvSpPr>
            <a:spLocks noGrp="1"/>
          </p:cNvSpPr>
          <p:nvPr>
            <p:ph idx="1"/>
          </p:nvPr>
        </p:nvSpPr>
        <p:spPr>
          <a:xfrm>
            <a:off x="564474" y="1362122"/>
            <a:ext cx="10353762" cy="4997582"/>
          </a:xfrm>
        </p:spPr>
        <p:txBody>
          <a:bodyPr>
            <a:normAutofit fontScale="92500" lnSpcReduction="20000"/>
          </a:bodyPr>
          <a:lstStyle/>
          <a:p>
            <a:r>
              <a:rPr lang="en-US" sz="3500" u="sng" dirty="0"/>
              <a:t>Carpenter v. Commonwealth</a:t>
            </a:r>
            <a:r>
              <a:rPr lang="en-US" sz="3500" dirty="0"/>
              <a:t>, 186 Va. 851, 1947</a:t>
            </a:r>
          </a:p>
          <a:p>
            <a:pPr lvl="1"/>
            <a:r>
              <a:rPr lang="en-US" sz="3500" dirty="0"/>
              <a:t>Facts</a:t>
            </a:r>
          </a:p>
          <a:p>
            <a:pPr lvl="2"/>
            <a:r>
              <a:rPr lang="en-US" sz="3500" dirty="0"/>
              <a:t>Defendant charged with Assault &amp; Battery of a Family Member under 18.2-57.2</a:t>
            </a:r>
          </a:p>
          <a:p>
            <a:pPr lvl="2"/>
            <a:r>
              <a:rPr lang="en-US" sz="3500" dirty="0"/>
              <a:t>Age of the child </a:t>
            </a:r>
            <a:r>
              <a:rPr lang="en-US" sz="3500" dirty="0">
                <a:sym typeface="Wingdings" panose="05000000000000000000" pitchFamily="2" charset="2"/>
              </a:rPr>
              <a:t> Seven-year-old girl</a:t>
            </a:r>
          </a:p>
          <a:p>
            <a:pPr lvl="2"/>
            <a:r>
              <a:rPr lang="en-US" sz="3500" dirty="0">
                <a:sym typeface="Wingdings" panose="05000000000000000000" pitchFamily="2" charset="2"/>
              </a:rPr>
              <a:t>Description of injuries   Legs were cut and bruised badly; Arms were bruised; On her back it was a mass of stripes, some of which were open and bleeding, and some had scabs on them; Gash across her forehead; Bad bruise on her cheek</a:t>
            </a:r>
          </a:p>
          <a:p>
            <a:pPr lvl="2"/>
            <a:endParaRPr lang="en-US" sz="2600" dirty="0">
              <a:sym typeface="Wingdings" panose="05000000000000000000" pitchFamily="2" charset="2"/>
            </a:endParaRPr>
          </a:p>
          <a:p>
            <a:pPr lvl="2"/>
            <a:endParaRPr lang="en-US" sz="2600" dirty="0"/>
          </a:p>
        </p:txBody>
      </p:sp>
    </p:spTree>
    <p:extLst>
      <p:ext uri="{BB962C8B-B14F-4D97-AF65-F5344CB8AC3E}">
        <p14:creationId xmlns:p14="http://schemas.microsoft.com/office/powerpoint/2010/main" val="307736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A0B6-B93A-4724-95D3-2643D79FE498}"/>
              </a:ext>
            </a:extLst>
          </p:cNvPr>
          <p:cNvSpPr>
            <a:spLocks noGrp="1"/>
          </p:cNvSpPr>
          <p:nvPr>
            <p:ph type="title"/>
          </p:nvPr>
        </p:nvSpPr>
        <p:spPr/>
        <p:txBody>
          <a:bodyPr/>
          <a:lstStyle/>
          <a:p>
            <a:r>
              <a:rPr lang="en-US" u="sng" dirty="0"/>
              <a:t>Corporal Punishment</a:t>
            </a:r>
          </a:p>
        </p:txBody>
      </p:sp>
      <p:sp>
        <p:nvSpPr>
          <p:cNvPr id="3" name="Content Placeholder 2">
            <a:extLst>
              <a:ext uri="{FF2B5EF4-FFF2-40B4-BE49-F238E27FC236}">
                <a16:creationId xmlns:a16="http://schemas.microsoft.com/office/drawing/2014/main" id="{FCBBF3C0-D509-4EF7-A275-0862332BC1EE}"/>
              </a:ext>
            </a:extLst>
          </p:cNvPr>
          <p:cNvSpPr>
            <a:spLocks noGrp="1"/>
          </p:cNvSpPr>
          <p:nvPr>
            <p:ph idx="1"/>
          </p:nvPr>
        </p:nvSpPr>
        <p:spPr>
          <a:xfrm>
            <a:off x="831602" y="1855739"/>
            <a:ext cx="10353762" cy="4058751"/>
          </a:xfrm>
        </p:spPr>
        <p:txBody>
          <a:bodyPr>
            <a:normAutofit lnSpcReduction="10000"/>
          </a:bodyPr>
          <a:lstStyle/>
          <a:p>
            <a:r>
              <a:rPr lang="en-US" sz="3200" dirty="0">
                <a:sym typeface="Wingdings" panose="05000000000000000000" pitchFamily="2" charset="2"/>
              </a:rPr>
              <a:t>Reason and means of corporal punishment  Defendant admitted that he had whipped the girl with a switch for taking a box of candy without permission. Defendant stated he struck her five or six times and only with a small switch broken from a tree in the yard. He denied that he caused the described marks, wounds and welts found on the child's body. He declared that he had never seen them, and he was unable to account for them.</a:t>
            </a:r>
          </a:p>
          <a:p>
            <a:endParaRPr lang="en-US" dirty="0"/>
          </a:p>
        </p:txBody>
      </p:sp>
    </p:spTree>
    <p:extLst>
      <p:ext uri="{BB962C8B-B14F-4D97-AF65-F5344CB8AC3E}">
        <p14:creationId xmlns:p14="http://schemas.microsoft.com/office/powerpoint/2010/main" val="577425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103" y="-56050"/>
            <a:ext cx="6099656" cy="970450"/>
          </a:xfrm>
        </p:spPr>
        <p:txBody>
          <a:bodyPr/>
          <a:lstStyle/>
          <a:p>
            <a:r>
              <a:rPr lang="en-US" u="sng" dirty="0"/>
              <a:t>Corporal Punishment</a:t>
            </a:r>
          </a:p>
        </p:txBody>
      </p:sp>
      <p:sp>
        <p:nvSpPr>
          <p:cNvPr id="3" name="Content Placeholder 2"/>
          <p:cNvSpPr>
            <a:spLocks noGrp="1"/>
          </p:cNvSpPr>
          <p:nvPr>
            <p:ph idx="1"/>
          </p:nvPr>
        </p:nvSpPr>
        <p:spPr>
          <a:xfrm>
            <a:off x="287676" y="770562"/>
            <a:ext cx="11681717" cy="5999650"/>
          </a:xfrm>
        </p:spPr>
        <p:txBody>
          <a:bodyPr>
            <a:normAutofit fontScale="85000" lnSpcReduction="20000"/>
          </a:bodyPr>
          <a:lstStyle/>
          <a:p>
            <a:pPr marL="36900" indent="0">
              <a:buNone/>
            </a:pPr>
            <a:r>
              <a:rPr lang="en-US" dirty="0">
                <a:effectLst/>
              </a:rPr>
              <a:t>	</a:t>
            </a:r>
            <a:r>
              <a:rPr lang="en-US" sz="3800" dirty="0">
                <a:effectLst/>
              </a:rPr>
              <a:t>--“A parent has a right to punish a child within the bounds of moderation and reason, so long as he does it for the welfare of the child; but that if he exceeds due moderation, he becomes criminally liable.”</a:t>
            </a:r>
          </a:p>
          <a:p>
            <a:pPr marL="36900" indent="0">
              <a:buNone/>
            </a:pPr>
            <a:r>
              <a:rPr lang="en-US" sz="3800" dirty="0">
                <a:effectLst/>
              </a:rPr>
              <a:t>2.	-- “Where a question is raised as to whether punishment has been moderate or excessive, the fact is one for the jury to determine from the attending circumstances, considering:</a:t>
            </a:r>
          </a:p>
          <a:p>
            <a:pPr marL="414000" lvl="1" indent="0">
              <a:buNone/>
            </a:pPr>
            <a:r>
              <a:rPr lang="en-US" sz="3800" dirty="0">
                <a:effectLst/>
              </a:rPr>
              <a:t>a.	Age of the child</a:t>
            </a:r>
          </a:p>
          <a:p>
            <a:pPr marL="414000" lvl="1" indent="0">
              <a:buNone/>
            </a:pPr>
            <a:r>
              <a:rPr lang="en-US" sz="3800" dirty="0">
                <a:effectLst/>
              </a:rPr>
              <a:t>b.	Size of the child </a:t>
            </a:r>
          </a:p>
          <a:p>
            <a:pPr marL="414000" lvl="1" indent="0">
              <a:buNone/>
            </a:pPr>
            <a:r>
              <a:rPr lang="en-US" sz="3800" dirty="0">
                <a:effectLst/>
              </a:rPr>
              <a:t>c.	Conduct of the child </a:t>
            </a:r>
          </a:p>
          <a:p>
            <a:pPr marL="414000" lvl="1" indent="0">
              <a:buNone/>
            </a:pPr>
            <a:r>
              <a:rPr lang="en-US" sz="3800" dirty="0">
                <a:effectLst/>
              </a:rPr>
              <a:t>d.	Nature of the misconduct and the child</a:t>
            </a:r>
          </a:p>
          <a:p>
            <a:pPr marL="414000" lvl="1" indent="0">
              <a:buNone/>
            </a:pPr>
            <a:r>
              <a:rPr lang="en-US" sz="3800" dirty="0">
                <a:effectLst/>
              </a:rPr>
              <a:t>e.	Marks or wounds inflicted on the body of the child.”</a:t>
            </a:r>
          </a:p>
        </p:txBody>
      </p:sp>
    </p:spTree>
    <p:extLst>
      <p:ext uri="{BB962C8B-B14F-4D97-AF65-F5344CB8AC3E}">
        <p14:creationId xmlns:p14="http://schemas.microsoft.com/office/powerpoint/2010/main" val="3311683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311649"/>
            <a:ext cx="10353762" cy="970450"/>
          </a:xfrm>
        </p:spPr>
        <p:txBody>
          <a:bodyPr/>
          <a:lstStyle/>
          <a:p>
            <a:r>
              <a:rPr lang="en-US" u="sng" dirty="0"/>
              <a:t>Corporal Punishment</a:t>
            </a:r>
          </a:p>
        </p:txBody>
      </p:sp>
      <p:sp>
        <p:nvSpPr>
          <p:cNvPr id="3" name="Content Placeholder 2"/>
          <p:cNvSpPr>
            <a:spLocks noGrp="1"/>
          </p:cNvSpPr>
          <p:nvPr>
            <p:ph idx="1"/>
          </p:nvPr>
        </p:nvSpPr>
        <p:spPr>
          <a:xfrm>
            <a:off x="769957" y="1469204"/>
            <a:ext cx="10696003" cy="4952143"/>
          </a:xfrm>
        </p:spPr>
        <p:txBody>
          <a:bodyPr>
            <a:noAutofit/>
          </a:bodyPr>
          <a:lstStyle/>
          <a:p>
            <a:pPr marL="36900" indent="0">
              <a:buNone/>
            </a:pPr>
            <a:r>
              <a:rPr lang="en-US" sz="3200" dirty="0"/>
              <a:t>	- </a:t>
            </a:r>
            <a:r>
              <a:rPr lang="en-US" sz="3200" dirty="0">
                <a:effectLst/>
              </a:rPr>
              <a:t>Affirmed the conviction finding that the trial court did not err in its instructions to the jury regarding a parent's right to administer reasonable and moderate punishment as was necessary to correct faults in children, and in its instructions regarding that such a person could be criminally liable for assault and battery where the infliction of corporal punishment exceeded the bounds of due moderation.  Further, the trial court did not err in failing to clearly define the words "due moderation."</a:t>
            </a:r>
          </a:p>
        </p:txBody>
      </p:sp>
    </p:spTree>
    <p:extLst>
      <p:ext uri="{BB962C8B-B14F-4D97-AF65-F5344CB8AC3E}">
        <p14:creationId xmlns:p14="http://schemas.microsoft.com/office/powerpoint/2010/main" val="384893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05" y="87349"/>
            <a:ext cx="10353762" cy="970450"/>
          </a:xfrm>
        </p:spPr>
        <p:txBody>
          <a:bodyPr/>
          <a:lstStyle/>
          <a:p>
            <a:r>
              <a:rPr lang="en-US" u="sng" dirty="0"/>
              <a:t>Corporal Punishment</a:t>
            </a:r>
          </a:p>
        </p:txBody>
      </p:sp>
      <p:sp>
        <p:nvSpPr>
          <p:cNvPr id="3" name="Content Placeholder 2"/>
          <p:cNvSpPr>
            <a:spLocks noGrp="1"/>
          </p:cNvSpPr>
          <p:nvPr>
            <p:ph idx="1"/>
          </p:nvPr>
        </p:nvSpPr>
        <p:spPr>
          <a:xfrm>
            <a:off x="349321" y="1160540"/>
            <a:ext cx="11445412" cy="5507370"/>
          </a:xfrm>
        </p:spPr>
        <p:txBody>
          <a:bodyPr>
            <a:noAutofit/>
          </a:bodyPr>
          <a:lstStyle/>
          <a:p>
            <a:r>
              <a:rPr lang="en-US" sz="3200" u="sng" dirty="0"/>
              <a:t>Harbaugh v. Commonwealth</a:t>
            </a:r>
            <a:r>
              <a:rPr lang="en-US" sz="3200" dirty="0"/>
              <a:t>, 209 Va. 695, 1969</a:t>
            </a:r>
          </a:p>
          <a:p>
            <a:pPr lvl="1"/>
            <a:r>
              <a:rPr lang="en-US" sz="3200" dirty="0"/>
              <a:t>Facts</a:t>
            </a:r>
          </a:p>
          <a:p>
            <a:pPr lvl="2"/>
            <a:r>
              <a:rPr lang="en-US" sz="3200" dirty="0"/>
              <a:t>Defendant charged with Assault &amp; Battery of a Family Member under 18.2-57.2</a:t>
            </a:r>
          </a:p>
          <a:p>
            <a:pPr lvl="2"/>
            <a:r>
              <a:rPr lang="en-US" sz="3200" dirty="0"/>
              <a:t>Age of the child </a:t>
            </a:r>
            <a:r>
              <a:rPr lang="en-US" sz="3200" dirty="0">
                <a:sym typeface="Wingdings" panose="05000000000000000000" pitchFamily="2" charset="2"/>
              </a:rPr>
              <a:t> Five-year-old boy</a:t>
            </a:r>
          </a:p>
          <a:p>
            <a:pPr lvl="2"/>
            <a:r>
              <a:rPr lang="en-US" sz="3200" dirty="0">
                <a:sym typeface="Wingdings" panose="05000000000000000000" pitchFamily="2" charset="2"/>
              </a:rPr>
              <a:t>Description of injuries   Child’s buttocks were badly bruised with blood marks with seepage therefrom; Purple marks and welts on the back of both legs; and Outer layer of skin stuck to his underpants when they were removed</a:t>
            </a:r>
          </a:p>
        </p:txBody>
      </p:sp>
    </p:spTree>
    <p:extLst>
      <p:ext uri="{BB962C8B-B14F-4D97-AF65-F5344CB8AC3E}">
        <p14:creationId xmlns:p14="http://schemas.microsoft.com/office/powerpoint/2010/main" val="176300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377" y="286423"/>
            <a:ext cx="10353762" cy="970450"/>
          </a:xfrm>
        </p:spPr>
        <p:txBody>
          <a:bodyPr/>
          <a:lstStyle/>
          <a:p>
            <a:r>
              <a:rPr lang="en-US" u="sng" dirty="0"/>
              <a:t>Corporal Punishment</a:t>
            </a:r>
          </a:p>
        </p:txBody>
      </p:sp>
      <p:sp>
        <p:nvSpPr>
          <p:cNvPr id="3" name="Content Placeholder 2"/>
          <p:cNvSpPr>
            <a:spLocks noGrp="1"/>
          </p:cNvSpPr>
          <p:nvPr>
            <p:ph idx="1"/>
          </p:nvPr>
        </p:nvSpPr>
        <p:spPr>
          <a:xfrm>
            <a:off x="0" y="1263722"/>
            <a:ext cx="11986516" cy="5518934"/>
          </a:xfrm>
        </p:spPr>
        <p:txBody>
          <a:bodyPr>
            <a:noAutofit/>
          </a:bodyPr>
          <a:lstStyle/>
          <a:p>
            <a:pPr lvl="2"/>
            <a:r>
              <a:rPr lang="en-US" sz="3200" dirty="0">
                <a:sym typeface="Wingdings" panose="05000000000000000000" pitchFamily="2" charset="2"/>
              </a:rPr>
              <a:t>Reason and means of corporal punishment  Defendant spanked child because he was slow in eating his breakfast and had missed the school bus. </a:t>
            </a:r>
          </a:p>
          <a:p>
            <a:pPr lvl="3"/>
            <a:r>
              <a:rPr lang="en-US" sz="3200" dirty="0">
                <a:sym typeface="Wingdings" panose="05000000000000000000" pitchFamily="2" charset="2"/>
              </a:rPr>
              <a:t>Spanked him "fairly hard," striking him ten or twelve times with his open hand, but without taking "his pants down." </a:t>
            </a:r>
          </a:p>
          <a:p>
            <a:pPr lvl="3"/>
            <a:r>
              <a:rPr lang="en-US" sz="3200" dirty="0">
                <a:sym typeface="Wingdings" panose="05000000000000000000" pitchFamily="2" charset="2"/>
              </a:rPr>
              <a:t>After he spanked the boy he said that the child complained that "his bottom hurt;" that he then examined him and found that "serum was oozing" from bruises on his buttocks; that he put some sedatives "on the actual breaks in the skin"</a:t>
            </a:r>
          </a:p>
        </p:txBody>
      </p:sp>
    </p:spTree>
    <p:extLst>
      <p:ext uri="{BB962C8B-B14F-4D97-AF65-F5344CB8AC3E}">
        <p14:creationId xmlns:p14="http://schemas.microsoft.com/office/powerpoint/2010/main" val="3560867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56" y="133564"/>
            <a:ext cx="10353762" cy="970450"/>
          </a:xfrm>
        </p:spPr>
        <p:txBody>
          <a:bodyPr/>
          <a:lstStyle/>
          <a:p>
            <a:r>
              <a:rPr lang="en-US" u="sng" dirty="0"/>
              <a:t>Corporal Punishment</a:t>
            </a:r>
          </a:p>
        </p:txBody>
      </p:sp>
      <p:sp>
        <p:nvSpPr>
          <p:cNvPr id="3" name="Content Placeholder 2"/>
          <p:cNvSpPr>
            <a:spLocks noGrp="1"/>
          </p:cNvSpPr>
          <p:nvPr>
            <p:ph idx="1"/>
          </p:nvPr>
        </p:nvSpPr>
        <p:spPr>
          <a:xfrm>
            <a:off x="118152" y="1222625"/>
            <a:ext cx="12073848" cy="5193128"/>
          </a:xfrm>
        </p:spPr>
        <p:txBody>
          <a:bodyPr>
            <a:normAutofit fontScale="77500" lnSpcReduction="20000"/>
          </a:bodyPr>
          <a:lstStyle/>
          <a:p>
            <a:pPr marL="36900" indent="0">
              <a:buNone/>
            </a:pPr>
            <a:r>
              <a:rPr lang="en-US" dirty="0"/>
              <a:t>	</a:t>
            </a:r>
            <a:r>
              <a:rPr lang="en-US" sz="3500" dirty="0"/>
              <a:t>-  </a:t>
            </a:r>
            <a:r>
              <a:rPr lang="en-US" sz="4300" dirty="0">
                <a:effectLst/>
              </a:rPr>
              <a:t>While parents or persons standing in loco parentis may administer such reasonable and timely punishment as may be necessary to correct faults in a growing child, </a:t>
            </a:r>
            <a:r>
              <a:rPr lang="en-US" sz="4300" u="sng" dirty="0">
                <a:effectLst/>
              </a:rPr>
              <a:t>the right cannot be used as a cloak for the exercise of uncontrolled passion</a:t>
            </a:r>
          </a:p>
          <a:p>
            <a:pPr marL="36900" indent="0">
              <a:buNone/>
            </a:pPr>
            <a:endParaRPr lang="en-US" sz="4300" u="sng" dirty="0">
              <a:effectLst/>
            </a:endParaRPr>
          </a:p>
          <a:p>
            <a:pPr marL="36900" indent="0">
              <a:buNone/>
            </a:pPr>
            <a:r>
              <a:rPr lang="en-US" sz="4300" dirty="0">
                <a:effectLst/>
              </a:rPr>
              <a:t>    - Such a person may be criminally liable for assault and battery if he inflicts corporal punishment which exceeds the bounds of due moderation. Where a question is raised as to whether punishment had been moderate or excessive, the fact is one for the jury to determine from the attending circumstances, considering the:</a:t>
            </a:r>
          </a:p>
          <a:p>
            <a:pPr marL="36900" indent="0">
              <a:buNone/>
            </a:pPr>
            <a:endParaRPr lang="en-US" sz="2800" dirty="0">
              <a:effectLst/>
            </a:endParaRPr>
          </a:p>
        </p:txBody>
      </p:sp>
    </p:spTree>
    <p:extLst>
      <p:ext uri="{BB962C8B-B14F-4D97-AF65-F5344CB8AC3E}">
        <p14:creationId xmlns:p14="http://schemas.microsoft.com/office/powerpoint/2010/main" val="1607811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875" y="154112"/>
            <a:ext cx="10353762" cy="970450"/>
          </a:xfrm>
        </p:spPr>
        <p:txBody>
          <a:bodyPr/>
          <a:lstStyle/>
          <a:p>
            <a:r>
              <a:rPr lang="en-US" u="sng" dirty="0"/>
              <a:t>Corporal Punishment</a:t>
            </a:r>
          </a:p>
        </p:txBody>
      </p:sp>
      <p:sp>
        <p:nvSpPr>
          <p:cNvPr id="3" name="Content Placeholder 2"/>
          <p:cNvSpPr>
            <a:spLocks noGrp="1"/>
          </p:cNvSpPr>
          <p:nvPr>
            <p:ph idx="1"/>
          </p:nvPr>
        </p:nvSpPr>
        <p:spPr>
          <a:xfrm>
            <a:off x="193496" y="1376280"/>
            <a:ext cx="11375205" cy="5327608"/>
          </a:xfrm>
        </p:spPr>
        <p:txBody>
          <a:bodyPr>
            <a:normAutofit/>
          </a:bodyPr>
          <a:lstStyle/>
          <a:p>
            <a:pPr marL="36900" indent="0">
              <a:buNone/>
            </a:pPr>
            <a:r>
              <a:rPr lang="en-US" dirty="0"/>
              <a:t>	</a:t>
            </a:r>
            <a:r>
              <a:rPr lang="en-US" sz="3600" dirty="0">
                <a:effectLst/>
              </a:rPr>
              <a:t>a.	Age, </a:t>
            </a:r>
          </a:p>
          <a:p>
            <a:pPr marL="414000" lvl="1" indent="0">
              <a:buNone/>
            </a:pPr>
            <a:r>
              <a:rPr lang="en-US" sz="3600" dirty="0">
                <a:effectLst/>
              </a:rPr>
              <a:t>b.	Size of the child </a:t>
            </a:r>
          </a:p>
          <a:p>
            <a:pPr marL="414000" lvl="1" indent="0">
              <a:buNone/>
            </a:pPr>
            <a:r>
              <a:rPr lang="en-US" sz="3600" dirty="0">
                <a:effectLst/>
              </a:rPr>
              <a:t>c.	Conduct of the child</a:t>
            </a:r>
          </a:p>
          <a:p>
            <a:pPr marL="414000" lvl="1" indent="0">
              <a:buNone/>
            </a:pPr>
            <a:r>
              <a:rPr lang="en-US" sz="3600" dirty="0">
                <a:effectLst/>
              </a:rPr>
              <a:t>d.	Nature of the misconduct and the </a:t>
            </a:r>
          </a:p>
          <a:p>
            <a:pPr marL="414000" lvl="1" indent="0">
              <a:buNone/>
            </a:pPr>
            <a:r>
              <a:rPr lang="en-US" sz="3600" dirty="0">
                <a:effectLst/>
              </a:rPr>
              <a:t>e.	Marks or wounds inflicted on the body of the child.</a:t>
            </a:r>
          </a:p>
          <a:p>
            <a:pPr marL="36900" indent="0">
              <a:buNone/>
            </a:pPr>
            <a:endParaRPr lang="en-US" sz="2800" dirty="0">
              <a:effectLst/>
            </a:endParaRPr>
          </a:p>
        </p:txBody>
      </p:sp>
    </p:spTree>
    <p:extLst>
      <p:ext uri="{BB962C8B-B14F-4D97-AF65-F5344CB8AC3E}">
        <p14:creationId xmlns:p14="http://schemas.microsoft.com/office/powerpoint/2010/main" val="148268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495" y="1731660"/>
            <a:ext cx="10353762" cy="2992583"/>
          </a:xfrm>
        </p:spPr>
        <p:txBody>
          <a:bodyPr>
            <a:normAutofit fontScale="90000"/>
          </a:bodyPr>
          <a:lstStyle/>
          <a:p>
            <a:pPr algn="l"/>
            <a:r>
              <a:rPr lang="en-US" dirty="0"/>
              <a:t>1) </a:t>
            </a:r>
            <a:r>
              <a:rPr lang="en-US" sz="3600" dirty="0"/>
              <a:t>Assault and Battery vs. Child Abuse and Neglect</a:t>
            </a:r>
            <a:br>
              <a:rPr lang="en-US" sz="3600" dirty="0"/>
            </a:br>
            <a:br>
              <a:rPr lang="en-US" dirty="0"/>
            </a:br>
            <a:r>
              <a:rPr lang="en-US" dirty="0"/>
              <a:t>2) </a:t>
            </a:r>
            <a:r>
              <a:rPr lang="en-US" sz="3600" dirty="0"/>
              <a:t>Corporal Punishment, when is it criminal?</a:t>
            </a:r>
            <a:br>
              <a:rPr lang="en-US" sz="3600" dirty="0"/>
            </a:br>
            <a:br>
              <a:rPr lang="en-US" sz="3600" dirty="0"/>
            </a:br>
            <a:r>
              <a:rPr lang="en-US" sz="3600" dirty="0"/>
              <a:t>3) Class 4 vs. Class 6 Child Abuse </a:t>
            </a:r>
            <a:br>
              <a:rPr lang="en-US" sz="3600" dirty="0"/>
            </a:br>
            <a:br>
              <a:rPr lang="en-US" sz="3600" dirty="0"/>
            </a:br>
            <a:r>
              <a:rPr lang="en-US" sz="3600" dirty="0"/>
              <a:t>4) Adults Charged as Adults for Juvenile Offenses</a:t>
            </a:r>
          </a:p>
        </p:txBody>
      </p:sp>
      <p:sp>
        <p:nvSpPr>
          <p:cNvPr id="3" name="TextBox 2"/>
          <p:cNvSpPr txBox="1"/>
          <p:nvPr/>
        </p:nvSpPr>
        <p:spPr>
          <a:xfrm>
            <a:off x="147782" y="588242"/>
            <a:ext cx="6068291" cy="584775"/>
          </a:xfrm>
          <a:prstGeom prst="rect">
            <a:avLst/>
          </a:prstGeom>
          <a:noFill/>
        </p:spPr>
        <p:txBody>
          <a:bodyPr wrap="square" rtlCol="0">
            <a:spAutoFit/>
          </a:bodyPr>
          <a:lstStyle/>
          <a:p>
            <a:r>
              <a:rPr lang="en-US" sz="3200" dirty="0"/>
              <a:t>In this presentation:</a:t>
            </a:r>
          </a:p>
        </p:txBody>
      </p:sp>
    </p:spTree>
    <p:extLst>
      <p:ext uri="{BB962C8B-B14F-4D97-AF65-F5344CB8AC3E}">
        <p14:creationId xmlns:p14="http://schemas.microsoft.com/office/powerpoint/2010/main" val="395422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Corporal Punishment</a:t>
            </a:r>
          </a:p>
        </p:txBody>
      </p:sp>
      <p:sp>
        <p:nvSpPr>
          <p:cNvPr id="3" name="Content Placeholder 2"/>
          <p:cNvSpPr>
            <a:spLocks noGrp="1"/>
          </p:cNvSpPr>
          <p:nvPr>
            <p:ph idx="1"/>
          </p:nvPr>
        </p:nvSpPr>
        <p:spPr>
          <a:xfrm>
            <a:off x="296052" y="1804369"/>
            <a:ext cx="11589248" cy="4058751"/>
          </a:xfrm>
        </p:spPr>
        <p:txBody>
          <a:bodyPr>
            <a:normAutofit/>
          </a:bodyPr>
          <a:lstStyle/>
          <a:p>
            <a:pPr marL="36900" indent="0">
              <a:buNone/>
            </a:pPr>
            <a:r>
              <a:rPr lang="en-US" sz="3600" dirty="0"/>
              <a:t>	- </a:t>
            </a:r>
            <a:r>
              <a:rPr lang="en-US" sz="3600" dirty="0">
                <a:effectLst/>
              </a:rPr>
              <a:t>The court affirmed defendant's conviction because the evidence on behalf of the commonwealth, which the jury accepted, was sufficient to warrant the finding that defendant inflicted the child's wounds and bruises. The punishment that defendant inflicted on the child was unreasonable and excessive.</a:t>
            </a:r>
          </a:p>
        </p:txBody>
      </p:sp>
    </p:spTree>
    <p:extLst>
      <p:ext uri="{BB962C8B-B14F-4D97-AF65-F5344CB8AC3E}">
        <p14:creationId xmlns:p14="http://schemas.microsoft.com/office/powerpoint/2010/main" val="2488153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80" y="134650"/>
            <a:ext cx="10353762" cy="970450"/>
          </a:xfrm>
        </p:spPr>
        <p:txBody>
          <a:bodyPr/>
          <a:lstStyle/>
          <a:p>
            <a:r>
              <a:rPr lang="en-US" u="sng" dirty="0"/>
              <a:t>Corporal Punishment</a:t>
            </a:r>
          </a:p>
        </p:txBody>
      </p:sp>
      <p:sp>
        <p:nvSpPr>
          <p:cNvPr id="3" name="Content Placeholder 2"/>
          <p:cNvSpPr>
            <a:spLocks noGrp="1"/>
          </p:cNvSpPr>
          <p:nvPr>
            <p:ph idx="1"/>
          </p:nvPr>
        </p:nvSpPr>
        <p:spPr>
          <a:xfrm>
            <a:off x="301376" y="1105100"/>
            <a:ext cx="11589248" cy="5244330"/>
          </a:xfrm>
        </p:spPr>
        <p:txBody>
          <a:bodyPr>
            <a:noAutofit/>
          </a:bodyPr>
          <a:lstStyle/>
          <a:p>
            <a:r>
              <a:rPr lang="en-US" sz="3200" u="sng" dirty="0"/>
              <a:t>Eberhardt v. Commonwealth</a:t>
            </a:r>
            <a:r>
              <a:rPr lang="en-US" sz="3200" dirty="0"/>
              <a:t>, </a:t>
            </a:r>
            <a:r>
              <a:rPr lang="en-US" sz="3200" dirty="0">
                <a:effectLst/>
              </a:rPr>
              <a:t>74 Va. App 23, 2021</a:t>
            </a:r>
          </a:p>
          <a:p>
            <a:pPr lvl="1"/>
            <a:r>
              <a:rPr lang="en-US" sz="3200" dirty="0"/>
              <a:t>Facts</a:t>
            </a:r>
          </a:p>
          <a:p>
            <a:pPr lvl="2"/>
            <a:r>
              <a:rPr lang="en-US" sz="3200" dirty="0"/>
              <a:t>Defendant charged with felony Child Cruelty or Endangerment under 40.1-103(A)</a:t>
            </a:r>
          </a:p>
          <a:p>
            <a:pPr lvl="2"/>
            <a:r>
              <a:rPr lang="en-US" sz="3200" dirty="0"/>
              <a:t>Age of the child </a:t>
            </a:r>
            <a:r>
              <a:rPr lang="en-US" sz="3200" dirty="0">
                <a:sym typeface="Wingdings" panose="05000000000000000000" pitchFamily="2" charset="2"/>
              </a:rPr>
              <a:t> Nine-year-old girl</a:t>
            </a:r>
          </a:p>
          <a:p>
            <a:pPr lvl="2"/>
            <a:r>
              <a:rPr lang="en-US" sz="3200" dirty="0">
                <a:sym typeface="Wingdings" panose="05000000000000000000" pitchFamily="2" charset="2"/>
              </a:rPr>
              <a:t>Description of injuries   "Significant bruising" on right arm that included welts; "Tons of bruising" child’s legs, buttocks, and right hip; 	Redness on her face. </a:t>
            </a:r>
          </a:p>
        </p:txBody>
      </p:sp>
    </p:spTree>
    <p:extLst>
      <p:ext uri="{BB962C8B-B14F-4D97-AF65-F5344CB8AC3E}">
        <p14:creationId xmlns:p14="http://schemas.microsoft.com/office/powerpoint/2010/main" val="2266569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892" y="-174660"/>
            <a:ext cx="5546749" cy="970450"/>
          </a:xfrm>
        </p:spPr>
        <p:txBody>
          <a:bodyPr/>
          <a:lstStyle/>
          <a:p>
            <a:r>
              <a:rPr lang="en-US" u="sng" dirty="0"/>
              <a:t>Corporal Punishment</a:t>
            </a:r>
          </a:p>
        </p:txBody>
      </p:sp>
      <p:sp>
        <p:nvSpPr>
          <p:cNvPr id="3" name="Content Placeholder 2"/>
          <p:cNvSpPr>
            <a:spLocks noGrp="1"/>
          </p:cNvSpPr>
          <p:nvPr>
            <p:ph idx="1"/>
          </p:nvPr>
        </p:nvSpPr>
        <p:spPr>
          <a:xfrm>
            <a:off x="-421240" y="549210"/>
            <a:ext cx="11787234" cy="5995428"/>
          </a:xfrm>
        </p:spPr>
        <p:txBody>
          <a:bodyPr>
            <a:noAutofit/>
          </a:bodyPr>
          <a:lstStyle/>
          <a:p>
            <a:pPr lvl="2"/>
            <a:r>
              <a:rPr lang="en-US" sz="3200" dirty="0">
                <a:sym typeface="Wingdings" panose="05000000000000000000" pitchFamily="2" charset="2"/>
              </a:rPr>
              <a:t>Reason and means of corporal punishment  Teacher had reported to defendant that child had been "talking again" in school.  Defendant had previously spoken to child on at least two prior occasions about not disrupting her class by talking. </a:t>
            </a:r>
          </a:p>
          <a:p>
            <a:pPr lvl="3"/>
            <a:r>
              <a:rPr lang="en-US" sz="3200" dirty="0">
                <a:sym typeface="Wingdings" panose="05000000000000000000" pitchFamily="2" charset="2"/>
              </a:rPr>
              <a:t>Child said that the defendant "got mad," pushed her to the floor, and told her to go to her room and remove her clothes before beating her with a dog leash. </a:t>
            </a:r>
          </a:p>
          <a:p>
            <a:pPr lvl="3"/>
            <a:r>
              <a:rPr lang="en-US" sz="3200" dirty="0">
                <a:sym typeface="Wingdings" panose="05000000000000000000" pitchFamily="2" charset="2"/>
              </a:rPr>
              <a:t>Defendant testified at trial that he "grabbed" her, held her arm, and "spanked" her ten times with the dog leash. He suggested that he intended to hit only child’s buttocks but struck her arms and legs, as well, because she was moving to avoid the blows.</a:t>
            </a:r>
          </a:p>
        </p:txBody>
      </p:sp>
    </p:spTree>
    <p:extLst>
      <p:ext uri="{BB962C8B-B14F-4D97-AF65-F5344CB8AC3E}">
        <p14:creationId xmlns:p14="http://schemas.microsoft.com/office/powerpoint/2010/main" val="1777975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Corporal Punishment </a:t>
            </a:r>
          </a:p>
        </p:txBody>
      </p:sp>
      <p:sp>
        <p:nvSpPr>
          <p:cNvPr id="3" name="Content Placeholder 2"/>
          <p:cNvSpPr>
            <a:spLocks noGrp="1"/>
          </p:cNvSpPr>
          <p:nvPr>
            <p:ph idx="1"/>
          </p:nvPr>
        </p:nvSpPr>
        <p:spPr>
          <a:xfrm>
            <a:off x="913795" y="1732449"/>
            <a:ext cx="10353762" cy="4557515"/>
          </a:xfrm>
        </p:spPr>
        <p:txBody>
          <a:bodyPr>
            <a:normAutofit/>
          </a:bodyPr>
          <a:lstStyle/>
          <a:p>
            <a:pPr marL="36900" indent="0">
              <a:buNone/>
            </a:pPr>
            <a:r>
              <a:rPr lang="en-US" sz="3200" dirty="0">
                <a:effectLst/>
              </a:rPr>
              <a:t>	- Parent becomes criminally liable when that parent exceeds bounds of moderation and reason in </a:t>
            </a:r>
            <a:r>
              <a:rPr lang="en-US" sz="3200" b="1" dirty="0">
                <a:effectLst/>
              </a:rPr>
              <a:t>punishing</a:t>
            </a:r>
            <a:r>
              <a:rPr lang="en-US" sz="3200" dirty="0">
                <a:effectLst/>
              </a:rPr>
              <a:t> his or her child.</a:t>
            </a:r>
          </a:p>
          <a:p>
            <a:pPr marL="36900" indent="0">
              <a:buNone/>
            </a:pPr>
            <a:r>
              <a:rPr lang="en-US" sz="3200" dirty="0">
                <a:effectLst/>
              </a:rPr>
              <a:t>	-What constitutes “moderation” and “reason” as applied to the </a:t>
            </a:r>
            <a:r>
              <a:rPr lang="en-US" sz="3200" b="1" dirty="0">
                <a:effectLst/>
              </a:rPr>
              <a:t>punishment</a:t>
            </a:r>
            <a:r>
              <a:rPr lang="en-US" sz="3200" dirty="0">
                <a:effectLst/>
              </a:rPr>
              <a:t> of a child is ever changing according to the current period and conditions.</a:t>
            </a:r>
          </a:p>
          <a:p>
            <a:pPr marL="36900" indent="0">
              <a:buNone/>
            </a:pPr>
            <a:r>
              <a:rPr lang="en-US" sz="3200" dirty="0">
                <a:effectLst/>
              </a:rPr>
              <a:t>	</a:t>
            </a:r>
          </a:p>
        </p:txBody>
      </p:sp>
    </p:spTree>
    <p:extLst>
      <p:ext uri="{BB962C8B-B14F-4D97-AF65-F5344CB8AC3E}">
        <p14:creationId xmlns:p14="http://schemas.microsoft.com/office/powerpoint/2010/main" val="2799211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Corporal Punishment </a:t>
            </a:r>
          </a:p>
        </p:txBody>
      </p:sp>
      <p:sp>
        <p:nvSpPr>
          <p:cNvPr id="3" name="Content Placeholder 2"/>
          <p:cNvSpPr>
            <a:spLocks noGrp="1"/>
          </p:cNvSpPr>
          <p:nvPr>
            <p:ph idx="1"/>
          </p:nvPr>
        </p:nvSpPr>
        <p:spPr>
          <a:xfrm>
            <a:off x="913795" y="1732449"/>
            <a:ext cx="10353762" cy="4557515"/>
          </a:xfrm>
        </p:spPr>
        <p:txBody>
          <a:bodyPr>
            <a:normAutofit/>
          </a:bodyPr>
          <a:lstStyle/>
          <a:p>
            <a:r>
              <a:rPr lang="en-US" sz="3200" dirty="0">
                <a:effectLst/>
              </a:rPr>
              <a:t>Determining whether </a:t>
            </a:r>
            <a:r>
              <a:rPr lang="en-US" sz="3200" b="1" dirty="0">
                <a:effectLst/>
              </a:rPr>
              <a:t>punishment</a:t>
            </a:r>
            <a:r>
              <a:rPr lang="en-US" sz="3200" dirty="0">
                <a:effectLst/>
              </a:rPr>
              <a:t> has been moderate or excessive is for the fact finder to assess based on the attending circumstances, considering the age, size and conduct of the child, the nature of his or her body and the </a:t>
            </a:r>
            <a:r>
              <a:rPr lang="en-US" sz="3200" b="1" dirty="0">
                <a:effectLst/>
              </a:rPr>
              <a:t>punishment</a:t>
            </a:r>
            <a:r>
              <a:rPr lang="en-US" sz="3200" dirty="0">
                <a:effectLst/>
              </a:rPr>
              <a:t> instrument used for the kind of wounds inflicted.</a:t>
            </a:r>
          </a:p>
        </p:txBody>
      </p:sp>
    </p:spTree>
    <p:extLst>
      <p:ext uri="{BB962C8B-B14F-4D97-AF65-F5344CB8AC3E}">
        <p14:creationId xmlns:p14="http://schemas.microsoft.com/office/powerpoint/2010/main" val="1036632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Corporal Punishment </a:t>
            </a:r>
          </a:p>
        </p:txBody>
      </p:sp>
      <p:sp>
        <p:nvSpPr>
          <p:cNvPr id="3" name="Content Placeholder 2"/>
          <p:cNvSpPr>
            <a:spLocks noGrp="1"/>
          </p:cNvSpPr>
          <p:nvPr>
            <p:ph idx="1"/>
          </p:nvPr>
        </p:nvSpPr>
        <p:spPr>
          <a:xfrm>
            <a:off x="913795" y="1380745"/>
            <a:ext cx="10353762" cy="4909220"/>
          </a:xfrm>
        </p:spPr>
        <p:txBody>
          <a:bodyPr>
            <a:noAutofit/>
          </a:bodyPr>
          <a:lstStyle/>
          <a:p>
            <a:r>
              <a:rPr lang="en-US" sz="3200" dirty="0">
                <a:effectLst/>
              </a:rPr>
              <a:t>defendant's actions toward his child constituted an unlawful “beating” within meaning of child cruelty statute; in contrast to the actions of co-defendant, who allegedly punched child in the arm three times and was only found guilty of assault and battery, defendant admitted that he </a:t>
            </a:r>
            <a:r>
              <a:rPr lang="en-US" sz="3200" b="1" dirty="0">
                <a:effectLst/>
              </a:rPr>
              <a:t>punished</a:t>
            </a:r>
            <a:r>
              <a:rPr lang="en-US" sz="3200" dirty="0">
                <a:effectLst/>
              </a:rPr>
              <a:t> child for talking in school by striking her ten times with a webbed dog leash, causing child to cry out, and the lashes left numerous linear marks and welts on child's arm, legs, and buttocks, as well as significant bruises</a:t>
            </a:r>
            <a:endParaRPr lang="en-US" sz="3200" dirty="0"/>
          </a:p>
        </p:txBody>
      </p:sp>
    </p:spTree>
    <p:extLst>
      <p:ext uri="{BB962C8B-B14F-4D97-AF65-F5344CB8AC3E}">
        <p14:creationId xmlns:p14="http://schemas.microsoft.com/office/powerpoint/2010/main" val="240393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19182"/>
            <a:ext cx="10353762" cy="970450"/>
          </a:xfrm>
        </p:spPr>
        <p:txBody>
          <a:bodyPr/>
          <a:lstStyle/>
          <a:p>
            <a:r>
              <a:rPr lang="en-US" u="sng" dirty="0"/>
              <a:t>Corporal Punishment</a:t>
            </a:r>
          </a:p>
        </p:txBody>
      </p:sp>
      <p:sp>
        <p:nvSpPr>
          <p:cNvPr id="3" name="Content Placeholder 2"/>
          <p:cNvSpPr>
            <a:spLocks noGrp="1"/>
          </p:cNvSpPr>
          <p:nvPr>
            <p:ph idx="1"/>
          </p:nvPr>
        </p:nvSpPr>
        <p:spPr>
          <a:xfrm>
            <a:off x="595901" y="1284269"/>
            <a:ext cx="10671656" cy="5251807"/>
          </a:xfrm>
        </p:spPr>
        <p:txBody>
          <a:bodyPr>
            <a:normAutofit/>
          </a:bodyPr>
          <a:lstStyle/>
          <a:p>
            <a:r>
              <a:rPr lang="en-US" sz="3200" u="sng" dirty="0"/>
              <a:t>Woodson v. Commonwealth</a:t>
            </a:r>
            <a:r>
              <a:rPr lang="en-US" sz="3200" dirty="0"/>
              <a:t>, 74 Va. App. 685, 2022</a:t>
            </a:r>
          </a:p>
          <a:p>
            <a:pPr lvl="1"/>
            <a:r>
              <a:rPr lang="en-US" sz="3200" dirty="0"/>
              <a:t>Facts</a:t>
            </a:r>
          </a:p>
          <a:p>
            <a:pPr lvl="2"/>
            <a:r>
              <a:rPr lang="en-US" sz="3200" dirty="0"/>
              <a:t>Defendant charged with Assault &amp; Battery of a Family Member under 18.2-57.2</a:t>
            </a:r>
          </a:p>
          <a:p>
            <a:pPr lvl="2"/>
            <a:r>
              <a:rPr lang="en-US" sz="3200" dirty="0"/>
              <a:t>Age of the children </a:t>
            </a:r>
            <a:r>
              <a:rPr lang="en-US" sz="3200" dirty="0">
                <a:sym typeface="Wingdings" panose="05000000000000000000" pitchFamily="2" charset="2"/>
              </a:rPr>
              <a:t> Two Twelve-year-old twins</a:t>
            </a:r>
          </a:p>
          <a:p>
            <a:pPr lvl="2"/>
            <a:r>
              <a:rPr lang="en-US" sz="3200" dirty="0">
                <a:sym typeface="Wingdings" panose="05000000000000000000" pitchFamily="2" charset="2"/>
              </a:rPr>
              <a:t>Description of injuries   Son sustained a single bruise to his thigh and was "sore" on his back. Daughter sustained a single bruise on her back and some bruises on her thigh."</a:t>
            </a:r>
          </a:p>
        </p:txBody>
      </p:sp>
    </p:spTree>
    <p:extLst>
      <p:ext uri="{BB962C8B-B14F-4D97-AF65-F5344CB8AC3E}">
        <p14:creationId xmlns:p14="http://schemas.microsoft.com/office/powerpoint/2010/main" val="2582371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106167"/>
            <a:ext cx="10353762" cy="970450"/>
          </a:xfrm>
        </p:spPr>
        <p:txBody>
          <a:bodyPr/>
          <a:lstStyle/>
          <a:p>
            <a:r>
              <a:rPr lang="en-US" u="sng" dirty="0"/>
              <a:t>Corporal Punishment</a:t>
            </a:r>
          </a:p>
        </p:txBody>
      </p:sp>
      <p:sp>
        <p:nvSpPr>
          <p:cNvPr id="3" name="Content Placeholder 2"/>
          <p:cNvSpPr>
            <a:spLocks noGrp="1"/>
          </p:cNvSpPr>
          <p:nvPr>
            <p:ph idx="1"/>
          </p:nvPr>
        </p:nvSpPr>
        <p:spPr>
          <a:xfrm>
            <a:off x="369870" y="1076617"/>
            <a:ext cx="11291298" cy="5581037"/>
          </a:xfrm>
        </p:spPr>
        <p:txBody>
          <a:bodyPr>
            <a:noAutofit/>
          </a:bodyPr>
          <a:lstStyle/>
          <a:p>
            <a:pPr lvl="2"/>
            <a:r>
              <a:rPr lang="en-US" sz="3200" dirty="0">
                <a:sym typeface="Wingdings" panose="05000000000000000000" pitchFamily="2" charset="2"/>
              </a:rPr>
              <a:t>Reason and means of corporal punishment  Mother found a text message on her son’s phone after forbidding both kids not to give out the phone number to friends. </a:t>
            </a:r>
          </a:p>
          <a:p>
            <a:pPr lvl="3"/>
            <a:r>
              <a:rPr lang="en-US" sz="3200" dirty="0">
                <a:sym typeface="Wingdings" panose="05000000000000000000" pitchFamily="2" charset="2"/>
              </a:rPr>
              <a:t>Woodson asked son to get a belt from her closet and told the twins to lay on the bed. She then hit them with the non-buckle end of the belt. </a:t>
            </a:r>
          </a:p>
          <a:p>
            <a:pPr lvl="3"/>
            <a:r>
              <a:rPr lang="en-US" sz="3200" dirty="0">
                <a:sym typeface="Wingdings" panose="05000000000000000000" pitchFamily="2" charset="2"/>
              </a:rPr>
              <a:t>Daughter testified that the belt hit her on the bottom and legs, "more than between six and ten times," whereas son testified only that he was spanked without additional detail.</a:t>
            </a:r>
          </a:p>
        </p:txBody>
      </p:sp>
    </p:spTree>
    <p:extLst>
      <p:ext uri="{BB962C8B-B14F-4D97-AF65-F5344CB8AC3E}">
        <p14:creationId xmlns:p14="http://schemas.microsoft.com/office/powerpoint/2010/main" val="187995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239730"/>
            <a:ext cx="10353762" cy="970450"/>
          </a:xfrm>
        </p:spPr>
        <p:txBody>
          <a:bodyPr/>
          <a:lstStyle/>
          <a:p>
            <a:r>
              <a:rPr lang="en-US" u="sng" dirty="0"/>
              <a:t>Corporal Punishment</a:t>
            </a:r>
          </a:p>
        </p:txBody>
      </p:sp>
      <p:sp>
        <p:nvSpPr>
          <p:cNvPr id="3" name="Content Placeholder 2"/>
          <p:cNvSpPr>
            <a:spLocks noGrp="1"/>
          </p:cNvSpPr>
          <p:nvPr>
            <p:ph idx="1"/>
          </p:nvPr>
        </p:nvSpPr>
        <p:spPr>
          <a:xfrm>
            <a:off x="832207" y="1407561"/>
            <a:ext cx="10692204" cy="5075434"/>
          </a:xfrm>
        </p:spPr>
        <p:txBody>
          <a:bodyPr>
            <a:normAutofit/>
          </a:bodyPr>
          <a:lstStyle/>
          <a:p>
            <a:pPr marL="36900" indent="0">
              <a:buNone/>
            </a:pPr>
            <a:r>
              <a:rPr lang="en-US" sz="3200" dirty="0">
                <a:effectLst/>
              </a:rPr>
              <a:t>In the context of the parental privilege to use corporal punishment to discipline children, “significant physical harm” is best understood as involving injuries that are evidenced by something more than mere transient pain or minor temporary marks.</a:t>
            </a:r>
          </a:p>
          <a:p>
            <a:pPr marL="36900" indent="0">
              <a:buNone/>
            </a:pPr>
            <a:endParaRPr lang="en-US" sz="3200" dirty="0">
              <a:effectLst/>
            </a:endParaRPr>
          </a:p>
          <a:p>
            <a:pPr marL="36900" indent="0">
              <a:buNone/>
            </a:pPr>
            <a:r>
              <a:rPr lang="en-US" sz="3200" dirty="0">
                <a:effectLst/>
              </a:rPr>
              <a:t>Parenting is an inordinately difficult task, and a criminal prosecution cannot rest on a debatable parenting decision without other evidence that the conduct was excessive.</a:t>
            </a:r>
            <a:endParaRPr lang="en-US" sz="3200" dirty="0"/>
          </a:p>
          <a:p>
            <a:pPr marL="36900" indent="0">
              <a:buNone/>
            </a:pPr>
            <a:endParaRPr lang="en-US" sz="3200" dirty="0"/>
          </a:p>
        </p:txBody>
      </p:sp>
    </p:spTree>
    <p:extLst>
      <p:ext uri="{BB962C8B-B14F-4D97-AF65-F5344CB8AC3E}">
        <p14:creationId xmlns:p14="http://schemas.microsoft.com/office/powerpoint/2010/main" val="44792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188360"/>
            <a:ext cx="10353762" cy="970450"/>
          </a:xfrm>
        </p:spPr>
        <p:txBody>
          <a:bodyPr/>
          <a:lstStyle/>
          <a:p>
            <a:r>
              <a:rPr lang="en-US" u="sng" dirty="0"/>
              <a:t>Corporal Punishment</a:t>
            </a:r>
          </a:p>
        </p:txBody>
      </p:sp>
      <p:sp>
        <p:nvSpPr>
          <p:cNvPr id="3" name="Content Placeholder 2"/>
          <p:cNvSpPr>
            <a:spLocks noGrp="1"/>
          </p:cNvSpPr>
          <p:nvPr>
            <p:ph idx="1"/>
          </p:nvPr>
        </p:nvSpPr>
        <p:spPr>
          <a:xfrm>
            <a:off x="739739" y="1345915"/>
            <a:ext cx="10849510" cy="5034337"/>
          </a:xfrm>
        </p:spPr>
        <p:txBody>
          <a:bodyPr>
            <a:normAutofit/>
          </a:bodyPr>
          <a:lstStyle/>
          <a:p>
            <a:pPr marL="36900" indent="0">
              <a:buNone/>
            </a:pPr>
            <a:r>
              <a:rPr lang="en-US" sz="3200" dirty="0"/>
              <a:t>Court found </a:t>
            </a:r>
            <a:r>
              <a:rPr lang="en-US" sz="3200" dirty="0">
                <a:effectLst/>
              </a:rPr>
              <a:t>evidence was insufficient to establish that defendant's conduct in disciplining her children with corporal punishment fell outside parental privilege, in prosecution for assault and battery; no one argued case involved significant physical harm, defendant's use of soft end of belt to hit children was not so unusual, cruel, or degrading without presence of significant injury or other evidence about number or location of strikes</a:t>
            </a:r>
            <a:endParaRPr lang="en-US" sz="3200" dirty="0"/>
          </a:p>
        </p:txBody>
      </p:sp>
    </p:spTree>
    <p:extLst>
      <p:ext uri="{BB962C8B-B14F-4D97-AF65-F5344CB8AC3E}">
        <p14:creationId xmlns:p14="http://schemas.microsoft.com/office/powerpoint/2010/main" val="227399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745" y="304168"/>
            <a:ext cx="9161666" cy="970450"/>
          </a:xfrm>
        </p:spPr>
        <p:txBody>
          <a:bodyPr>
            <a:normAutofit fontScale="90000"/>
          </a:bodyPr>
          <a:lstStyle/>
          <a:p>
            <a:r>
              <a:rPr lang="en-US" u="sng" dirty="0"/>
              <a:t>Assault and Battery of a Family or Household Member (Domestic Violence)</a:t>
            </a:r>
          </a:p>
        </p:txBody>
      </p:sp>
      <p:sp>
        <p:nvSpPr>
          <p:cNvPr id="3" name="Content Placeholder 2"/>
          <p:cNvSpPr>
            <a:spLocks noGrp="1"/>
          </p:cNvSpPr>
          <p:nvPr>
            <p:ph idx="1"/>
          </p:nvPr>
        </p:nvSpPr>
        <p:spPr>
          <a:xfrm>
            <a:off x="628072" y="1413164"/>
            <a:ext cx="10621011" cy="5301673"/>
          </a:xfrm>
        </p:spPr>
        <p:txBody>
          <a:bodyPr>
            <a:noAutofit/>
          </a:bodyPr>
          <a:lstStyle/>
          <a:p>
            <a:r>
              <a:rPr lang="en-US" sz="3200" dirty="0"/>
              <a:t>Virginia Code </a:t>
            </a:r>
            <a:r>
              <a:rPr lang="en-US" sz="3200" dirty="0">
                <a:effectLst/>
              </a:rPr>
              <a:t>§ </a:t>
            </a:r>
            <a:r>
              <a:rPr lang="en-US" sz="3200" dirty="0"/>
              <a:t>18.2-57.2</a:t>
            </a:r>
          </a:p>
          <a:p>
            <a:r>
              <a:rPr lang="en-US" sz="3200" dirty="0">
                <a:effectLst/>
              </a:rPr>
              <a:t>Any person who commits an assault and battery against a family or household member is guilty of a Class 1 misdemeanor.</a:t>
            </a:r>
          </a:p>
          <a:p>
            <a:r>
              <a:rPr lang="en-US" sz="3200" dirty="0">
                <a:effectLst/>
              </a:rPr>
              <a:t>What is a family or household member?</a:t>
            </a:r>
          </a:p>
          <a:p>
            <a:r>
              <a:rPr lang="en-US" sz="3200" dirty="0">
                <a:effectLst/>
              </a:rPr>
              <a:t>Virginia Code § 16.1-228 defines:</a:t>
            </a:r>
          </a:p>
          <a:p>
            <a:pPr marL="36900" indent="0">
              <a:buNone/>
            </a:pPr>
            <a:r>
              <a:rPr lang="en-US" sz="3200" dirty="0">
                <a:effectLst/>
              </a:rPr>
              <a:t>	(i) the person's spouse </a:t>
            </a:r>
          </a:p>
          <a:p>
            <a:pPr marL="36900" indent="0">
              <a:buNone/>
            </a:pPr>
            <a:r>
              <a:rPr lang="en-US" sz="3200" dirty="0">
                <a:effectLst/>
              </a:rPr>
              <a:t>	(ii) the person's former spouse</a:t>
            </a:r>
          </a:p>
          <a:p>
            <a:pPr marL="36900" indent="0">
              <a:buNone/>
            </a:pPr>
            <a:r>
              <a:rPr lang="en-US" sz="3200" dirty="0">
                <a:effectLst/>
              </a:rPr>
              <a:t>	</a:t>
            </a:r>
            <a:endParaRPr lang="en-US" sz="3200" dirty="0"/>
          </a:p>
        </p:txBody>
      </p:sp>
    </p:spTree>
    <p:extLst>
      <p:ext uri="{BB962C8B-B14F-4D97-AF65-F5344CB8AC3E}">
        <p14:creationId xmlns:p14="http://schemas.microsoft.com/office/powerpoint/2010/main" val="2638605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Corporal Punishment</a:t>
            </a:r>
          </a:p>
        </p:txBody>
      </p:sp>
      <p:sp>
        <p:nvSpPr>
          <p:cNvPr id="3" name="Content Placeholder 2"/>
          <p:cNvSpPr>
            <a:spLocks noGrp="1"/>
          </p:cNvSpPr>
          <p:nvPr>
            <p:ph idx="1"/>
          </p:nvPr>
        </p:nvSpPr>
        <p:spPr/>
        <p:txBody>
          <a:bodyPr>
            <a:normAutofit/>
          </a:bodyPr>
          <a:lstStyle/>
          <a:p>
            <a:pPr marL="36900" indent="0">
              <a:buNone/>
            </a:pPr>
            <a:r>
              <a:rPr lang="en-US" sz="3200" dirty="0">
                <a:effectLst/>
              </a:rPr>
              <a:t>defendant was of average height and build, and children expressed fear of returning to home but it was unclear whether that fear was linked to defendant in particular or that the fear was a result of the specific instance of corporal punishment defendant administered which was basis for battery charges.</a:t>
            </a:r>
            <a:endParaRPr lang="en-US" sz="3200" dirty="0"/>
          </a:p>
        </p:txBody>
      </p:sp>
    </p:spTree>
    <p:extLst>
      <p:ext uri="{BB962C8B-B14F-4D97-AF65-F5344CB8AC3E}">
        <p14:creationId xmlns:p14="http://schemas.microsoft.com/office/powerpoint/2010/main" val="2875623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225" y="0"/>
            <a:ext cx="10353762" cy="970450"/>
          </a:xfrm>
        </p:spPr>
        <p:txBody>
          <a:bodyPr/>
          <a:lstStyle/>
          <a:p>
            <a:r>
              <a:rPr lang="en-US" u="sng" dirty="0"/>
              <a:t>Corporal Punishment</a:t>
            </a:r>
          </a:p>
        </p:txBody>
      </p:sp>
      <p:sp>
        <p:nvSpPr>
          <p:cNvPr id="3" name="Content Placeholder 2"/>
          <p:cNvSpPr>
            <a:spLocks noGrp="1"/>
          </p:cNvSpPr>
          <p:nvPr>
            <p:ph idx="1"/>
          </p:nvPr>
        </p:nvSpPr>
        <p:spPr>
          <a:xfrm>
            <a:off x="297949" y="1014972"/>
            <a:ext cx="11404315" cy="5750561"/>
          </a:xfrm>
        </p:spPr>
        <p:txBody>
          <a:bodyPr>
            <a:normAutofit fontScale="92500" lnSpcReduction="10000"/>
          </a:bodyPr>
          <a:lstStyle/>
          <a:p>
            <a:pPr marL="36900" indent="0">
              <a:buNone/>
            </a:pPr>
            <a:r>
              <a:rPr lang="en-US" sz="3500" dirty="0">
                <a:effectLst/>
              </a:rPr>
              <a:t>The primary factor the trial court relied on was the nature of the twins' misconduct. The court characterized what occurred as a mere texting violation and suggested that Woodson should have made a different parenting decision—taking the phone away from them or restricting their phone privileges—instead of using corporal punishment. Parenting is an inordinately difficult task, and a criminal prosecution cannot rest on a debatable parenting decision without other evidence that the conduct was excessive. Disagreement with Woodson's decision to use corporal punishment, combined with evidence of only transient marks from the soft end of a belt, falls short of what a reasonable factfinder could conclude is excessive.</a:t>
            </a:r>
            <a:endParaRPr lang="en-US" sz="3500" dirty="0"/>
          </a:p>
        </p:txBody>
      </p:sp>
    </p:spTree>
    <p:extLst>
      <p:ext uri="{BB962C8B-B14F-4D97-AF65-F5344CB8AC3E}">
        <p14:creationId xmlns:p14="http://schemas.microsoft.com/office/powerpoint/2010/main" val="973264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79B03-581D-4443-8BA1-4D1CD21CD610}"/>
              </a:ext>
            </a:extLst>
          </p:cNvPr>
          <p:cNvSpPr>
            <a:spLocks noGrp="1"/>
          </p:cNvSpPr>
          <p:nvPr>
            <p:ph type="title"/>
          </p:nvPr>
        </p:nvSpPr>
        <p:spPr>
          <a:xfrm>
            <a:off x="842374" y="409883"/>
            <a:ext cx="10353762" cy="970450"/>
          </a:xfrm>
        </p:spPr>
        <p:txBody>
          <a:bodyPr/>
          <a:lstStyle/>
          <a:p>
            <a:r>
              <a:rPr lang="en-US" u="sng" dirty="0"/>
              <a:t>Patterned Injuries</a:t>
            </a:r>
          </a:p>
        </p:txBody>
      </p:sp>
      <p:pic>
        <p:nvPicPr>
          <p:cNvPr id="5" name="Content Placeholder 4">
            <a:extLst>
              <a:ext uri="{FF2B5EF4-FFF2-40B4-BE49-F238E27FC236}">
                <a16:creationId xmlns:a16="http://schemas.microsoft.com/office/drawing/2014/main" id="{5055BE43-8345-4177-960F-5EA5B90DCDF8}"/>
              </a:ext>
            </a:extLst>
          </p:cNvPr>
          <p:cNvPicPr>
            <a:picLocks noGrp="1" noChangeAspect="1"/>
          </p:cNvPicPr>
          <p:nvPr>
            <p:ph idx="1"/>
          </p:nvPr>
        </p:nvPicPr>
        <p:blipFill>
          <a:blip r:embed="rId3"/>
          <a:stretch>
            <a:fillRect/>
          </a:stretch>
        </p:blipFill>
        <p:spPr>
          <a:xfrm>
            <a:off x="5925298" y="2228331"/>
            <a:ext cx="5854783" cy="2839654"/>
          </a:xfrm>
        </p:spPr>
      </p:pic>
      <p:sp>
        <p:nvSpPr>
          <p:cNvPr id="7" name="TextBox 6">
            <a:extLst>
              <a:ext uri="{FF2B5EF4-FFF2-40B4-BE49-F238E27FC236}">
                <a16:creationId xmlns:a16="http://schemas.microsoft.com/office/drawing/2014/main" id="{C3802259-8716-4443-A294-A4513E0D10AB}"/>
              </a:ext>
            </a:extLst>
          </p:cNvPr>
          <p:cNvSpPr txBox="1"/>
          <p:nvPr/>
        </p:nvSpPr>
        <p:spPr>
          <a:xfrm>
            <a:off x="842374" y="1662999"/>
            <a:ext cx="6544745" cy="3970318"/>
          </a:xfrm>
          <a:prstGeom prst="rect">
            <a:avLst/>
          </a:prstGeom>
          <a:noFill/>
        </p:spPr>
        <p:txBody>
          <a:bodyPr wrap="square">
            <a:spAutoFit/>
          </a:bodyPr>
          <a:lstStyle/>
          <a:p>
            <a:pPr marL="571500" indent="-571500">
              <a:buFontTx/>
              <a:buChar char="-"/>
            </a:pPr>
            <a:r>
              <a:rPr lang="en-US" sz="3600" dirty="0"/>
              <a:t>Loop marks (cord) </a:t>
            </a:r>
          </a:p>
          <a:p>
            <a:r>
              <a:rPr lang="en-US" sz="3600" dirty="0"/>
              <a:t>		</a:t>
            </a:r>
          </a:p>
          <a:p>
            <a:pPr marL="571500" indent="-571500">
              <a:buFontTx/>
              <a:buChar char="-"/>
            </a:pPr>
            <a:r>
              <a:rPr lang="en-US" sz="3600" dirty="0"/>
              <a:t>Linear marks (belt) </a:t>
            </a:r>
          </a:p>
          <a:p>
            <a:endParaRPr lang="en-US" sz="3600" dirty="0"/>
          </a:p>
          <a:p>
            <a:pPr marL="571500" indent="-571500">
              <a:buFontTx/>
              <a:buChar char="-"/>
            </a:pPr>
            <a:r>
              <a:rPr lang="en-US" sz="3600" dirty="0"/>
              <a:t>Pinch marks</a:t>
            </a:r>
          </a:p>
          <a:p>
            <a:endParaRPr lang="en-US" sz="3600" dirty="0"/>
          </a:p>
          <a:p>
            <a:pPr marL="571500" indent="-571500">
              <a:buFontTx/>
              <a:buChar char="-"/>
            </a:pPr>
            <a:r>
              <a:rPr lang="en-US" sz="3600" dirty="0"/>
              <a:t>Slap marks							</a:t>
            </a:r>
          </a:p>
        </p:txBody>
      </p:sp>
    </p:spTree>
    <p:extLst>
      <p:ext uri="{BB962C8B-B14F-4D97-AF65-F5344CB8AC3E}">
        <p14:creationId xmlns:p14="http://schemas.microsoft.com/office/powerpoint/2010/main" val="2159758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482C-BCEC-4F7C-BE67-55C71D35316B}"/>
              </a:ext>
            </a:extLst>
          </p:cNvPr>
          <p:cNvSpPr>
            <a:spLocks noGrp="1"/>
          </p:cNvSpPr>
          <p:nvPr>
            <p:ph type="ctrTitle"/>
          </p:nvPr>
        </p:nvSpPr>
        <p:spPr>
          <a:xfrm>
            <a:off x="1709741" y="177002"/>
            <a:ext cx="9440034" cy="1163365"/>
          </a:xfrm>
        </p:spPr>
        <p:txBody>
          <a:bodyPr>
            <a:normAutofit/>
          </a:bodyPr>
          <a:lstStyle/>
          <a:p>
            <a:r>
              <a:rPr lang="en-US" sz="4000" u="sng" dirty="0"/>
              <a:t>Patterned Injuries</a:t>
            </a:r>
          </a:p>
        </p:txBody>
      </p:sp>
      <p:pic>
        <p:nvPicPr>
          <p:cNvPr id="4" name="Content Placeholder 4">
            <a:extLst>
              <a:ext uri="{FF2B5EF4-FFF2-40B4-BE49-F238E27FC236}">
                <a16:creationId xmlns:a16="http://schemas.microsoft.com/office/drawing/2014/main" id="{FE4F018B-6114-4119-B88D-B189732AF847}"/>
              </a:ext>
            </a:extLst>
          </p:cNvPr>
          <p:cNvPicPr>
            <a:picLocks noChangeAspect="1"/>
          </p:cNvPicPr>
          <p:nvPr/>
        </p:nvPicPr>
        <p:blipFill>
          <a:blip r:embed="rId2"/>
          <a:stretch>
            <a:fillRect/>
          </a:stretch>
        </p:blipFill>
        <p:spPr>
          <a:xfrm>
            <a:off x="6513816" y="2128517"/>
            <a:ext cx="5444193" cy="2600965"/>
          </a:xfrm>
          <a:prstGeom prst="rect">
            <a:avLst/>
          </a:prstGeom>
          <a:effectLst>
            <a:outerShdw blurRad="25400" dir="17880000">
              <a:srgbClr val="000000">
                <a:alpha val="46000"/>
              </a:srgbClr>
            </a:outerShdw>
          </a:effectLst>
        </p:spPr>
      </p:pic>
      <p:sp>
        <p:nvSpPr>
          <p:cNvPr id="5" name="TextBox 4">
            <a:extLst>
              <a:ext uri="{FF2B5EF4-FFF2-40B4-BE49-F238E27FC236}">
                <a16:creationId xmlns:a16="http://schemas.microsoft.com/office/drawing/2014/main" id="{AB96EF2C-1FE9-408A-BFB0-BB7C0A0C0881}"/>
              </a:ext>
            </a:extLst>
          </p:cNvPr>
          <p:cNvSpPr txBox="1"/>
          <p:nvPr/>
        </p:nvSpPr>
        <p:spPr>
          <a:xfrm>
            <a:off x="233991" y="2012131"/>
            <a:ext cx="7295858" cy="3970318"/>
          </a:xfrm>
          <a:prstGeom prst="rect">
            <a:avLst/>
          </a:prstGeom>
          <a:noFill/>
        </p:spPr>
        <p:txBody>
          <a:bodyPr wrap="square">
            <a:spAutoFit/>
          </a:bodyPr>
          <a:lstStyle/>
          <a:p>
            <a:pPr marL="571500" indent="-571500">
              <a:buFontTx/>
              <a:buChar char="-"/>
            </a:pPr>
            <a:r>
              <a:rPr lang="en-US" sz="3600" dirty="0"/>
              <a:t>Restraint or binding marks</a:t>
            </a:r>
          </a:p>
          <a:p>
            <a:r>
              <a:rPr lang="en-US" sz="3600" dirty="0"/>
              <a:t>		</a:t>
            </a:r>
          </a:p>
          <a:p>
            <a:pPr marL="571500" indent="-571500">
              <a:buFontTx/>
              <a:buChar char="-"/>
            </a:pPr>
            <a:r>
              <a:rPr lang="en-US" sz="3600" dirty="0"/>
              <a:t>Oval/circular marks (adult fingertips or knuckles)</a:t>
            </a:r>
          </a:p>
          <a:p>
            <a:endParaRPr lang="en-US" sz="3600" dirty="0"/>
          </a:p>
          <a:p>
            <a:pPr marL="571500" indent="-571500">
              <a:buFontTx/>
              <a:buChar char="-"/>
            </a:pPr>
            <a:r>
              <a:rPr lang="en-US" sz="3600" dirty="0"/>
              <a:t>Paired semi-circles (human teeth)						</a:t>
            </a:r>
          </a:p>
        </p:txBody>
      </p:sp>
    </p:spTree>
    <p:extLst>
      <p:ext uri="{BB962C8B-B14F-4D97-AF65-F5344CB8AC3E}">
        <p14:creationId xmlns:p14="http://schemas.microsoft.com/office/powerpoint/2010/main" val="1447716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9DAD-4102-41CC-8BD2-EDF43009C488}"/>
              </a:ext>
            </a:extLst>
          </p:cNvPr>
          <p:cNvSpPr>
            <a:spLocks noGrp="1"/>
          </p:cNvSpPr>
          <p:nvPr>
            <p:ph type="ctrTitle"/>
          </p:nvPr>
        </p:nvSpPr>
        <p:spPr>
          <a:xfrm>
            <a:off x="3466620" y="71919"/>
            <a:ext cx="4619141" cy="1132543"/>
          </a:xfrm>
        </p:spPr>
        <p:txBody>
          <a:bodyPr>
            <a:normAutofit/>
          </a:bodyPr>
          <a:lstStyle/>
          <a:p>
            <a:r>
              <a:rPr lang="en-US" sz="4800" u="sng" dirty="0"/>
              <a:t>Loop Marks</a:t>
            </a:r>
          </a:p>
        </p:txBody>
      </p:sp>
      <p:pic>
        <p:nvPicPr>
          <p:cNvPr id="6" name="Picture 5">
            <a:extLst>
              <a:ext uri="{FF2B5EF4-FFF2-40B4-BE49-F238E27FC236}">
                <a16:creationId xmlns:a16="http://schemas.microsoft.com/office/drawing/2014/main" id="{2441CBCA-DBDF-4604-BC39-AA8958287F3D}"/>
              </a:ext>
            </a:extLst>
          </p:cNvPr>
          <p:cNvPicPr>
            <a:picLocks noChangeAspect="1"/>
          </p:cNvPicPr>
          <p:nvPr/>
        </p:nvPicPr>
        <p:blipFill>
          <a:blip r:embed="rId2"/>
          <a:stretch>
            <a:fillRect/>
          </a:stretch>
        </p:blipFill>
        <p:spPr>
          <a:xfrm>
            <a:off x="2343967" y="1440768"/>
            <a:ext cx="6864445" cy="5104889"/>
          </a:xfrm>
          <a:prstGeom prst="rect">
            <a:avLst/>
          </a:prstGeom>
        </p:spPr>
      </p:pic>
    </p:spTree>
    <p:extLst>
      <p:ext uri="{BB962C8B-B14F-4D97-AF65-F5344CB8AC3E}">
        <p14:creationId xmlns:p14="http://schemas.microsoft.com/office/powerpoint/2010/main" val="1283964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98E0-0D04-43E5-BBA0-E2726ECC73D7}"/>
              </a:ext>
            </a:extLst>
          </p:cNvPr>
          <p:cNvSpPr>
            <a:spLocks noGrp="1"/>
          </p:cNvSpPr>
          <p:nvPr>
            <p:ph type="title"/>
          </p:nvPr>
        </p:nvSpPr>
        <p:spPr>
          <a:xfrm>
            <a:off x="886960" y="722617"/>
            <a:ext cx="5829987" cy="970450"/>
          </a:xfrm>
        </p:spPr>
        <p:txBody>
          <a:bodyPr>
            <a:normAutofit/>
          </a:bodyPr>
          <a:lstStyle/>
          <a:p>
            <a:r>
              <a:rPr lang="en-US" u="sng" dirty="0"/>
              <a:t>Linear Injuries</a:t>
            </a:r>
          </a:p>
        </p:txBody>
      </p:sp>
      <p:pic>
        <p:nvPicPr>
          <p:cNvPr id="4" name="Picture 3">
            <a:extLst>
              <a:ext uri="{FF2B5EF4-FFF2-40B4-BE49-F238E27FC236}">
                <a16:creationId xmlns:a16="http://schemas.microsoft.com/office/drawing/2014/main" id="{7C5C17A3-F4B3-4C1F-A2E6-517FEF325D33}"/>
              </a:ext>
            </a:extLst>
          </p:cNvPr>
          <p:cNvPicPr>
            <a:picLocks noChangeAspect="1"/>
          </p:cNvPicPr>
          <p:nvPr/>
        </p:nvPicPr>
        <p:blipFill>
          <a:blip r:embed="rId3"/>
          <a:stretch>
            <a:fillRect/>
          </a:stretch>
        </p:blipFill>
        <p:spPr>
          <a:xfrm>
            <a:off x="660970" y="1885255"/>
            <a:ext cx="6055977" cy="4250128"/>
          </a:xfrm>
          <a:prstGeom prst="rect">
            <a:avLst/>
          </a:prstGeom>
        </p:spPr>
      </p:pic>
      <p:pic>
        <p:nvPicPr>
          <p:cNvPr id="7" name="Picture 6">
            <a:extLst>
              <a:ext uri="{FF2B5EF4-FFF2-40B4-BE49-F238E27FC236}">
                <a16:creationId xmlns:a16="http://schemas.microsoft.com/office/drawing/2014/main" id="{5245D9CC-AF6F-4D29-9DFF-7AB1127E9C97}"/>
              </a:ext>
            </a:extLst>
          </p:cNvPr>
          <p:cNvPicPr>
            <a:picLocks noChangeAspect="1"/>
          </p:cNvPicPr>
          <p:nvPr/>
        </p:nvPicPr>
        <p:blipFill>
          <a:blip r:embed="rId4"/>
          <a:stretch>
            <a:fillRect/>
          </a:stretch>
        </p:blipFill>
        <p:spPr>
          <a:xfrm>
            <a:off x="7278643" y="490737"/>
            <a:ext cx="3988914" cy="5858719"/>
          </a:xfrm>
          <a:prstGeom prst="rect">
            <a:avLst/>
          </a:prstGeom>
        </p:spPr>
      </p:pic>
    </p:spTree>
    <p:extLst>
      <p:ext uri="{BB962C8B-B14F-4D97-AF65-F5344CB8AC3E}">
        <p14:creationId xmlns:p14="http://schemas.microsoft.com/office/powerpoint/2010/main" val="4161234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09EC32-C72B-4FEA-9058-397604FFBCF4}"/>
              </a:ext>
            </a:extLst>
          </p:cNvPr>
          <p:cNvPicPr>
            <a:picLocks noChangeAspect="1"/>
          </p:cNvPicPr>
          <p:nvPr/>
        </p:nvPicPr>
        <p:blipFill>
          <a:blip r:embed="rId2"/>
          <a:stretch>
            <a:fillRect/>
          </a:stretch>
        </p:blipFill>
        <p:spPr>
          <a:xfrm>
            <a:off x="2517168" y="691989"/>
            <a:ext cx="7335749" cy="5474021"/>
          </a:xfrm>
          <a:prstGeom prst="rect">
            <a:avLst/>
          </a:prstGeom>
        </p:spPr>
      </p:pic>
    </p:spTree>
    <p:extLst>
      <p:ext uri="{BB962C8B-B14F-4D97-AF65-F5344CB8AC3E}">
        <p14:creationId xmlns:p14="http://schemas.microsoft.com/office/powerpoint/2010/main" val="4273683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81CC3-45D8-4DC5-922F-5CDEB94AFCE6}"/>
              </a:ext>
            </a:extLst>
          </p:cNvPr>
          <p:cNvPicPr>
            <a:picLocks noChangeAspect="1"/>
          </p:cNvPicPr>
          <p:nvPr/>
        </p:nvPicPr>
        <p:blipFill>
          <a:blip r:embed="rId2"/>
          <a:stretch>
            <a:fillRect/>
          </a:stretch>
        </p:blipFill>
        <p:spPr>
          <a:xfrm>
            <a:off x="1329904" y="384663"/>
            <a:ext cx="4076097" cy="6088674"/>
          </a:xfrm>
          <a:prstGeom prst="rect">
            <a:avLst/>
          </a:prstGeom>
        </p:spPr>
      </p:pic>
      <p:pic>
        <p:nvPicPr>
          <p:cNvPr id="5" name="Picture 4">
            <a:extLst>
              <a:ext uri="{FF2B5EF4-FFF2-40B4-BE49-F238E27FC236}">
                <a16:creationId xmlns:a16="http://schemas.microsoft.com/office/drawing/2014/main" id="{5071C965-6933-4D46-A869-335327081F9D}"/>
              </a:ext>
            </a:extLst>
          </p:cNvPr>
          <p:cNvPicPr>
            <a:picLocks noChangeAspect="1"/>
          </p:cNvPicPr>
          <p:nvPr/>
        </p:nvPicPr>
        <p:blipFill>
          <a:blip r:embed="rId3"/>
          <a:stretch>
            <a:fillRect/>
          </a:stretch>
        </p:blipFill>
        <p:spPr>
          <a:xfrm>
            <a:off x="5664487" y="882900"/>
            <a:ext cx="4847446" cy="4695967"/>
          </a:xfrm>
          <a:prstGeom prst="rect">
            <a:avLst/>
          </a:prstGeom>
        </p:spPr>
      </p:pic>
    </p:spTree>
    <p:extLst>
      <p:ext uri="{BB962C8B-B14F-4D97-AF65-F5344CB8AC3E}">
        <p14:creationId xmlns:p14="http://schemas.microsoft.com/office/powerpoint/2010/main" val="404213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A8850C-08C5-4569-8721-0C8908B0F733}"/>
              </a:ext>
            </a:extLst>
          </p:cNvPr>
          <p:cNvPicPr>
            <a:picLocks noChangeAspect="1"/>
          </p:cNvPicPr>
          <p:nvPr/>
        </p:nvPicPr>
        <p:blipFill>
          <a:blip r:embed="rId2"/>
          <a:stretch>
            <a:fillRect/>
          </a:stretch>
        </p:blipFill>
        <p:spPr>
          <a:xfrm>
            <a:off x="2518488" y="516770"/>
            <a:ext cx="7765944" cy="5824460"/>
          </a:xfrm>
          <a:prstGeom prst="rect">
            <a:avLst/>
          </a:prstGeom>
        </p:spPr>
      </p:pic>
    </p:spTree>
    <p:extLst>
      <p:ext uri="{BB962C8B-B14F-4D97-AF65-F5344CB8AC3E}">
        <p14:creationId xmlns:p14="http://schemas.microsoft.com/office/powerpoint/2010/main" val="3222929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79974E-6F0C-41EA-B7F5-B2BD6777809F}"/>
              </a:ext>
            </a:extLst>
          </p:cNvPr>
          <p:cNvPicPr>
            <a:picLocks noChangeAspect="1"/>
          </p:cNvPicPr>
          <p:nvPr/>
        </p:nvPicPr>
        <p:blipFill>
          <a:blip r:embed="rId2"/>
          <a:stretch>
            <a:fillRect/>
          </a:stretch>
        </p:blipFill>
        <p:spPr>
          <a:xfrm>
            <a:off x="356130" y="1416230"/>
            <a:ext cx="6076100" cy="4835564"/>
          </a:xfrm>
          <a:prstGeom prst="rect">
            <a:avLst/>
          </a:prstGeom>
        </p:spPr>
      </p:pic>
      <p:pic>
        <p:nvPicPr>
          <p:cNvPr id="5" name="Picture 4">
            <a:extLst>
              <a:ext uri="{FF2B5EF4-FFF2-40B4-BE49-F238E27FC236}">
                <a16:creationId xmlns:a16="http://schemas.microsoft.com/office/drawing/2014/main" id="{268369C4-C3FA-46E6-A5A8-8A9FF028CA15}"/>
              </a:ext>
            </a:extLst>
          </p:cNvPr>
          <p:cNvPicPr>
            <a:picLocks noChangeAspect="1"/>
          </p:cNvPicPr>
          <p:nvPr/>
        </p:nvPicPr>
        <p:blipFill>
          <a:blip r:embed="rId3"/>
          <a:stretch>
            <a:fillRect/>
          </a:stretch>
        </p:blipFill>
        <p:spPr>
          <a:xfrm>
            <a:off x="6432230" y="1390416"/>
            <a:ext cx="5501161" cy="4887191"/>
          </a:xfrm>
          <a:prstGeom prst="rect">
            <a:avLst/>
          </a:prstGeom>
        </p:spPr>
      </p:pic>
      <p:sp>
        <p:nvSpPr>
          <p:cNvPr id="6" name="TextBox 5">
            <a:extLst>
              <a:ext uri="{FF2B5EF4-FFF2-40B4-BE49-F238E27FC236}">
                <a16:creationId xmlns:a16="http://schemas.microsoft.com/office/drawing/2014/main" id="{A59B0274-D7E6-4694-A60C-05A97DEE84ED}"/>
              </a:ext>
            </a:extLst>
          </p:cNvPr>
          <p:cNvSpPr txBox="1"/>
          <p:nvPr/>
        </p:nvSpPr>
        <p:spPr>
          <a:xfrm>
            <a:off x="4524337" y="341494"/>
            <a:ext cx="2924427" cy="707886"/>
          </a:xfrm>
          <a:prstGeom prst="rect">
            <a:avLst/>
          </a:prstGeom>
          <a:noFill/>
        </p:spPr>
        <p:txBody>
          <a:bodyPr wrap="square" rtlCol="0">
            <a:spAutoFit/>
          </a:bodyPr>
          <a:lstStyle/>
          <a:p>
            <a:r>
              <a:rPr lang="en-US" sz="4000" u="sng" dirty="0"/>
              <a:t>Grab Marks</a:t>
            </a:r>
          </a:p>
        </p:txBody>
      </p:sp>
    </p:spTree>
    <p:extLst>
      <p:ext uri="{BB962C8B-B14F-4D97-AF65-F5344CB8AC3E}">
        <p14:creationId xmlns:p14="http://schemas.microsoft.com/office/powerpoint/2010/main" val="233866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745" y="304168"/>
            <a:ext cx="9161666" cy="970450"/>
          </a:xfrm>
        </p:spPr>
        <p:txBody>
          <a:bodyPr>
            <a:normAutofit fontScale="90000"/>
          </a:bodyPr>
          <a:lstStyle/>
          <a:p>
            <a:r>
              <a:rPr lang="en-US" u="sng" dirty="0"/>
              <a:t>Assault and Battery of a Family or Household Member (Domestic Violence)</a:t>
            </a:r>
          </a:p>
        </p:txBody>
      </p:sp>
      <p:sp>
        <p:nvSpPr>
          <p:cNvPr id="3" name="Content Placeholder 2"/>
          <p:cNvSpPr>
            <a:spLocks noGrp="1"/>
          </p:cNvSpPr>
          <p:nvPr>
            <p:ph idx="1"/>
          </p:nvPr>
        </p:nvSpPr>
        <p:spPr>
          <a:xfrm>
            <a:off x="628072" y="1413164"/>
            <a:ext cx="10621011" cy="5301673"/>
          </a:xfrm>
        </p:spPr>
        <p:txBody>
          <a:bodyPr>
            <a:normAutofit fontScale="92500" lnSpcReduction="10000"/>
          </a:bodyPr>
          <a:lstStyle/>
          <a:p>
            <a:pPr marL="36900" indent="0">
              <a:buNone/>
            </a:pPr>
            <a:r>
              <a:rPr lang="en-US" dirty="0">
                <a:effectLst/>
              </a:rPr>
              <a:t>	</a:t>
            </a:r>
            <a:r>
              <a:rPr lang="en-US" sz="3200" dirty="0">
                <a:effectLst/>
              </a:rPr>
              <a:t>(iii) the person's parents, stepparents, </a:t>
            </a:r>
            <a:r>
              <a:rPr lang="en-US" sz="3200" b="1" u="sng" dirty="0">
                <a:effectLst/>
              </a:rPr>
              <a:t>children</a:t>
            </a:r>
            <a:r>
              <a:rPr lang="en-US" sz="3200" dirty="0">
                <a:effectLst/>
              </a:rPr>
              <a:t>, stepchildren, brothers, sisters, half-brothers, 	half-sisters, grandparents and grandchildren</a:t>
            </a:r>
          </a:p>
          <a:p>
            <a:pPr marL="36900" indent="0">
              <a:buNone/>
            </a:pPr>
            <a:r>
              <a:rPr lang="en-US" sz="3200" dirty="0">
                <a:effectLst/>
              </a:rPr>
              <a:t>	(iv) the person's mother-in-law, father-in-law, sons-in-law, daughters-in-law, brothers-in-law 	and sisters-in-law who reside in the same home with the person </a:t>
            </a:r>
          </a:p>
          <a:p>
            <a:pPr marL="36900" indent="0">
              <a:buNone/>
            </a:pPr>
            <a:r>
              <a:rPr lang="en-US" sz="3200" dirty="0">
                <a:effectLst/>
              </a:rPr>
              <a:t>	(v) any individual who has a child in common with the person</a:t>
            </a:r>
          </a:p>
          <a:p>
            <a:pPr marL="36900" indent="0">
              <a:buNone/>
            </a:pPr>
            <a:r>
              <a:rPr lang="en-US" sz="3200" dirty="0">
                <a:effectLst/>
              </a:rPr>
              <a:t>	(vi) any individual who cohabits or who, within the previous 12 months, cohabited with the 	person, and any children of either of them then residing in the same home with the person.</a:t>
            </a:r>
            <a:endParaRPr lang="en-US" sz="3200" dirty="0"/>
          </a:p>
        </p:txBody>
      </p:sp>
    </p:spTree>
    <p:extLst>
      <p:ext uri="{BB962C8B-B14F-4D97-AF65-F5344CB8AC3E}">
        <p14:creationId xmlns:p14="http://schemas.microsoft.com/office/powerpoint/2010/main" val="2061171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A469-7950-4F31-9B40-D777587BBD42}"/>
              </a:ext>
            </a:extLst>
          </p:cNvPr>
          <p:cNvSpPr>
            <a:spLocks noGrp="1"/>
          </p:cNvSpPr>
          <p:nvPr>
            <p:ph type="ctrTitle"/>
          </p:nvPr>
        </p:nvSpPr>
        <p:spPr>
          <a:xfrm>
            <a:off x="1129403" y="286268"/>
            <a:ext cx="3802192" cy="1275883"/>
          </a:xfrm>
        </p:spPr>
        <p:txBody>
          <a:bodyPr>
            <a:normAutofit/>
          </a:bodyPr>
          <a:lstStyle/>
          <a:p>
            <a:r>
              <a:rPr lang="en-US" sz="4800" u="sng" dirty="0"/>
              <a:t>Pinch Marks </a:t>
            </a:r>
          </a:p>
        </p:txBody>
      </p:sp>
      <p:pic>
        <p:nvPicPr>
          <p:cNvPr id="5" name="Picture 4">
            <a:extLst>
              <a:ext uri="{FF2B5EF4-FFF2-40B4-BE49-F238E27FC236}">
                <a16:creationId xmlns:a16="http://schemas.microsoft.com/office/drawing/2014/main" id="{050137BF-A725-490B-A644-7C0E148875BE}"/>
              </a:ext>
            </a:extLst>
          </p:cNvPr>
          <p:cNvPicPr>
            <a:picLocks noChangeAspect="1"/>
          </p:cNvPicPr>
          <p:nvPr/>
        </p:nvPicPr>
        <p:blipFill>
          <a:blip r:embed="rId2"/>
          <a:stretch>
            <a:fillRect/>
          </a:stretch>
        </p:blipFill>
        <p:spPr>
          <a:xfrm>
            <a:off x="388307" y="1922122"/>
            <a:ext cx="5119998" cy="4266666"/>
          </a:xfrm>
          <a:prstGeom prst="rect">
            <a:avLst/>
          </a:prstGeom>
        </p:spPr>
      </p:pic>
      <p:pic>
        <p:nvPicPr>
          <p:cNvPr id="7" name="Picture 6">
            <a:extLst>
              <a:ext uri="{FF2B5EF4-FFF2-40B4-BE49-F238E27FC236}">
                <a16:creationId xmlns:a16="http://schemas.microsoft.com/office/drawing/2014/main" id="{BBB68365-BBD6-4B8B-BAB0-0F0EB59EB8BB}"/>
              </a:ext>
            </a:extLst>
          </p:cNvPr>
          <p:cNvPicPr>
            <a:picLocks noChangeAspect="1"/>
          </p:cNvPicPr>
          <p:nvPr/>
        </p:nvPicPr>
        <p:blipFill>
          <a:blip r:embed="rId3"/>
          <a:stretch>
            <a:fillRect/>
          </a:stretch>
        </p:blipFill>
        <p:spPr>
          <a:xfrm>
            <a:off x="5765822" y="2072542"/>
            <a:ext cx="6284452" cy="3965826"/>
          </a:xfrm>
          <a:prstGeom prst="rect">
            <a:avLst/>
          </a:prstGeom>
        </p:spPr>
      </p:pic>
      <p:sp>
        <p:nvSpPr>
          <p:cNvPr id="8" name="TextBox 7">
            <a:extLst>
              <a:ext uri="{FF2B5EF4-FFF2-40B4-BE49-F238E27FC236}">
                <a16:creationId xmlns:a16="http://schemas.microsoft.com/office/drawing/2014/main" id="{EA815286-66B9-4B52-A412-C56E8A609729}"/>
              </a:ext>
            </a:extLst>
          </p:cNvPr>
          <p:cNvSpPr txBox="1"/>
          <p:nvPr/>
        </p:nvSpPr>
        <p:spPr>
          <a:xfrm>
            <a:off x="6883685" y="731154"/>
            <a:ext cx="4345968" cy="830997"/>
          </a:xfrm>
          <a:prstGeom prst="rect">
            <a:avLst/>
          </a:prstGeom>
          <a:noFill/>
        </p:spPr>
        <p:txBody>
          <a:bodyPr wrap="square" rtlCol="0">
            <a:spAutoFit/>
          </a:bodyPr>
          <a:lstStyle/>
          <a:p>
            <a:r>
              <a:rPr lang="en-US" sz="4800" u="sng" dirty="0"/>
              <a:t>Squeeze Injury</a:t>
            </a:r>
          </a:p>
        </p:txBody>
      </p:sp>
    </p:spTree>
    <p:extLst>
      <p:ext uri="{BB962C8B-B14F-4D97-AF65-F5344CB8AC3E}">
        <p14:creationId xmlns:p14="http://schemas.microsoft.com/office/powerpoint/2010/main" val="1294783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AFA7-0B98-4243-8F59-50BADD78144A}"/>
              </a:ext>
            </a:extLst>
          </p:cNvPr>
          <p:cNvSpPr>
            <a:spLocks noGrp="1"/>
          </p:cNvSpPr>
          <p:nvPr>
            <p:ph type="title"/>
          </p:nvPr>
        </p:nvSpPr>
        <p:spPr>
          <a:xfrm>
            <a:off x="4165753" y="220047"/>
            <a:ext cx="3652881" cy="970450"/>
          </a:xfrm>
        </p:spPr>
        <p:txBody>
          <a:bodyPr>
            <a:normAutofit/>
          </a:bodyPr>
          <a:lstStyle/>
          <a:p>
            <a:r>
              <a:rPr lang="en-US" sz="4800" u="sng" dirty="0"/>
              <a:t>Slap Marks</a:t>
            </a:r>
          </a:p>
        </p:txBody>
      </p:sp>
      <p:pic>
        <p:nvPicPr>
          <p:cNvPr id="4" name="Picture 3">
            <a:extLst>
              <a:ext uri="{FF2B5EF4-FFF2-40B4-BE49-F238E27FC236}">
                <a16:creationId xmlns:a16="http://schemas.microsoft.com/office/drawing/2014/main" id="{303683BC-0187-4883-BAB5-7B8ED517A565}"/>
              </a:ext>
            </a:extLst>
          </p:cNvPr>
          <p:cNvPicPr>
            <a:picLocks noChangeAspect="1"/>
          </p:cNvPicPr>
          <p:nvPr/>
        </p:nvPicPr>
        <p:blipFill>
          <a:blip r:embed="rId2"/>
          <a:stretch>
            <a:fillRect/>
          </a:stretch>
        </p:blipFill>
        <p:spPr>
          <a:xfrm>
            <a:off x="766310" y="1251216"/>
            <a:ext cx="4740638" cy="5265913"/>
          </a:xfrm>
          <a:prstGeom prst="rect">
            <a:avLst/>
          </a:prstGeom>
        </p:spPr>
      </p:pic>
      <p:pic>
        <p:nvPicPr>
          <p:cNvPr id="6" name="Picture 5">
            <a:extLst>
              <a:ext uri="{FF2B5EF4-FFF2-40B4-BE49-F238E27FC236}">
                <a16:creationId xmlns:a16="http://schemas.microsoft.com/office/drawing/2014/main" id="{C1296800-F1BE-4963-AA43-94A41E44B17D}"/>
              </a:ext>
            </a:extLst>
          </p:cNvPr>
          <p:cNvPicPr>
            <a:picLocks noChangeAspect="1"/>
          </p:cNvPicPr>
          <p:nvPr/>
        </p:nvPicPr>
        <p:blipFill>
          <a:blip r:embed="rId3"/>
          <a:stretch>
            <a:fillRect/>
          </a:stretch>
        </p:blipFill>
        <p:spPr>
          <a:xfrm>
            <a:off x="6095999" y="1269130"/>
            <a:ext cx="5080057" cy="5265913"/>
          </a:xfrm>
          <a:prstGeom prst="rect">
            <a:avLst/>
          </a:prstGeom>
        </p:spPr>
      </p:pic>
      <p:sp>
        <p:nvSpPr>
          <p:cNvPr id="7" name="Oval 6">
            <a:extLst>
              <a:ext uri="{FF2B5EF4-FFF2-40B4-BE49-F238E27FC236}">
                <a16:creationId xmlns:a16="http://schemas.microsoft.com/office/drawing/2014/main" id="{A012CF69-3E04-4AC8-BA50-00DF6CB85D78}"/>
              </a:ext>
            </a:extLst>
          </p:cNvPr>
          <p:cNvSpPr/>
          <p:nvPr/>
        </p:nvSpPr>
        <p:spPr>
          <a:xfrm>
            <a:off x="4042463" y="2769527"/>
            <a:ext cx="933235" cy="11962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Oval 7">
            <a:extLst>
              <a:ext uri="{FF2B5EF4-FFF2-40B4-BE49-F238E27FC236}">
                <a16:creationId xmlns:a16="http://schemas.microsoft.com/office/drawing/2014/main" id="{42EFA7A3-198A-4CF8-8F96-F022F67C58BA}"/>
              </a:ext>
            </a:extLst>
          </p:cNvPr>
          <p:cNvSpPr/>
          <p:nvPr/>
        </p:nvSpPr>
        <p:spPr>
          <a:xfrm>
            <a:off x="9916789" y="2769527"/>
            <a:ext cx="963544" cy="13189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864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A4F249-304D-42EA-AECB-9444BA058414}"/>
              </a:ext>
            </a:extLst>
          </p:cNvPr>
          <p:cNvPicPr>
            <a:picLocks noChangeAspect="1"/>
          </p:cNvPicPr>
          <p:nvPr/>
        </p:nvPicPr>
        <p:blipFill>
          <a:blip r:embed="rId2"/>
          <a:stretch>
            <a:fillRect/>
          </a:stretch>
        </p:blipFill>
        <p:spPr>
          <a:xfrm>
            <a:off x="458086" y="420407"/>
            <a:ext cx="4083091" cy="6017186"/>
          </a:xfrm>
          <a:prstGeom prst="rect">
            <a:avLst/>
          </a:prstGeom>
        </p:spPr>
      </p:pic>
      <p:pic>
        <p:nvPicPr>
          <p:cNvPr id="5" name="Picture 4">
            <a:extLst>
              <a:ext uri="{FF2B5EF4-FFF2-40B4-BE49-F238E27FC236}">
                <a16:creationId xmlns:a16="http://schemas.microsoft.com/office/drawing/2014/main" id="{D7E47636-76EB-4130-AD58-C680755BB2E1}"/>
              </a:ext>
            </a:extLst>
          </p:cNvPr>
          <p:cNvPicPr>
            <a:picLocks noChangeAspect="1"/>
          </p:cNvPicPr>
          <p:nvPr/>
        </p:nvPicPr>
        <p:blipFill>
          <a:blip r:embed="rId3"/>
          <a:stretch>
            <a:fillRect/>
          </a:stretch>
        </p:blipFill>
        <p:spPr>
          <a:xfrm>
            <a:off x="7650823" y="420407"/>
            <a:ext cx="4083091" cy="6017186"/>
          </a:xfrm>
          <a:prstGeom prst="rect">
            <a:avLst/>
          </a:prstGeom>
        </p:spPr>
      </p:pic>
      <p:sp>
        <p:nvSpPr>
          <p:cNvPr id="6" name="TextBox 5">
            <a:extLst>
              <a:ext uri="{FF2B5EF4-FFF2-40B4-BE49-F238E27FC236}">
                <a16:creationId xmlns:a16="http://schemas.microsoft.com/office/drawing/2014/main" id="{F8D07423-8852-4DC3-BEDB-96B0472C8408}"/>
              </a:ext>
            </a:extLst>
          </p:cNvPr>
          <p:cNvSpPr txBox="1"/>
          <p:nvPr/>
        </p:nvSpPr>
        <p:spPr>
          <a:xfrm>
            <a:off x="4541177" y="2434976"/>
            <a:ext cx="3174716" cy="1569660"/>
          </a:xfrm>
          <a:prstGeom prst="rect">
            <a:avLst/>
          </a:prstGeom>
          <a:noFill/>
        </p:spPr>
        <p:txBody>
          <a:bodyPr wrap="square" rtlCol="0">
            <a:spAutoFit/>
          </a:bodyPr>
          <a:lstStyle/>
          <a:p>
            <a:pPr algn="ctr"/>
            <a:r>
              <a:rPr lang="en-US" sz="4800" u="sng" dirty="0"/>
              <a:t>Slap/Grab Marks</a:t>
            </a:r>
          </a:p>
        </p:txBody>
      </p:sp>
    </p:spTree>
    <p:extLst>
      <p:ext uri="{BB962C8B-B14F-4D97-AF65-F5344CB8AC3E}">
        <p14:creationId xmlns:p14="http://schemas.microsoft.com/office/powerpoint/2010/main" val="1029182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EB9E-A9A6-428F-8A4F-D7165586CA5A}"/>
              </a:ext>
            </a:extLst>
          </p:cNvPr>
          <p:cNvSpPr>
            <a:spLocks noGrp="1"/>
          </p:cNvSpPr>
          <p:nvPr>
            <p:ph type="ctrTitle"/>
          </p:nvPr>
        </p:nvSpPr>
        <p:spPr>
          <a:xfrm>
            <a:off x="3999695" y="279779"/>
            <a:ext cx="4192610" cy="931815"/>
          </a:xfrm>
        </p:spPr>
        <p:txBody>
          <a:bodyPr>
            <a:normAutofit/>
          </a:bodyPr>
          <a:lstStyle/>
          <a:p>
            <a:r>
              <a:rPr lang="en-US" sz="4400" u="sng" dirty="0"/>
              <a:t>Shoe Marks</a:t>
            </a:r>
          </a:p>
        </p:txBody>
      </p:sp>
      <p:pic>
        <p:nvPicPr>
          <p:cNvPr id="6" name="Picture 5">
            <a:extLst>
              <a:ext uri="{FF2B5EF4-FFF2-40B4-BE49-F238E27FC236}">
                <a16:creationId xmlns:a16="http://schemas.microsoft.com/office/drawing/2014/main" id="{90853C08-FA5B-421B-A1DA-59933052B188}"/>
              </a:ext>
            </a:extLst>
          </p:cNvPr>
          <p:cNvPicPr>
            <a:picLocks noChangeAspect="1"/>
          </p:cNvPicPr>
          <p:nvPr/>
        </p:nvPicPr>
        <p:blipFill>
          <a:blip r:embed="rId2"/>
          <a:stretch>
            <a:fillRect/>
          </a:stretch>
        </p:blipFill>
        <p:spPr>
          <a:xfrm>
            <a:off x="0" y="1601958"/>
            <a:ext cx="6754425" cy="4510355"/>
          </a:xfrm>
          <a:prstGeom prst="rect">
            <a:avLst/>
          </a:prstGeom>
        </p:spPr>
      </p:pic>
      <p:pic>
        <p:nvPicPr>
          <p:cNvPr id="8" name="Picture 7">
            <a:extLst>
              <a:ext uri="{FF2B5EF4-FFF2-40B4-BE49-F238E27FC236}">
                <a16:creationId xmlns:a16="http://schemas.microsoft.com/office/drawing/2014/main" id="{831936CF-50BA-49D5-B8DB-F455962A9C0F}"/>
              </a:ext>
            </a:extLst>
          </p:cNvPr>
          <p:cNvPicPr>
            <a:picLocks noChangeAspect="1"/>
          </p:cNvPicPr>
          <p:nvPr/>
        </p:nvPicPr>
        <p:blipFill>
          <a:blip r:embed="rId3"/>
          <a:stretch>
            <a:fillRect/>
          </a:stretch>
        </p:blipFill>
        <p:spPr>
          <a:xfrm>
            <a:off x="6096000" y="1601958"/>
            <a:ext cx="6095999" cy="4510355"/>
          </a:xfrm>
          <a:prstGeom prst="rect">
            <a:avLst/>
          </a:prstGeom>
        </p:spPr>
      </p:pic>
    </p:spTree>
    <p:extLst>
      <p:ext uri="{BB962C8B-B14F-4D97-AF65-F5344CB8AC3E}">
        <p14:creationId xmlns:p14="http://schemas.microsoft.com/office/powerpoint/2010/main" val="11374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F2D8-4EBB-4384-B398-0E5C55EB4648}"/>
              </a:ext>
            </a:extLst>
          </p:cNvPr>
          <p:cNvSpPr>
            <a:spLocks noGrp="1"/>
          </p:cNvSpPr>
          <p:nvPr>
            <p:ph type="title"/>
          </p:nvPr>
        </p:nvSpPr>
        <p:spPr>
          <a:xfrm>
            <a:off x="3329471" y="273978"/>
            <a:ext cx="4875507" cy="970450"/>
          </a:xfrm>
        </p:spPr>
        <p:txBody>
          <a:bodyPr/>
          <a:lstStyle/>
          <a:p>
            <a:r>
              <a:rPr lang="en-US" u="sng" dirty="0"/>
              <a:t>Ligature Marks </a:t>
            </a:r>
          </a:p>
        </p:txBody>
      </p:sp>
      <p:pic>
        <p:nvPicPr>
          <p:cNvPr id="4" name="Picture 3">
            <a:extLst>
              <a:ext uri="{FF2B5EF4-FFF2-40B4-BE49-F238E27FC236}">
                <a16:creationId xmlns:a16="http://schemas.microsoft.com/office/drawing/2014/main" id="{E4293359-E507-4A10-B0CA-9CB2273B4CCC}"/>
              </a:ext>
            </a:extLst>
          </p:cNvPr>
          <p:cNvPicPr>
            <a:picLocks noChangeAspect="1"/>
          </p:cNvPicPr>
          <p:nvPr/>
        </p:nvPicPr>
        <p:blipFill>
          <a:blip r:embed="rId2"/>
          <a:stretch>
            <a:fillRect/>
          </a:stretch>
        </p:blipFill>
        <p:spPr>
          <a:xfrm>
            <a:off x="1838003" y="1358757"/>
            <a:ext cx="7858445" cy="5238964"/>
          </a:xfrm>
          <a:prstGeom prst="rect">
            <a:avLst/>
          </a:prstGeom>
        </p:spPr>
      </p:pic>
    </p:spTree>
    <p:extLst>
      <p:ext uri="{BB962C8B-B14F-4D97-AF65-F5344CB8AC3E}">
        <p14:creationId xmlns:p14="http://schemas.microsoft.com/office/powerpoint/2010/main" val="2066007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724D-3ABA-4399-9392-7D701CEAFF33}"/>
              </a:ext>
            </a:extLst>
          </p:cNvPr>
          <p:cNvSpPr>
            <a:spLocks noGrp="1"/>
          </p:cNvSpPr>
          <p:nvPr>
            <p:ph type="ctrTitle"/>
          </p:nvPr>
        </p:nvSpPr>
        <p:spPr>
          <a:xfrm>
            <a:off x="1375983" y="1970068"/>
            <a:ext cx="9440034" cy="1828801"/>
          </a:xfrm>
        </p:spPr>
        <p:txBody>
          <a:bodyPr>
            <a:normAutofit/>
          </a:bodyPr>
          <a:lstStyle/>
          <a:p>
            <a:r>
              <a:rPr lang="en-US" sz="4800" u="sng" dirty="0"/>
              <a:t>Adults Charged as Adults for Juvenile Offenses</a:t>
            </a:r>
          </a:p>
        </p:txBody>
      </p:sp>
    </p:spTree>
    <p:extLst>
      <p:ext uri="{BB962C8B-B14F-4D97-AF65-F5344CB8AC3E}">
        <p14:creationId xmlns:p14="http://schemas.microsoft.com/office/powerpoint/2010/main" val="1987540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387AA-3A13-4E76-B1A6-F589DF4495D0}"/>
              </a:ext>
            </a:extLst>
          </p:cNvPr>
          <p:cNvSpPr>
            <a:spLocks noGrp="1"/>
          </p:cNvSpPr>
          <p:nvPr>
            <p:ph idx="1"/>
          </p:nvPr>
        </p:nvSpPr>
        <p:spPr>
          <a:xfrm>
            <a:off x="249206" y="1082983"/>
            <a:ext cx="11693588" cy="5568593"/>
          </a:xfrm>
        </p:spPr>
        <p:txBody>
          <a:bodyPr>
            <a:normAutofit fontScale="92500" lnSpcReduction="20000"/>
          </a:bodyPr>
          <a:lstStyle/>
          <a:p>
            <a:r>
              <a:rPr lang="en-US" sz="4000" dirty="0">
                <a:effectLst/>
                <a:ea typeface="Times New Roman" panose="02020603050405020304" pitchFamily="18" charset="0"/>
              </a:rPr>
              <a:t>§</a:t>
            </a:r>
            <a:r>
              <a:rPr lang="en-US" sz="4000" dirty="0">
                <a:effectLst/>
                <a:ea typeface="Calibri" panose="020F0502020204030204" pitchFamily="34" charset="0"/>
                <a:cs typeface="Times New Roman" panose="02020603050405020304" pitchFamily="18" charset="0"/>
              </a:rPr>
              <a:t>16.1-284 </a:t>
            </a:r>
          </a:p>
          <a:p>
            <a:r>
              <a:rPr lang="en-US" sz="4000" dirty="0">
                <a:effectLst/>
                <a:ea typeface="Times New Roman" panose="02020603050405020304" pitchFamily="18" charset="0"/>
              </a:rPr>
              <a:t>Sentences for an adult who has committed, before the age of 18</a:t>
            </a:r>
          </a:p>
          <a:p>
            <a:r>
              <a:rPr lang="en-US" sz="4000" dirty="0">
                <a:effectLst/>
                <a:ea typeface="Times New Roman" panose="02020603050405020304" pitchFamily="18" charset="0"/>
              </a:rPr>
              <a:t>punishment for a Class 1 misdemeanor (for each offense)</a:t>
            </a:r>
          </a:p>
          <a:p>
            <a:r>
              <a:rPr lang="en-US" sz="4000" dirty="0">
                <a:effectLst/>
                <a:ea typeface="Times New Roman" panose="02020603050405020304" pitchFamily="18" charset="0"/>
              </a:rPr>
              <a:t>total jail sentence shall not exceed 36 continuous months and the total fine shall not exceed $2,500</a:t>
            </a:r>
          </a:p>
          <a:p>
            <a:r>
              <a:rPr lang="en-US" sz="4000" dirty="0">
                <a:effectLst/>
                <a:ea typeface="Times New Roman" panose="02020603050405020304" pitchFamily="18" charset="0"/>
              </a:rPr>
              <a:t> or the court may order a disposition as provided in subdivision A 4, 5, 7, 11, 12, 14, or 17 and subsection B of § </a:t>
            </a:r>
            <a:r>
              <a:rPr lang="en-US" sz="4000" u="none" strike="noStrike" dirty="0">
                <a:solidFill>
                  <a:srgbClr val="0000FF"/>
                </a:solidFill>
                <a:effectLst/>
                <a:ea typeface="Times New Roman" panose="02020603050405020304" pitchFamily="18" charset="0"/>
                <a:hlinkClick r:id="rId3"/>
              </a:rPr>
              <a:t>16.1-278.8</a:t>
            </a:r>
            <a:r>
              <a:rPr lang="en-US" sz="4000" dirty="0">
                <a:effectLst/>
                <a:ea typeface="Times New Roman" panose="02020603050405020304" pitchFamily="18" charset="0"/>
              </a:rPr>
              <a:t>.</a:t>
            </a:r>
          </a:p>
          <a:p>
            <a:endParaRPr lang="en-US" sz="4000" dirty="0">
              <a:effectLst/>
              <a:ea typeface="Times New Roman" panose="02020603050405020304" pitchFamily="18" charset="0"/>
            </a:endParaRPr>
          </a:p>
          <a:p>
            <a:endParaRPr lang="en-US" sz="4000" dirty="0">
              <a:effectLst/>
              <a:ea typeface="Times New Roman" panose="02020603050405020304" pitchFamily="18" charset="0"/>
            </a:endParaRPr>
          </a:p>
          <a:p>
            <a:endParaRPr lang="en-US" sz="4000" dirty="0">
              <a:effectLst/>
              <a:ea typeface="Times New Roman" panose="02020603050405020304" pitchFamily="18" charset="0"/>
            </a:endParaRPr>
          </a:p>
          <a:p>
            <a:endParaRPr lang="en-US" sz="4000" dirty="0">
              <a:effectLst/>
              <a:ea typeface="Calibri" panose="020F0502020204030204" pitchFamily="34" charset="0"/>
              <a:cs typeface="Times New Roman" panose="02020603050405020304" pitchFamily="18" charset="0"/>
            </a:endParaRPr>
          </a:p>
          <a:p>
            <a:endParaRPr lang="en-US" sz="4000" dirty="0">
              <a:solidFill>
                <a:schemeClr val="tx1"/>
              </a:solidFill>
              <a:effectLst/>
              <a:latin typeface="+mj-lt"/>
            </a:endParaRPr>
          </a:p>
          <a:p>
            <a:endParaRPr lang="en-US" sz="1800" dirty="0"/>
          </a:p>
        </p:txBody>
      </p:sp>
      <p:sp>
        <p:nvSpPr>
          <p:cNvPr id="4" name="TextBox 3">
            <a:extLst>
              <a:ext uri="{FF2B5EF4-FFF2-40B4-BE49-F238E27FC236}">
                <a16:creationId xmlns:a16="http://schemas.microsoft.com/office/drawing/2014/main" id="{6608FF5F-3CD5-4911-9470-4AD0AA33E7CB}"/>
              </a:ext>
            </a:extLst>
          </p:cNvPr>
          <p:cNvSpPr txBox="1"/>
          <p:nvPr/>
        </p:nvSpPr>
        <p:spPr>
          <a:xfrm>
            <a:off x="2880189" y="206424"/>
            <a:ext cx="6431622" cy="707886"/>
          </a:xfrm>
          <a:prstGeom prst="rect">
            <a:avLst/>
          </a:prstGeom>
          <a:noFill/>
        </p:spPr>
        <p:txBody>
          <a:bodyPr wrap="square">
            <a:spAutoFit/>
          </a:bodyPr>
          <a:lstStyle/>
          <a:p>
            <a:r>
              <a:rPr lang="en-US" sz="4000" u="sng" dirty="0"/>
              <a:t>Juveniles 18-20 years of age</a:t>
            </a:r>
            <a:endParaRPr lang="en-US" dirty="0"/>
          </a:p>
        </p:txBody>
      </p:sp>
    </p:spTree>
    <p:extLst>
      <p:ext uri="{BB962C8B-B14F-4D97-AF65-F5344CB8AC3E}">
        <p14:creationId xmlns:p14="http://schemas.microsoft.com/office/powerpoint/2010/main" val="4228215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387AA-3A13-4E76-B1A6-F589DF4495D0}"/>
              </a:ext>
            </a:extLst>
          </p:cNvPr>
          <p:cNvSpPr>
            <a:spLocks noGrp="1"/>
          </p:cNvSpPr>
          <p:nvPr>
            <p:ph idx="1"/>
          </p:nvPr>
        </p:nvSpPr>
        <p:spPr>
          <a:xfrm>
            <a:off x="316902" y="1278192"/>
            <a:ext cx="10866865" cy="5157627"/>
          </a:xfrm>
        </p:spPr>
        <p:txBody>
          <a:bodyPr>
            <a:normAutofit/>
          </a:bodyPr>
          <a:lstStyle/>
          <a:p>
            <a:r>
              <a:rPr lang="en-US" sz="4000" dirty="0">
                <a:solidFill>
                  <a:schemeClr val="tx1"/>
                </a:solidFill>
                <a:effectLst/>
                <a:latin typeface="+mj-lt"/>
              </a:rPr>
              <a:t>§ 16.1-242. </a:t>
            </a:r>
          </a:p>
          <a:p>
            <a:r>
              <a:rPr lang="en-US" sz="4000" dirty="0">
                <a:solidFill>
                  <a:schemeClr val="tx1"/>
                </a:solidFill>
                <a:effectLst/>
                <a:latin typeface="+mj-lt"/>
              </a:rPr>
              <a:t>when such person reaches the age of 21 and a prosecution has not been commenced against him, he shall be proceeded against as an adult, even if he was a juvenile when the offense was committed.</a:t>
            </a:r>
          </a:p>
          <a:p>
            <a:endParaRPr lang="en-US" sz="1800" dirty="0"/>
          </a:p>
        </p:txBody>
      </p:sp>
      <p:sp>
        <p:nvSpPr>
          <p:cNvPr id="4" name="TextBox 3">
            <a:extLst>
              <a:ext uri="{FF2B5EF4-FFF2-40B4-BE49-F238E27FC236}">
                <a16:creationId xmlns:a16="http://schemas.microsoft.com/office/drawing/2014/main" id="{6608FF5F-3CD5-4911-9470-4AD0AA33E7CB}"/>
              </a:ext>
            </a:extLst>
          </p:cNvPr>
          <p:cNvSpPr txBox="1"/>
          <p:nvPr/>
        </p:nvSpPr>
        <p:spPr>
          <a:xfrm>
            <a:off x="3450405" y="474492"/>
            <a:ext cx="5496674" cy="646331"/>
          </a:xfrm>
          <a:prstGeom prst="rect">
            <a:avLst/>
          </a:prstGeom>
          <a:noFill/>
        </p:spPr>
        <p:txBody>
          <a:bodyPr wrap="square">
            <a:spAutoFit/>
          </a:bodyPr>
          <a:lstStyle/>
          <a:p>
            <a:r>
              <a:rPr lang="en-US" sz="3600" u="sng" dirty="0"/>
              <a:t>Juveniles 21 + years of age</a:t>
            </a:r>
            <a:endParaRPr lang="en-US" sz="3600" dirty="0"/>
          </a:p>
        </p:txBody>
      </p:sp>
    </p:spTree>
    <p:extLst>
      <p:ext uri="{BB962C8B-B14F-4D97-AF65-F5344CB8AC3E}">
        <p14:creationId xmlns:p14="http://schemas.microsoft.com/office/powerpoint/2010/main" val="112508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43344"/>
            <a:ext cx="10353762" cy="1122849"/>
          </a:xfrm>
        </p:spPr>
        <p:txBody>
          <a:bodyPr>
            <a:normAutofit fontScale="90000"/>
          </a:bodyPr>
          <a:lstStyle/>
          <a:p>
            <a:r>
              <a:rPr lang="en-US" u="sng" dirty="0">
                <a:effectLst/>
              </a:rPr>
              <a:t>Abuse and neglect of children</a:t>
            </a:r>
            <a:br>
              <a:rPr lang="en-US" dirty="0">
                <a:effectLst/>
              </a:rPr>
            </a:br>
            <a:endParaRPr lang="en-US" dirty="0"/>
          </a:p>
        </p:txBody>
      </p:sp>
      <p:sp>
        <p:nvSpPr>
          <p:cNvPr id="3" name="Content Placeholder 2"/>
          <p:cNvSpPr>
            <a:spLocks noGrp="1"/>
          </p:cNvSpPr>
          <p:nvPr>
            <p:ph idx="1"/>
          </p:nvPr>
        </p:nvSpPr>
        <p:spPr>
          <a:xfrm>
            <a:off x="913795" y="1163783"/>
            <a:ext cx="10353762" cy="4627418"/>
          </a:xfrm>
        </p:spPr>
        <p:txBody>
          <a:bodyPr>
            <a:noAutofit/>
          </a:bodyPr>
          <a:lstStyle/>
          <a:p>
            <a:r>
              <a:rPr lang="en-US" sz="3000" dirty="0">
                <a:effectLst/>
              </a:rPr>
              <a:t>Virginia Code § 18.2-371.1</a:t>
            </a:r>
          </a:p>
          <a:p>
            <a:r>
              <a:rPr lang="en-US" sz="3000" dirty="0">
                <a:effectLst/>
              </a:rPr>
              <a:t>Class 4 or Class 6 Felony</a:t>
            </a:r>
          </a:p>
          <a:p>
            <a:r>
              <a:rPr lang="en-US" sz="3000" dirty="0">
                <a:effectLst/>
              </a:rPr>
              <a:t>Subsection A deals with the Class 4 Felony- Serious Injury</a:t>
            </a:r>
          </a:p>
          <a:p>
            <a:r>
              <a:rPr lang="en-US" sz="3000" dirty="0">
                <a:effectLst/>
              </a:rPr>
              <a:t>A. Any parent, guardian, or other person responsible for the care of a child under the age of 18 who by willful act or willful omission or refusal to provide any necessary care for the child's health causes or permits serious injury to the life or health of such child is guilty of a Class 4 felony. </a:t>
            </a:r>
          </a:p>
        </p:txBody>
      </p:sp>
    </p:spTree>
    <p:extLst>
      <p:ext uri="{BB962C8B-B14F-4D97-AF65-F5344CB8AC3E}">
        <p14:creationId xmlns:p14="http://schemas.microsoft.com/office/powerpoint/2010/main" val="339465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43344"/>
            <a:ext cx="10353762" cy="1122849"/>
          </a:xfrm>
        </p:spPr>
        <p:txBody>
          <a:bodyPr>
            <a:normAutofit fontScale="90000"/>
          </a:bodyPr>
          <a:lstStyle/>
          <a:p>
            <a:r>
              <a:rPr lang="en-US" u="sng" dirty="0">
                <a:effectLst/>
              </a:rPr>
              <a:t>Abuse and neglect of children</a:t>
            </a:r>
            <a:br>
              <a:rPr lang="en-US" dirty="0">
                <a:effectLst/>
              </a:rPr>
            </a:br>
            <a:endParaRPr lang="en-US" dirty="0"/>
          </a:p>
        </p:txBody>
      </p:sp>
      <p:sp>
        <p:nvSpPr>
          <p:cNvPr id="3" name="Content Placeholder 2"/>
          <p:cNvSpPr>
            <a:spLocks noGrp="1"/>
          </p:cNvSpPr>
          <p:nvPr>
            <p:ph idx="1"/>
          </p:nvPr>
        </p:nvSpPr>
        <p:spPr>
          <a:xfrm>
            <a:off x="913795" y="1163783"/>
            <a:ext cx="10353762" cy="4627418"/>
          </a:xfrm>
        </p:spPr>
        <p:txBody>
          <a:bodyPr>
            <a:noAutofit/>
          </a:bodyPr>
          <a:lstStyle/>
          <a:p>
            <a:r>
              <a:rPr lang="en-US" sz="3200" dirty="0">
                <a:effectLst/>
              </a:rPr>
              <a:t>“Serious Injury” includes, but not limited to</a:t>
            </a:r>
          </a:p>
          <a:p>
            <a:pPr marL="36900" indent="0">
              <a:buNone/>
            </a:pPr>
            <a:r>
              <a:rPr lang="en-US" sz="3200" dirty="0">
                <a:effectLst/>
              </a:rPr>
              <a:t>	(i) disfigurement							(ii) a fracture </a:t>
            </a:r>
          </a:p>
          <a:p>
            <a:pPr marL="36900" indent="0">
              <a:buNone/>
            </a:pPr>
            <a:r>
              <a:rPr lang="en-US" sz="3200" dirty="0">
                <a:effectLst/>
              </a:rPr>
              <a:t>	(iii) a severe burn or laceration</a:t>
            </a:r>
          </a:p>
          <a:p>
            <a:pPr marL="36900" indent="0">
              <a:buNone/>
            </a:pPr>
            <a:r>
              <a:rPr lang="en-US" sz="3200" dirty="0">
                <a:effectLst/>
              </a:rPr>
              <a:t>	(iv) Mutilation								(v) Maiming</a:t>
            </a:r>
          </a:p>
          <a:p>
            <a:pPr marL="36900" indent="0">
              <a:buNone/>
            </a:pPr>
            <a:r>
              <a:rPr lang="en-US" sz="3200" dirty="0">
                <a:effectLst/>
              </a:rPr>
              <a:t>	(vi) forced ingestion of dangerous substances </a:t>
            </a:r>
          </a:p>
          <a:p>
            <a:pPr marL="36900" indent="0">
              <a:buNone/>
            </a:pPr>
            <a:r>
              <a:rPr lang="en-US" sz="3200" dirty="0">
                <a:effectLst/>
              </a:rPr>
              <a:t>	(vii) life-threatening internal injuries. </a:t>
            </a:r>
            <a:endParaRPr lang="en-US" sz="3200" dirty="0"/>
          </a:p>
        </p:txBody>
      </p:sp>
    </p:spTree>
    <p:extLst>
      <p:ext uri="{BB962C8B-B14F-4D97-AF65-F5344CB8AC3E}">
        <p14:creationId xmlns:p14="http://schemas.microsoft.com/office/powerpoint/2010/main" val="414970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754E-1664-4DA1-B5FA-DD154B88A138}"/>
              </a:ext>
            </a:extLst>
          </p:cNvPr>
          <p:cNvSpPr>
            <a:spLocks noGrp="1"/>
          </p:cNvSpPr>
          <p:nvPr>
            <p:ph type="title"/>
          </p:nvPr>
        </p:nvSpPr>
        <p:spPr>
          <a:xfrm>
            <a:off x="780231" y="292522"/>
            <a:ext cx="10353762" cy="970450"/>
          </a:xfrm>
        </p:spPr>
        <p:txBody>
          <a:bodyPr/>
          <a:lstStyle/>
          <a:p>
            <a:r>
              <a:rPr lang="en-US" u="sng" dirty="0"/>
              <a:t>Inflicted Scald by Flowing Water</a:t>
            </a:r>
          </a:p>
        </p:txBody>
      </p:sp>
      <p:pic>
        <p:nvPicPr>
          <p:cNvPr id="4" name="Picture 3">
            <a:extLst>
              <a:ext uri="{FF2B5EF4-FFF2-40B4-BE49-F238E27FC236}">
                <a16:creationId xmlns:a16="http://schemas.microsoft.com/office/drawing/2014/main" id="{E2F6BD0A-C1FE-4777-A9CD-0CC5581D404C}"/>
              </a:ext>
            </a:extLst>
          </p:cNvPr>
          <p:cNvPicPr>
            <a:picLocks noChangeAspect="1"/>
          </p:cNvPicPr>
          <p:nvPr/>
        </p:nvPicPr>
        <p:blipFill>
          <a:blip r:embed="rId2"/>
          <a:stretch>
            <a:fillRect/>
          </a:stretch>
        </p:blipFill>
        <p:spPr>
          <a:xfrm>
            <a:off x="2650197" y="1410515"/>
            <a:ext cx="3000590" cy="5228304"/>
          </a:xfrm>
          <a:prstGeom prst="rect">
            <a:avLst/>
          </a:prstGeom>
        </p:spPr>
      </p:pic>
      <p:pic>
        <p:nvPicPr>
          <p:cNvPr id="6" name="Picture 5">
            <a:extLst>
              <a:ext uri="{FF2B5EF4-FFF2-40B4-BE49-F238E27FC236}">
                <a16:creationId xmlns:a16="http://schemas.microsoft.com/office/drawing/2014/main" id="{A4C1BB34-DCC6-43CC-B046-86E1B458B4CE}"/>
              </a:ext>
            </a:extLst>
          </p:cNvPr>
          <p:cNvPicPr>
            <a:picLocks noChangeAspect="1"/>
          </p:cNvPicPr>
          <p:nvPr/>
        </p:nvPicPr>
        <p:blipFill>
          <a:blip r:embed="rId3"/>
          <a:stretch>
            <a:fillRect/>
          </a:stretch>
        </p:blipFill>
        <p:spPr>
          <a:xfrm>
            <a:off x="6335923" y="1337174"/>
            <a:ext cx="3455227" cy="5228304"/>
          </a:xfrm>
          <a:prstGeom prst="rect">
            <a:avLst/>
          </a:prstGeom>
        </p:spPr>
      </p:pic>
    </p:spTree>
    <p:extLst>
      <p:ext uri="{BB962C8B-B14F-4D97-AF65-F5344CB8AC3E}">
        <p14:creationId xmlns:p14="http://schemas.microsoft.com/office/powerpoint/2010/main" val="311360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7ABC-FF0C-4648-B01D-2384E02A294D}"/>
              </a:ext>
            </a:extLst>
          </p:cNvPr>
          <p:cNvSpPr>
            <a:spLocks noGrp="1"/>
          </p:cNvSpPr>
          <p:nvPr>
            <p:ph type="title"/>
          </p:nvPr>
        </p:nvSpPr>
        <p:spPr>
          <a:xfrm>
            <a:off x="3564526" y="363020"/>
            <a:ext cx="4850008" cy="970450"/>
          </a:xfrm>
        </p:spPr>
        <p:txBody>
          <a:bodyPr>
            <a:normAutofit/>
          </a:bodyPr>
          <a:lstStyle/>
          <a:p>
            <a:r>
              <a:rPr lang="en-US" sz="4800" u="sng" dirty="0"/>
              <a:t>Immersion Burns </a:t>
            </a:r>
          </a:p>
        </p:txBody>
      </p:sp>
      <p:pic>
        <p:nvPicPr>
          <p:cNvPr id="4" name="Picture 3">
            <a:extLst>
              <a:ext uri="{FF2B5EF4-FFF2-40B4-BE49-F238E27FC236}">
                <a16:creationId xmlns:a16="http://schemas.microsoft.com/office/drawing/2014/main" id="{C36CE4E5-ADCE-4F6E-9FB5-4900E5627290}"/>
              </a:ext>
            </a:extLst>
          </p:cNvPr>
          <p:cNvPicPr>
            <a:picLocks noChangeAspect="1"/>
          </p:cNvPicPr>
          <p:nvPr/>
        </p:nvPicPr>
        <p:blipFill>
          <a:blip r:embed="rId2"/>
          <a:stretch>
            <a:fillRect/>
          </a:stretch>
        </p:blipFill>
        <p:spPr>
          <a:xfrm>
            <a:off x="1329037" y="1503939"/>
            <a:ext cx="3879959" cy="4991041"/>
          </a:xfrm>
          <a:prstGeom prst="rect">
            <a:avLst/>
          </a:prstGeom>
        </p:spPr>
      </p:pic>
      <p:pic>
        <p:nvPicPr>
          <p:cNvPr id="6" name="Picture 5">
            <a:extLst>
              <a:ext uri="{FF2B5EF4-FFF2-40B4-BE49-F238E27FC236}">
                <a16:creationId xmlns:a16="http://schemas.microsoft.com/office/drawing/2014/main" id="{3AB808A3-C6B7-48A6-BC79-F1EA2EAF4200}"/>
              </a:ext>
            </a:extLst>
          </p:cNvPr>
          <p:cNvPicPr>
            <a:picLocks noChangeAspect="1"/>
          </p:cNvPicPr>
          <p:nvPr/>
        </p:nvPicPr>
        <p:blipFill>
          <a:blip r:embed="rId3"/>
          <a:stretch>
            <a:fillRect/>
          </a:stretch>
        </p:blipFill>
        <p:spPr>
          <a:xfrm>
            <a:off x="5824412" y="2003461"/>
            <a:ext cx="5386367" cy="3590911"/>
          </a:xfrm>
          <a:prstGeom prst="rect">
            <a:avLst/>
          </a:prstGeom>
        </p:spPr>
      </p:pic>
    </p:spTree>
    <p:extLst>
      <p:ext uri="{BB962C8B-B14F-4D97-AF65-F5344CB8AC3E}">
        <p14:creationId xmlns:p14="http://schemas.microsoft.com/office/powerpoint/2010/main" val="1958446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effectLst/>
              </a:rPr>
              <a:t>Abuse and neglect of children</a:t>
            </a:r>
            <a:endParaRPr lang="en-US" u="sng" dirty="0"/>
          </a:p>
        </p:txBody>
      </p:sp>
      <p:sp>
        <p:nvSpPr>
          <p:cNvPr id="3" name="Content Placeholder 2"/>
          <p:cNvSpPr>
            <a:spLocks noGrp="1"/>
          </p:cNvSpPr>
          <p:nvPr>
            <p:ph idx="1"/>
          </p:nvPr>
        </p:nvSpPr>
        <p:spPr>
          <a:xfrm>
            <a:off x="913795" y="1732449"/>
            <a:ext cx="10353762" cy="4515951"/>
          </a:xfrm>
        </p:spPr>
        <p:txBody>
          <a:bodyPr>
            <a:normAutofit fontScale="92500" lnSpcReduction="20000"/>
          </a:bodyPr>
          <a:lstStyle/>
          <a:p>
            <a:r>
              <a:rPr lang="en-US" sz="3800" dirty="0"/>
              <a:t>Subsection B deals with the Class 6 Felony- Neglect</a:t>
            </a:r>
          </a:p>
          <a:p>
            <a:r>
              <a:rPr lang="en-US" sz="3800" dirty="0">
                <a:effectLst/>
              </a:rPr>
              <a:t>B. 1. Any parent, guardian, or other person responsible for the care of a child under the age of 18 whose willful act or omission in the care of such child was </a:t>
            </a:r>
            <a:r>
              <a:rPr lang="en-US" sz="3800" b="1" u="sng" dirty="0">
                <a:effectLst/>
              </a:rPr>
              <a:t>so gross, wanton, and culpable as to show a reckless disregard for human life</a:t>
            </a:r>
            <a:r>
              <a:rPr lang="en-US" sz="3800" dirty="0">
                <a:effectLst/>
              </a:rPr>
              <a:t> is guilty of a Class 6 felony.</a:t>
            </a:r>
          </a:p>
          <a:p>
            <a:r>
              <a:rPr lang="en-US" sz="3800" dirty="0">
                <a:effectLst/>
              </a:rPr>
              <a:t>What does </a:t>
            </a:r>
            <a:r>
              <a:rPr lang="en-US" sz="3800" b="1" u="sng" dirty="0">
                <a:effectLst/>
              </a:rPr>
              <a:t>so gross, wanton, and culpable as to show a reckless disregard for human life</a:t>
            </a:r>
            <a:r>
              <a:rPr lang="en-US" sz="3800" dirty="0">
                <a:effectLst/>
              </a:rPr>
              <a:t>  mean? </a:t>
            </a:r>
          </a:p>
          <a:p>
            <a:pPr marL="36900" indent="0">
              <a:buNone/>
            </a:pPr>
            <a:endParaRPr lang="en-US" dirty="0">
              <a:effectLst/>
            </a:endParaRPr>
          </a:p>
        </p:txBody>
      </p:sp>
    </p:spTree>
    <p:extLst>
      <p:ext uri="{BB962C8B-B14F-4D97-AF65-F5344CB8AC3E}">
        <p14:creationId xmlns:p14="http://schemas.microsoft.com/office/powerpoint/2010/main" val="9741712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388</TotalTime>
  <Words>2745</Words>
  <Application>Microsoft Office PowerPoint</Application>
  <PresentationFormat>Widescreen</PresentationFormat>
  <Paragraphs>172</Paragraphs>
  <Slides>47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Calibri</vt:lpstr>
      <vt:lpstr>Calisto MT</vt:lpstr>
      <vt:lpstr>Wingdings 2</vt:lpstr>
      <vt:lpstr>Slate</vt:lpstr>
      <vt:lpstr>Domestic Violence  and Child Abuse   Office of the Commonwealth Attorney </vt:lpstr>
      <vt:lpstr>1) Assault and Battery vs. Child Abuse and Neglect  2) Corporal Punishment, when is it criminal?  3) Class 4 vs. Class 6 Child Abuse   4) Adults Charged as Adults for Juvenile Offenses</vt:lpstr>
      <vt:lpstr>Assault and Battery of a Family or Household Member (Domestic Violence)</vt:lpstr>
      <vt:lpstr>Assault and Battery of a Family or Household Member (Domestic Violence)</vt:lpstr>
      <vt:lpstr>Abuse and neglect of children </vt:lpstr>
      <vt:lpstr>Abuse and neglect of children </vt:lpstr>
      <vt:lpstr>Inflicted Scald by Flowing Water</vt:lpstr>
      <vt:lpstr>Immersion Burns </vt:lpstr>
      <vt:lpstr>Abuse and neglect of children</vt:lpstr>
      <vt:lpstr>PowerPoint Presentation</vt:lpstr>
      <vt:lpstr>Corporal Punishment</vt:lpstr>
      <vt:lpstr>Corporal Punishment</vt:lpstr>
      <vt:lpstr>Corporal Punishment</vt:lpstr>
      <vt:lpstr>Corporal Punishment</vt:lpstr>
      <vt:lpstr>Corporal Punishment</vt:lpstr>
      <vt:lpstr>Corporal Punishment</vt:lpstr>
      <vt:lpstr>Corporal Punishment</vt:lpstr>
      <vt:lpstr>Corporal Punishment</vt:lpstr>
      <vt:lpstr>Corporal Punishment</vt:lpstr>
      <vt:lpstr>Corporal Punishment</vt:lpstr>
      <vt:lpstr>Corporal Punishment</vt:lpstr>
      <vt:lpstr>Corporal Punishment</vt:lpstr>
      <vt:lpstr>Corporal Punishment </vt:lpstr>
      <vt:lpstr>Corporal Punishment </vt:lpstr>
      <vt:lpstr>Corporal Punishment </vt:lpstr>
      <vt:lpstr>Corporal Punishment</vt:lpstr>
      <vt:lpstr>Corporal Punishment</vt:lpstr>
      <vt:lpstr>Corporal Punishment</vt:lpstr>
      <vt:lpstr>Corporal Punishment</vt:lpstr>
      <vt:lpstr>Corporal Punishment</vt:lpstr>
      <vt:lpstr>Corporal Punishment</vt:lpstr>
      <vt:lpstr>Patterned Injuries</vt:lpstr>
      <vt:lpstr>Patterned Injuries</vt:lpstr>
      <vt:lpstr>Loop Marks</vt:lpstr>
      <vt:lpstr>Linear Injuries</vt:lpstr>
      <vt:lpstr>PowerPoint Presentation</vt:lpstr>
      <vt:lpstr>PowerPoint Presentation</vt:lpstr>
      <vt:lpstr>PowerPoint Presentation</vt:lpstr>
      <vt:lpstr>PowerPoint Presentation</vt:lpstr>
      <vt:lpstr>Pinch Marks </vt:lpstr>
      <vt:lpstr>Slap Marks</vt:lpstr>
      <vt:lpstr>PowerPoint Presentation</vt:lpstr>
      <vt:lpstr>Shoe Marks</vt:lpstr>
      <vt:lpstr>Ligature Marks </vt:lpstr>
      <vt:lpstr>Adults Charged as Adults for Juvenile Offenses</vt:lpstr>
      <vt:lpstr>PowerPoint Presentation</vt:lpstr>
      <vt:lpstr>PowerPoint Presentation</vt:lpstr>
    </vt:vector>
  </TitlesOfParts>
  <Company>City of Virginia Beach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and Child Abuse</dc:title>
  <dc:creator>Megan M. Lang</dc:creator>
  <cp:lastModifiedBy>Megan M. Lang</cp:lastModifiedBy>
  <cp:revision>54</cp:revision>
  <dcterms:created xsi:type="dcterms:W3CDTF">2022-09-09T15:19:59Z</dcterms:created>
  <dcterms:modified xsi:type="dcterms:W3CDTF">2022-09-22T13:17:55Z</dcterms:modified>
</cp:coreProperties>
</file>