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12192000" cy="6858000"/>
  <p:notesSz cx="12192000" cy="6858000"/>
  <p:embeddedFontLst>
    <p:embeddedFont>
      <p:font typeface="WUTFDO+Arial-BoldMT"/>
      <p:regular r:id="rId89"/>
    </p:embeddedFont>
    <p:embeddedFont>
      <p:font typeface="KTRKAR+Calibri-Light,Bold"/>
      <p:regular r:id="rId90"/>
    </p:embeddedFont>
    <p:embeddedFont>
      <p:font typeface="ENGOQV+ArialMT"/>
      <p:regular r:id="rId91"/>
    </p:embeddedFont>
    <p:embeddedFont>
      <p:font typeface="DBNBRK+SymbolMT"/>
      <p:regular r:id="rId92"/>
    </p:embeddedFont>
    <p:embeddedFont>
      <p:font typeface="IBPNCG+TimesNewRomanPSMT"/>
      <p:regular r:id="rId93"/>
    </p:embeddedFont>
    <p:embeddedFont>
      <p:font typeface="BVMHHE+Wingdings-Regular"/>
      <p:regular r:id="rId94"/>
    </p:embeddedFont>
    <p:embeddedFont>
      <p:font typeface="FOLPBL+Arial-ItalicMT"/>
      <p:regular r:id="rId9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slide" Target="slides/slide56.xml" /><Relationship Id="rId62" Type="http://schemas.openxmlformats.org/officeDocument/2006/relationships/slide" Target="slides/slide57.xml" /><Relationship Id="rId63" Type="http://schemas.openxmlformats.org/officeDocument/2006/relationships/slide" Target="slides/slide58.xml" /><Relationship Id="rId64" Type="http://schemas.openxmlformats.org/officeDocument/2006/relationships/slide" Target="slides/slide59.xml" /><Relationship Id="rId65" Type="http://schemas.openxmlformats.org/officeDocument/2006/relationships/slide" Target="slides/slide60.xml" /><Relationship Id="rId66" Type="http://schemas.openxmlformats.org/officeDocument/2006/relationships/slide" Target="slides/slide61.xml" /><Relationship Id="rId67" Type="http://schemas.openxmlformats.org/officeDocument/2006/relationships/slide" Target="slides/slide62.xml" /><Relationship Id="rId68" Type="http://schemas.openxmlformats.org/officeDocument/2006/relationships/slide" Target="slides/slide63.xml" /><Relationship Id="rId69" Type="http://schemas.openxmlformats.org/officeDocument/2006/relationships/slide" Target="slides/slide64.xml" /><Relationship Id="rId7" Type="http://schemas.openxmlformats.org/officeDocument/2006/relationships/slide" Target="slides/slide2.xml" /><Relationship Id="rId70" Type="http://schemas.openxmlformats.org/officeDocument/2006/relationships/slide" Target="slides/slide65.xml" /><Relationship Id="rId71" Type="http://schemas.openxmlformats.org/officeDocument/2006/relationships/slide" Target="slides/slide66.xml" /><Relationship Id="rId72" Type="http://schemas.openxmlformats.org/officeDocument/2006/relationships/slide" Target="slides/slide67.xml" /><Relationship Id="rId73" Type="http://schemas.openxmlformats.org/officeDocument/2006/relationships/slide" Target="slides/slide68.xml" /><Relationship Id="rId74" Type="http://schemas.openxmlformats.org/officeDocument/2006/relationships/slide" Target="slides/slide69.xml" /><Relationship Id="rId75" Type="http://schemas.openxmlformats.org/officeDocument/2006/relationships/slide" Target="slides/slide70.xml" /><Relationship Id="rId76" Type="http://schemas.openxmlformats.org/officeDocument/2006/relationships/slide" Target="slides/slide71.xml" /><Relationship Id="rId77" Type="http://schemas.openxmlformats.org/officeDocument/2006/relationships/slide" Target="slides/slide72.xml" /><Relationship Id="rId78" Type="http://schemas.openxmlformats.org/officeDocument/2006/relationships/slide" Target="slides/slide73.xml" /><Relationship Id="rId79" Type="http://schemas.openxmlformats.org/officeDocument/2006/relationships/slide" Target="slides/slide74.xml" /><Relationship Id="rId8" Type="http://schemas.openxmlformats.org/officeDocument/2006/relationships/slide" Target="slides/slide3.xml" /><Relationship Id="rId80" Type="http://schemas.openxmlformats.org/officeDocument/2006/relationships/slide" Target="slides/slide75.xml" /><Relationship Id="rId81" Type="http://schemas.openxmlformats.org/officeDocument/2006/relationships/slide" Target="slides/slide76.xml" /><Relationship Id="rId82" Type="http://schemas.openxmlformats.org/officeDocument/2006/relationships/slide" Target="slides/slide77.xml" /><Relationship Id="rId83" Type="http://schemas.openxmlformats.org/officeDocument/2006/relationships/slide" Target="slides/slide78.xml" /><Relationship Id="rId84" Type="http://schemas.openxmlformats.org/officeDocument/2006/relationships/slide" Target="slides/slide79.xml" /><Relationship Id="rId85" Type="http://schemas.openxmlformats.org/officeDocument/2006/relationships/slide" Target="slides/slide80.xml" /><Relationship Id="rId86" Type="http://schemas.openxmlformats.org/officeDocument/2006/relationships/slide" Target="slides/slide81.xml" /><Relationship Id="rId87" Type="http://schemas.openxmlformats.org/officeDocument/2006/relationships/slide" Target="slides/slide82.xml" /><Relationship Id="rId88" Type="http://schemas.openxmlformats.org/officeDocument/2006/relationships/slide" Target="slides/slide83.xml" /><Relationship Id="rId89" Type="http://schemas.openxmlformats.org/officeDocument/2006/relationships/font" Target="fonts/font1.fntdata" /><Relationship Id="rId9" Type="http://schemas.openxmlformats.org/officeDocument/2006/relationships/slide" Target="slides/slide4.xml" /><Relationship Id="rId90" Type="http://schemas.openxmlformats.org/officeDocument/2006/relationships/font" Target="fonts/font2.fntdata" /><Relationship Id="rId91" Type="http://schemas.openxmlformats.org/officeDocument/2006/relationships/font" Target="fonts/font3.fntdata" /><Relationship Id="rId92" Type="http://schemas.openxmlformats.org/officeDocument/2006/relationships/font" Target="fonts/font4.fntdata" /><Relationship Id="rId93" Type="http://schemas.openxmlformats.org/officeDocument/2006/relationships/font" Target="fonts/font5.fntdata" /><Relationship Id="rId94" Type="http://schemas.openxmlformats.org/officeDocument/2006/relationships/font" Target="fonts/font6.fntdata" /><Relationship Id="rId95" Type="http://schemas.openxmlformats.org/officeDocument/2006/relationships/font" Target="fonts/font7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Relationship Id="rId3" Type="http://schemas.openxmlformats.org/officeDocument/2006/relationships/hyperlink" Target="http://autism-daddy.blogspot.com.au/2012/01/6-financial-medical-legal-things-every.html" TargetMode="External" /><Relationship Id="rId4" Type="http://schemas.openxmlformats.org/officeDocument/2006/relationships/hyperlink" Target="https://creativecommons.org/licenses/by-sa/3.0/" TargetMode="Ex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vsb.org/pro-guidelines/index.php/rules/client-lawyer-relationship/rule1-15/" TargetMode="External" /><Relationship Id="rId3" Type="http://schemas.openxmlformats.org/officeDocument/2006/relationships/image" Target="../media/image39.png" /><Relationship Id="rId4" Type="http://schemas.openxmlformats.org/officeDocument/2006/relationships/hyperlink" Target="https://www.vsb.org/docs/Lawyers_OPM_electronic.pdf" TargetMode="External" /><Relationship Id="rId5" Type="http://schemas.openxmlformats.org/officeDocument/2006/relationships/hyperlink" Target="https://www.vsb.org/pro-guidelines/index.php/bar-govt/maintenance-of-trust-accounts-notice-of-election-requirements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hyperlink" Target="https://webmobilize.net/2012/10/08/facebook-the-dark-side-part-2/" TargetMode="External" /><Relationship Id="rId4" Type="http://schemas.openxmlformats.org/officeDocument/2006/relationships/hyperlink" Target="https://creativecommons.org/licenses/by-nc/3.0/" TargetMode="Externa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thebluediamondgallery.com/handwriting/i/investigation.html" TargetMode="External" /><Relationship Id="rId3" Type="http://schemas.openxmlformats.org/officeDocument/2006/relationships/image" Target="../media/image43.png" /><Relationship Id="rId4" Type="http://schemas.openxmlformats.org/officeDocument/2006/relationships/hyperlink" Target="https://creativecommons.org/licenses/by-sa/3.0/" TargetMode="Externa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Relationship Id="rId3" Type="http://schemas.openxmlformats.org/officeDocument/2006/relationships/hyperlink" Target="https://www.abajournal.com/authors/4/" TargetMode="External" /><Relationship Id="rId4" Type="http://schemas.openxmlformats.org/officeDocument/2006/relationships/hyperlink" Target="https://www.vsb.org/disciplinary.html" TargetMode="Ex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Relationship Id="rId3" Type="http://schemas.openxmlformats.org/officeDocument/2006/relationships/hyperlink" Target="https://pokerfuse.com/news/law-and-regulation/211125-yet-another-delay-wire-act-case/" TargetMode="External" /><Relationship Id="rId4" Type="http://schemas.openxmlformats.org/officeDocument/2006/relationships/hyperlink" Target="https://creativecommons.org/licenses/by-sa/3.0/" TargetMode="Externa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en.wiktionary.org/wiki/balance" TargetMode="External" /><Relationship Id="rId3" Type="http://schemas.openxmlformats.org/officeDocument/2006/relationships/image" Target="../media/image60.png" /><Relationship Id="rId4" Type="http://schemas.openxmlformats.org/officeDocument/2006/relationships/hyperlink" Target="https://creativecommons.org/licenses/by-sa/3.0/" TargetMode="Externa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2.pn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ukrainianlaw.blogspot.com/2016/01/having-talk-about-end-of-life-documents.html" TargetMode="External" /><Relationship Id="rId3" Type="http://schemas.openxmlformats.org/officeDocument/2006/relationships/image" Target="../media/image63.png" /><Relationship Id="rId4" Type="http://schemas.openxmlformats.org/officeDocument/2006/relationships/hyperlink" Target="https://creativecommons.org/licenses/by/3.0/" TargetMode="Externa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icondoit.wordpress.com/2009/09/02/thoughts-on-truth-justice-legal-icons/" TargetMode="External" /><Relationship Id="rId3" Type="http://schemas.openxmlformats.org/officeDocument/2006/relationships/image" Target="../media/image64.png" /><Relationship Id="rId4" Type="http://schemas.openxmlformats.org/officeDocument/2006/relationships/hyperlink" Target="https://creativecommons.org/licenses/by-nc-sa/3.0/" TargetMode="Externa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6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pn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8.pn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pn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pn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vsb.org/attorney/attSearch.asp?S=D" TargetMode="External" /><Relationship Id="rId3" Type="http://schemas.openxmlformats.org/officeDocument/2006/relationships/image" Target="../media/image72.pn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paralegalalliance.com/court-adopts-the-limited-license-legal-technician-rule/" TargetMode="External" /><Relationship Id="rId3" Type="http://schemas.openxmlformats.org/officeDocument/2006/relationships/image" Target="../media/image73.png" /><Relationship Id="rId4" Type="http://schemas.openxmlformats.org/officeDocument/2006/relationships/hyperlink" Target="https://creativecommons.org/licenses/by-nd/3.0/" TargetMode="Externa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png" /><Relationship Id="rId3" Type="http://schemas.openxmlformats.org/officeDocument/2006/relationships/hyperlink" Target="http://www.vsb.org/pro-guidelines/index.php/rules/preamble/" TargetMode="Externa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pn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pn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7.png" /><Relationship Id="rId3" Type="http://schemas.openxmlformats.org/officeDocument/2006/relationships/hyperlink" Target="https://blog.socketsandlightbulbs.com/2012/12/18/mission-for-today-ask-for-advice/id-10088178_advice/" TargetMode="External" /><Relationship Id="rId4" Type="http://schemas.openxmlformats.org/officeDocument/2006/relationships/hyperlink" Target="https://creativecommons.org/licenses/by-nc-nd/3.0/" TargetMode="Externa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pn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0.pn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1.pn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2.png" /><Relationship Id="rId3" Type="http://schemas.openxmlformats.org/officeDocument/2006/relationships/hyperlink" Target="http://www.vsb.org/site/public/clients-protection-fnd" TargetMode="External" /><Relationship Id="rId4" Type="http://schemas.openxmlformats.org/officeDocument/2006/relationships/hyperlink" Target="mailto:cpf@vsb.org" TargetMode="Externa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2588" y="1455660"/>
            <a:ext cx="6048166" cy="1154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Recent</a:t>
            </a: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Developments</a:t>
            </a: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in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Professional</a:t>
            </a: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4000" b="1">
                <a:solidFill>
                  <a:srgbClr val="17406d"/>
                </a:solidFill>
                <a:latin typeface="WUTFDO+Arial-BoldMT"/>
                <a:cs typeface="WUTFDO+Arial-BoldMT"/>
              </a:rPr>
              <a:t>Regulation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2588" y="3145052"/>
            <a:ext cx="5530177" cy="672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Materials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credited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to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the</a:t>
            </a:r>
            <a:r>
              <a:rPr dirty="0" sz="2400" spc="-56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following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and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VSB.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Permission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granted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for</a:t>
            </a:r>
            <a:r>
              <a:rPr dirty="0" sz="2400" spc="-57">
                <a:solidFill>
                  <a:srgbClr val="113052"/>
                </a:solidFill>
                <a:latin typeface="KTRKAR+Calibri-Light,Bold"/>
                <a:cs typeface="KTRKAR+Calibri-Light,Bold"/>
              </a:rPr>
              <a:t> </a:t>
            </a:r>
            <a:r>
              <a:rPr dirty="0" sz="2400">
                <a:solidFill>
                  <a:srgbClr val="113052"/>
                </a:solidFill>
                <a:latin typeface="KTRKAR+Calibri-Light,Bold"/>
                <a:cs typeface="KTRKAR+Calibri-Light,Bold"/>
              </a:rPr>
              <a:t>reproduction.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2588" y="3945145"/>
            <a:ext cx="3238046" cy="9537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Carolyn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Grady,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Renu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M.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Brennan,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Elizabeth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K.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Shoenfeld,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2588" y="5453906"/>
            <a:ext cx="6262875" cy="65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VIRGINIA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BEACH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BAR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ASSOCIATION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ETHICS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SEMINAR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2022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and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17406d"/>
                </a:solidFill>
                <a:latin typeface="WUTFDO+Arial-BoldMT"/>
                <a:cs typeface="WUTFDO+Arial-BoldMT"/>
              </a:rPr>
              <a:t>Re-broadcast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5773" y="466969"/>
            <a:ext cx="4435687" cy="1031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Private</a:t>
            </a:r>
            <a:r>
              <a:rPr dirty="0" sz="44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Discipline</a:t>
            </a:r>
          </a:p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ffff"/>
                </a:solidFill>
                <a:latin typeface="ENGOQV+ArialMT"/>
                <a:cs typeface="ENGOQV+ArialMT"/>
              </a:rPr>
              <a:t>FY</a:t>
            </a:r>
            <a:r>
              <a:rPr dirty="0" sz="2700" spc="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ENGOQV+ArialMT"/>
                <a:cs typeface="ENGOQV+ArialMT"/>
              </a:rPr>
              <a:t>2022:</a:t>
            </a:r>
            <a:r>
              <a:rPr dirty="0" sz="27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ENGOQV+ArialMT"/>
                <a:cs typeface="ENGOQV+ArialMT"/>
              </a:rPr>
              <a:t>39</a:t>
            </a:r>
            <a:r>
              <a:rPr dirty="0" sz="2700" spc="7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8655" y="1513988"/>
            <a:ext cx="190123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Subject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25218" y="1513988"/>
            <a:ext cx="239500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Number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Matters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5347" y="1911372"/>
            <a:ext cx="222533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Criminal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Appeals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26961" y="1911372"/>
            <a:ext cx="434925" cy="714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73763"/>
                </a:solidFill>
                <a:latin typeface="ENGOQV+ArialMT"/>
                <a:cs typeface="ENGOQV+ArialMT"/>
              </a:rPr>
              <a:t>11</a:t>
            </a:r>
          </a:p>
          <a:p>
            <a:pPr marL="70358" marR="0">
              <a:lnSpc>
                <a:spcPts val="223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2000">
                <a:solidFill>
                  <a:srgbClr val="073763"/>
                </a:solidFill>
                <a:latin typeface="ENGOQV+ArialMT"/>
                <a:cs typeface="ENGOQV+ArialMT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5347" y="2303914"/>
            <a:ext cx="189987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Civil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Litigation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5347" y="2696456"/>
            <a:ext cx="91477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Estate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97319" y="2696456"/>
            <a:ext cx="29366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73763"/>
                </a:solidFill>
                <a:latin typeface="ENGOQV+ArialMT"/>
                <a:cs typeface="ENGOQV+ArialMT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5347" y="3022593"/>
            <a:ext cx="2254034" cy="6480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Administration/</a:t>
            </a:r>
          </a:p>
          <a:p>
            <a:pPr marL="0" marR="0">
              <a:lnSpc>
                <a:spcPts val="2234"/>
              </a:lnSpc>
              <a:spcBef>
                <a:spcPts val="383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Fiduciary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Matters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5347" y="3714588"/>
            <a:ext cx="1914944" cy="1106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Family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Law</a:t>
            </a:r>
          </a:p>
          <a:p>
            <a:pPr marL="0" marR="0">
              <a:lnSpc>
                <a:spcPts val="223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Criminal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Trials</a:t>
            </a:r>
          </a:p>
          <a:p>
            <a:pPr marL="0" marR="0">
              <a:lnSpc>
                <a:spcPts val="223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Other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26961" y="3714588"/>
            <a:ext cx="293662" cy="1106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73763"/>
                </a:solidFill>
                <a:latin typeface="ENGOQV+ArialMT"/>
                <a:cs typeface="ENGOQV+ArialMT"/>
              </a:rPr>
              <a:t>6</a:t>
            </a:r>
          </a:p>
          <a:p>
            <a:pPr marL="0" marR="0">
              <a:lnSpc>
                <a:spcPts val="223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2000">
                <a:solidFill>
                  <a:srgbClr val="073763"/>
                </a:solidFill>
                <a:latin typeface="ENGOQV+ArialMT"/>
                <a:cs typeface="ENGOQV+ArialMT"/>
              </a:rPr>
              <a:t>4</a:t>
            </a:r>
          </a:p>
          <a:p>
            <a:pPr marL="0" marR="0">
              <a:lnSpc>
                <a:spcPts val="2234"/>
              </a:lnSpc>
              <a:spcBef>
                <a:spcPts val="856"/>
              </a:spcBef>
              <a:spcAft>
                <a:spcPts val="0"/>
              </a:spcAft>
            </a:pPr>
            <a:r>
              <a:rPr dirty="0" sz="2000">
                <a:solidFill>
                  <a:srgbClr val="073763"/>
                </a:solidFill>
                <a:latin typeface="ENGOQV+ArialMT"/>
                <a:cs typeface="ENGOQV+ArialMT"/>
              </a:rPr>
              <a:t>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06784" y="6610423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7939" y="197574"/>
            <a:ext cx="951999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Private</a:t>
            </a:r>
            <a:r>
              <a:rPr dirty="0" sz="40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Discipline</a:t>
            </a:r>
            <a:r>
              <a:rPr dirty="0" sz="4000" spc="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Rules</a:t>
            </a:r>
            <a:r>
              <a:rPr dirty="0" sz="40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Violated</a:t>
            </a:r>
            <a:r>
              <a:rPr dirty="0" sz="40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FY</a:t>
            </a:r>
            <a:r>
              <a:rPr dirty="0" sz="4000" spc="1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4295" y="936950"/>
            <a:ext cx="159894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Rule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Violated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82693" y="936950"/>
            <a:ext cx="244872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Number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Violations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5364" y="1283399"/>
            <a:ext cx="170070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1.3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(Diligence)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76422" y="1283399"/>
            <a:ext cx="406672" cy="1292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13</a:t>
            </a:r>
          </a:p>
          <a:p>
            <a:pPr marL="0" marR="0">
              <a:lnSpc>
                <a:spcPts val="2010"/>
              </a:lnSpc>
              <a:spcBef>
                <a:spcPts val="553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13</a:t>
            </a:r>
          </a:p>
          <a:p>
            <a:pPr marL="0" marR="0">
              <a:lnSpc>
                <a:spcPts val="2010"/>
              </a:lnSpc>
              <a:spcBef>
                <a:spcPts val="642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13</a:t>
            </a:r>
          </a:p>
          <a:p>
            <a:pPr marL="0" marR="0">
              <a:lnSpc>
                <a:spcPts val="2010"/>
              </a:lnSpc>
              <a:spcBef>
                <a:spcPts val="692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5364" y="1609025"/>
            <a:ext cx="241119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1.4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(Communication)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5364" y="1945951"/>
            <a:ext cx="3160777" cy="6304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1.15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(Safekeeping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Property)</a:t>
            </a:r>
          </a:p>
          <a:p>
            <a:pPr marL="0" marR="0">
              <a:lnSpc>
                <a:spcPts val="2010"/>
              </a:lnSpc>
              <a:spcBef>
                <a:spcPts val="69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1.5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(Fees)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5364" y="2608504"/>
            <a:ext cx="205663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1.1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(Competence)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76422" y="2608504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5364" y="2934129"/>
            <a:ext cx="5228235" cy="1595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1.16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(Declining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Terminating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Representation)</a:t>
            </a:r>
          </a:p>
          <a:p>
            <a:pPr marL="0" marR="0">
              <a:lnSpc>
                <a:spcPts val="2010"/>
              </a:lnSpc>
              <a:spcBef>
                <a:spcPts val="553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8.1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(Bar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Admission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Disciplinary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Matters)</a:t>
            </a:r>
          </a:p>
          <a:p>
            <a:pPr marL="0" marR="0">
              <a:lnSpc>
                <a:spcPts val="2010"/>
              </a:lnSpc>
              <a:spcBef>
                <a:spcPts val="503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1.2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(Scope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Representation)</a:t>
            </a:r>
          </a:p>
          <a:p>
            <a:pPr marL="0" marR="0">
              <a:lnSpc>
                <a:spcPts val="2010"/>
              </a:lnSpc>
              <a:spcBef>
                <a:spcPts val="553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1.7,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1.8,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1.9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(Conflicts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Interest)</a:t>
            </a:r>
          </a:p>
          <a:p>
            <a:pPr marL="0" marR="0">
              <a:lnSpc>
                <a:spcPts val="2010"/>
              </a:lnSpc>
              <a:spcBef>
                <a:spcPts val="553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8.4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(Misconduct)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76422" y="2934129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76422" y="3259754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76422" y="3585378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76422" y="3911003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76422" y="4236628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45364" y="4562253"/>
            <a:ext cx="510090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3.4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(Fairness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Opposing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Party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Counsel)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76422" y="4562253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45364" y="4895457"/>
            <a:ext cx="5723874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4.2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(Communications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with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Persons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Represented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by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Counsel)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76422" y="5032616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45364" y="5502980"/>
            <a:ext cx="6066511" cy="66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5.3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(Responsibilities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Regarding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Nonlawyer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Assistants)</a:t>
            </a:r>
          </a:p>
          <a:p>
            <a:pPr marL="0" marR="0">
              <a:lnSpc>
                <a:spcPts val="2010"/>
              </a:lnSpc>
              <a:spcBef>
                <a:spcPts val="877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5.6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(Restrictions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Right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Practice)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76422" y="5502980"/>
            <a:ext cx="279536" cy="66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877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45364" y="6244169"/>
            <a:ext cx="6382929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5.8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(Procedures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for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Notification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Clients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When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Lawyer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Leaves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Law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Firm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When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Law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Firm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Dissolves)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76422" y="6381329"/>
            <a:ext cx="27953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83763"/>
                </a:solidFill>
                <a:latin typeface="ENGOQV+ArialMT"/>
                <a:cs typeface="ENGOQV+ArialMT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1737" y="827785"/>
            <a:ext cx="992606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SANCTIONS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FY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22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(July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1,</a:t>
            </a:r>
            <a:r>
              <a:rPr dirty="0" sz="2800" spc="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2021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80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June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30,</a:t>
            </a:r>
            <a:r>
              <a:rPr dirty="0" sz="2800" spc="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2022)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92459" y="1716058"/>
            <a:ext cx="2468612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*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Number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respondents</a:t>
            </a:r>
          </a:p>
          <a:p>
            <a:pPr marL="1714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in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each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IBPNCG+TimesNewRomanPSMT"/>
                <a:cs typeface="IBPNCG+TimesNewRomanPSMT"/>
              </a:rPr>
              <a:t>category.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40840" y="142952"/>
            <a:ext cx="10124629" cy="166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0315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“ABA</a:t>
            </a:r>
            <a:r>
              <a:rPr dirty="0" sz="36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Standards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36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Imposing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Lawyer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Sanctions”</a:t>
            </a:r>
          </a:p>
          <a:p>
            <a:pPr marL="2049915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Provide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Analytical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Framework</a:t>
            </a:r>
          </a:p>
          <a:p>
            <a:pPr marL="0" marR="0">
              <a:lnSpc>
                <a:spcPts val="3619"/>
              </a:lnSpc>
              <a:spcBef>
                <a:spcPts val="852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3250" spc="30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Purpose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lawyer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discipline: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55240" y="1615042"/>
            <a:ext cx="2676080" cy="4947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BVMHHE+Wingdings-Regular"/>
                <a:cs typeface="BVMHHE+Wingdings-Regular"/>
              </a:rPr>
              <a:t>v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Protect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5240" y="1916794"/>
            <a:ext cx="4864383" cy="4947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BVMHHE+Wingdings-Regular"/>
                <a:cs typeface="BVMHHE+Wingdings-Regular"/>
              </a:rPr>
              <a:t>v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Ensure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administration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justice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55240" y="2218546"/>
            <a:ext cx="5236822" cy="4947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BVMHHE+Wingdings-Regular"/>
                <a:cs typeface="BVMHHE+Wingdings-Regular"/>
              </a:rPr>
              <a:t>v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Maintain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integrity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profession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0840" y="2819438"/>
            <a:ext cx="10371607" cy="49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3250" spc="30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Proceedings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Purpose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sanction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send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message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public.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0840" y="3422942"/>
            <a:ext cx="10247655" cy="107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3250" spc="30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proceeding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not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punish,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but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purpose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preserving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courts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28575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justice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from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official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ministrations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persons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unfit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practice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them.</a:t>
            </a:r>
            <a:r>
              <a:rPr dirty="0" sz="22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Norfolk</a:t>
            </a:r>
          </a:p>
          <a:p>
            <a:pPr marL="28575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&amp;</a:t>
            </a:r>
            <a:r>
              <a:rPr dirty="0" sz="2200" spc="57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Portsmouth</a:t>
            </a:r>
            <a:r>
              <a:rPr dirty="0" sz="2200" spc="60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Bar</a:t>
            </a:r>
            <a:r>
              <a:rPr dirty="0" sz="2200" spc="60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Ass’n</a:t>
            </a:r>
            <a:r>
              <a:rPr dirty="0" sz="2200" spc="59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v.</a:t>
            </a:r>
            <a:r>
              <a:rPr dirty="0" sz="2200" spc="57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Drewry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161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Va.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833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(1933).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0840" y="4629951"/>
            <a:ext cx="10370857" cy="1676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3250" spc="30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question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not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what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punishment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may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offense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warrant,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but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what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does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it</a:t>
            </a:r>
          </a:p>
          <a:p>
            <a:pPr marL="28575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require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penalty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offender,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deterrent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others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indication</a:t>
            </a:r>
          </a:p>
          <a:p>
            <a:pPr marL="28575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laymen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that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courts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will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maintain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ethics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profession.</a:t>
            </a:r>
            <a:r>
              <a:rPr dirty="0" sz="22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Maddy</a:t>
            </a:r>
            <a:r>
              <a:rPr dirty="0" sz="2200" spc="59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v.</a:t>
            </a:r>
          </a:p>
          <a:p>
            <a:pPr marL="28575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District</a:t>
            </a:r>
            <a:r>
              <a:rPr dirty="0" sz="2200" spc="58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200">
                <a:solidFill>
                  <a:srgbClr val="000000"/>
                </a:solidFill>
                <a:latin typeface="FOLPBL+Arial-ItalicMT"/>
                <a:cs typeface="FOLPBL+Arial-ItalicMT"/>
              </a:rPr>
              <a:t>Committee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205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Va.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652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(1964),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quoting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Corpus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Juris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Secundum,</a:t>
            </a:r>
          </a:p>
          <a:p>
            <a:pPr marL="28575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Attorney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2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Client,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Section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38.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9154" y="289760"/>
            <a:ext cx="4698873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Sanctions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Case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4349" y="1035454"/>
            <a:ext cx="10330947" cy="1345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2950" spc="48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arriving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punishment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imposed,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precedents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are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little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aid,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each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case</a:t>
            </a:r>
          </a:p>
          <a:p>
            <a:pPr marL="28575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must</a:t>
            </a:r>
            <a:r>
              <a:rPr dirty="0" sz="20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largely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governed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its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particular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facts,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rests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within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sound</a:t>
            </a:r>
          </a:p>
          <a:p>
            <a:pPr marL="28575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discretion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court.</a:t>
            </a:r>
            <a:r>
              <a:rPr dirty="0" sz="2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Maddy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v.</a:t>
            </a:r>
            <a:r>
              <a:rPr dirty="0" sz="2000" spc="52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District</a:t>
            </a:r>
            <a:r>
              <a:rPr dirty="0" sz="2000" spc="52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Committee,</a:t>
            </a:r>
            <a:r>
              <a:rPr dirty="0" sz="2000" spc="-112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205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Va.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652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(1964),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quoting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Corpus</a:t>
            </a:r>
          </a:p>
          <a:p>
            <a:pPr marL="28575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Juris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Secundum,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Attorney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Client,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Section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38.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4349" y="2559454"/>
            <a:ext cx="9933468" cy="456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2950" spc="48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Board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has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perfect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right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consider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attorney’s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prior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record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0099" y="2973475"/>
            <a:ext cx="960959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determining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appropriate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sanction.</a:t>
            </a:r>
            <a:r>
              <a:rPr dirty="0" sz="20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Shea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v.</a:t>
            </a:r>
            <a:r>
              <a:rPr dirty="0" sz="2000" spc="52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Virginia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State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Bar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,</a:t>
            </a:r>
            <a:r>
              <a:rPr dirty="0" sz="20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236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Va.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442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(1988).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04349" y="3473854"/>
            <a:ext cx="9975846" cy="1040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2950" spc="48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While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misconduct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proved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hearing,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considered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isolation,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might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warrant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lesser</a:t>
            </a:r>
          </a:p>
          <a:p>
            <a:pPr marL="28575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penalty,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final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sanction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properly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based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consideration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attorney’s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entire</a:t>
            </a:r>
          </a:p>
          <a:p>
            <a:pPr marL="28575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history.</a:t>
            </a:r>
            <a:r>
              <a:rPr dirty="0" sz="20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Tucker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v.</a:t>
            </a:r>
            <a:r>
              <a:rPr dirty="0" sz="2000" spc="52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Virginia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State</a:t>
            </a:r>
            <a:r>
              <a:rPr dirty="0" sz="2000" spc="54">
                <a:solidFill>
                  <a:srgbClr val="000000"/>
                </a:solidFill>
                <a:latin typeface="FOLPBL+Arial-ItalicMT"/>
                <a:cs typeface="FOLPBL+Arial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OLPBL+Arial-ItalicMT"/>
                <a:cs typeface="FOLPBL+Arial-ItalicMT"/>
              </a:rPr>
              <a:t>Bar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,</a:t>
            </a:r>
            <a:r>
              <a:rPr dirty="0" sz="20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233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Va.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526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(1987).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4349" y="4693054"/>
            <a:ext cx="10186161" cy="735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2950" spc="48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Purpose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lawyer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self-regulation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achieved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decisions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articulate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</a:p>
          <a:p>
            <a:pPr marL="28575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reasons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decision.</a:t>
            </a:r>
            <a:r>
              <a:rPr dirty="0" sz="200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(Preface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“ABA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Standards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Imposing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Lawyer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Sanctions”)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4349" y="5607454"/>
            <a:ext cx="9751094" cy="735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>
                <a:solidFill>
                  <a:srgbClr val="1287c3"/>
                </a:solidFill>
                <a:latin typeface="ENGOQV+ArialMT"/>
                <a:cs typeface="ENGOQV+ArialMT"/>
              </a:rPr>
              <a:t>•</a:t>
            </a:r>
            <a:r>
              <a:rPr dirty="0" sz="2950" spc="480">
                <a:solidFill>
                  <a:srgbClr val="1287c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Analyze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type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offense,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imposed,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policy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considerations,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aggravating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  <a:p>
            <a:pPr marL="28575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mitigating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circumstances.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38748" y="628701"/>
            <a:ext cx="3770587" cy="118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1.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Prior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offenses;</a:t>
            </a:r>
          </a:p>
          <a:p>
            <a:pPr marL="0" marR="0">
              <a:lnSpc>
                <a:spcPts val="2279"/>
              </a:lnSpc>
              <a:spcBef>
                <a:spcPts val="103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2.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Dishonest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selfish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motive;</a:t>
            </a:r>
          </a:p>
          <a:p>
            <a:pPr marL="0" marR="0">
              <a:lnSpc>
                <a:spcPts val="2279"/>
              </a:lnSpc>
              <a:spcBef>
                <a:spcPts val="108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3.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Multiple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offenses;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8748" y="1908861"/>
            <a:ext cx="6831623" cy="875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4.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Bad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faith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obstruction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proceeding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</a:p>
          <a:p>
            <a:pPr marL="5143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intentionally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failing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comply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orders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</a:p>
          <a:p>
            <a:pPr marL="5143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agency;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8274" y="2462059"/>
            <a:ext cx="3134667" cy="1869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ABA</a:t>
            </a:r>
          </a:p>
          <a:p>
            <a:pPr marL="0" marR="0">
              <a:lnSpc>
                <a:spcPts val="4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Aggravating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8748" y="2884220"/>
            <a:ext cx="6309870" cy="87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5.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Submission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false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evidence,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false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statements,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</a:p>
          <a:p>
            <a:pPr marL="5143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other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deceptive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practices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during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</a:p>
          <a:p>
            <a:pPr marL="5143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process;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8748" y="3859580"/>
            <a:ext cx="6494483" cy="754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6.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Refusal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acknowledge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wrongful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nature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conduct;</a:t>
            </a:r>
          </a:p>
          <a:p>
            <a:pPr marL="0" marR="0">
              <a:lnSpc>
                <a:spcPts val="2279"/>
              </a:lnSpc>
              <a:spcBef>
                <a:spcPts val="103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7.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Vulnerability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victim;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8748" y="4713020"/>
            <a:ext cx="5689557" cy="754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8.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Substantial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experience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practice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law;</a:t>
            </a:r>
          </a:p>
          <a:p>
            <a:pPr marL="0" marR="0">
              <a:lnSpc>
                <a:spcPts val="2279"/>
              </a:lnSpc>
              <a:spcBef>
                <a:spcPts val="103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9.</a:t>
            </a:r>
            <a:r>
              <a:rPr dirty="0" sz="2050" spc="18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Indifference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making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restitution;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38748" y="5566460"/>
            <a:ext cx="6169616" cy="600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10.</a:t>
            </a:r>
            <a:r>
              <a:rPr dirty="0" sz="205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Illegal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conduct,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including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that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involving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use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5143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controlled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substances.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784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5479" y="709316"/>
            <a:ext cx="5830366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ABA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Mitigating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Factors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4443" y="1835408"/>
            <a:ext cx="6717283" cy="2735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1.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Absence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prior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record;</a:t>
            </a:r>
          </a:p>
          <a:p>
            <a:pPr marL="0" marR="0">
              <a:lnSpc>
                <a:spcPts val="227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2.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Absence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dishonest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selfish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motive;</a:t>
            </a:r>
          </a:p>
          <a:p>
            <a:pPr marL="0" marR="0">
              <a:lnSpc>
                <a:spcPts val="227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3.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Personal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emotional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problems;</a:t>
            </a:r>
          </a:p>
          <a:p>
            <a:pPr marL="0" marR="0">
              <a:lnSpc>
                <a:spcPts val="227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4.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Timely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good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faith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effort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make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restitution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rectify</a:t>
            </a:r>
          </a:p>
          <a:p>
            <a:pPr marL="51435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consequences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misconduct;</a:t>
            </a:r>
          </a:p>
          <a:p>
            <a:pPr marL="0" marR="0">
              <a:lnSpc>
                <a:spcPts val="2279"/>
              </a:lnSpc>
              <a:spcBef>
                <a:spcPts val="249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5.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Full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free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disclosure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board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</a:p>
          <a:p>
            <a:pPr marL="51435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cooperative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attitude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toward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proceedings;</a:t>
            </a:r>
          </a:p>
          <a:p>
            <a:pPr marL="0" marR="0">
              <a:lnSpc>
                <a:spcPts val="2279"/>
              </a:lnSpc>
              <a:spcBef>
                <a:spcPts val="249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6.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Inexperience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practice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law;</a:t>
            </a:r>
          </a:p>
          <a:p>
            <a:pPr marL="0" marR="0">
              <a:lnSpc>
                <a:spcPts val="227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7.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Character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reputation;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4443" y="4563368"/>
            <a:ext cx="2726647" cy="32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8.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Physical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disability;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84443" y="4883408"/>
            <a:ext cx="5350974" cy="967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9.</a:t>
            </a:r>
            <a:r>
              <a:rPr dirty="0" sz="2050" spc="18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Delay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disciplinary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proceedings;</a:t>
            </a:r>
          </a:p>
          <a:p>
            <a:pPr marL="0" marR="0">
              <a:lnSpc>
                <a:spcPts val="227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10.</a:t>
            </a:r>
            <a:r>
              <a:rPr dirty="0" sz="2050" spc="7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Imposition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other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penalties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sanctions;</a:t>
            </a:r>
          </a:p>
          <a:p>
            <a:pPr marL="0" marR="0">
              <a:lnSpc>
                <a:spcPts val="227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11.</a:t>
            </a:r>
            <a:r>
              <a:rPr dirty="0" sz="2050" spc="7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Remorse;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84443" y="5843528"/>
            <a:ext cx="4053034" cy="32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ENGOQV+ArialMT"/>
                <a:cs typeface="ENGOQV+ArialMT"/>
              </a:rPr>
              <a:t>12.</a:t>
            </a:r>
            <a:r>
              <a:rPr dirty="0" sz="2050" spc="7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Remoteness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prior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offenses.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94085" y="6457698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ENGOQV+ArialMT"/>
                <a:cs typeface="ENGOQV+ArialMT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1494" y="857405"/>
            <a:ext cx="8761987" cy="5205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LEO</a:t>
            </a:r>
            <a:r>
              <a:rPr dirty="0" sz="3400" spc="9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1853:</a:t>
            </a:r>
            <a:r>
              <a:rPr dirty="0" sz="3400" spc="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Sexual</a:t>
            </a:r>
            <a:r>
              <a:rPr dirty="0" sz="3400" spc="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Relationship</a:t>
            </a:r>
            <a:r>
              <a:rPr dirty="0" sz="3400" spc="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3400" spc="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Client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206680"/>
            <a:ext cx="3309578" cy="157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Joseph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Taylor</a:t>
            </a:r>
          </a:p>
          <a:p>
            <a:pPr marL="0" marR="0">
              <a:lnSpc>
                <a:spcPts val="39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Brown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2236648"/>
            <a:ext cx="3859512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39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420" y="3759124"/>
            <a:ext cx="3910110" cy="563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Conflict</a:t>
            </a:r>
            <a:r>
              <a:rPr dirty="0" sz="37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700" spc="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interest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67003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43413" y="705713"/>
            <a:ext cx="3999690" cy="65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200" spc="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John</a:t>
            </a:r>
            <a:r>
              <a:rPr dirty="0" sz="22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Weber,</a:t>
            </a:r>
            <a:r>
              <a:rPr dirty="0" sz="220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III</a:t>
            </a:r>
          </a:p>
          <a:p>
            <a:pPr marL="481893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Dismissed</a:t>
            </a:r>
            <a:r>
              <a:rPr dirty="0" sz="22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Dissent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01699" y="780140"/>
            <a:ext cx="2498519" cy="4941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Complaints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Received:</a:t>
            </a:r>
          </a:p>
          <a:p>
            <a:pPr marL="0" marR="0">
              <a:lnSpc>
                <a:spcPts val="2178"/>
              </a:lnSpc>
              <a:spcBef>
                <a:spcPts val="148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3,115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2022</a:t>
            </a:r>
          </a:p>
          <a:p>
            <a:pPr marL="0" marR="0">
              <a:lnSpc>
                <a:spcPts val="2178"/>
              </a:lnSpc>
              <a:spcBef>
                <a:spcPts val="141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2,924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2021</a:t>
            </a:r>
          </a:p>
          <a:p>
            <a:pPr marL="0" marR="0">
              <a:lnSpc>
                <a:spcPts val="2178"/>
              </a:lnSpc>
              <a:spcBef>
                <a:spcPts val="146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3,091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2020</a:t>
            </a:r>
          </a:p>
          <a:p>
            <a:pPr marL="0" marR="0">
              <a:lnSpc>
                <a:spcPts val="2178"/>
              </a:lnSpc>
              <a:spcBef>
                <a:spcPts val="141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3,123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2019</a:t>
            </a:r>
          </a:p>
          <a:p>
            <a:pPr marL="0" marR="0">
              <a:lnSpc>
                <a:spcPts val="2178"/>
              </a:lnSpc>
              <a:spcBef>
                <a:spcPts val="146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3,156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2018</a:t>
            </a:r>
          </a:p>
          <a:p>
            <a:pPr marL="0" marR="0">
              <a:lnSpc>
                <a:spcPts val="2178"/>
              </a:lnSpc>
              <a:spcBef>
                <a:spcPts val="141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3,304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2017</a:t>
            </a:r>
          </a:p>
          <a:p>
            <a:pPr marL="0" marR="0">
              <a:lnSpc>
                <a:spcPts val="2178"/>
              </a:lnSpc>
              <a:spcBef>
                <a:spcPts val="146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3,162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2016</a:t>
            </a:r>
          </a:p>
          <a:p>
            <a:pPr marL="0" marR="0">
              <a:lnSpc>
                <a:spcPts val="2178"/>
              </a:lnSpc>
              <a:spcBef>
                <a:spcPts val="141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3,346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2015</a:t>
            </a:r>
          </a:p>
          <a:p>
            <a:pPr marL="0" marR="0">
              <a:lnSpc>
                <a:spcPts val="2178"/>
              </a:lnSpc>
              <a:spcBef>
                <a:spcPts val="146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3,546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2014</a:t>
            </a:r>
          </a:p>
          <a:p>
            <a:pPr marL="0" marR="0">
              <a:lnSpc>
                <a:spcPts val="2178"/>
              </a:lnSpc>
              <a:spcBef>
                <a:spcPts val="1419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3,713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2013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89498" y="6580390"/>
            <a:ext cx="22320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43413" y="705713"/>
            <a:ext cx="3999690" cy="65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200" spc="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John</a:t>
            </a:r>
            <a:r>
              <a:rPr dirty="0" sz="22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Weber,</a:t>
            </a:r>
            <a:r>
              <a:rPr dirty="0" sz="220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III</a:t>
            </a:r>
          </a:p>
          <a:p>
            <a:pPr marL="481893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Dismissed</a:t>
            </a:r>
            <a:r>
              <a:rPr dirty="0" sz="220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2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ENGOQV+ArialMT"/>
                <a:cs typeface="ENGOQV+ArialMT"/>
              </a:rPr>
              <a:t>Dissent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40819" y="539725"/>
            <a:ext cx="4489380" cy="8752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VSB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v.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Robert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B.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Machen</a:t>
            </a:r>
          </a:p>
          <a:p>
            <a:pPr marL="1204267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84936" y="1027083"/>
            <a:ext cx="1955062" cy="25239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600" spc="9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8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Mark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Edward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Kellogg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4936" y="3989739"/>
            <a:ext cx="2439739" cy="104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Consent</a:t>
            </a:r>
            <a:r>
              <a:rPr dirty="0" sz="3600" spc="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2627" y="583423"/>
            <a:ext cx="1866318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5400" spc="1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2627" y="1324087"/>
            <a:ext cx="3199294" cy="228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5400" spc="14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5832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Edward</a:t>
            </a:r>
          </a:p>
          <a:p>
            <a:pPr marL="0" marR="0">
              <a:lnSpc>
                <a:spcPts val="58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Allen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2627" y="3546079"/>
            <a:ext cx="2401676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Malone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13080" y="539725"/>
            <a:ext cx="6965377" cy="8752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000" spc="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Glen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Nelson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Mackey,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Jr.</a:t>
            </a:r>
          </a:p>
          <a:p>
            <a:pPr marL="1458869" marR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Consent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3000" spc="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8124" y="954348"/>
            <a:ext cx="3480237" cy="16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39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39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39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4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Robert</a:t>
            </a:r>
            <a:r>
              <a:rPr dirty="0" sz="39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Bailey</a:t>
            </a:r>
          </a:p>
          <a:p>
            <a:pPr marL="0" marR="0">
              <a:lnSpc>
                <a:spcPts val="4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Smith,</a:t>
            </a:r>
            <a:r>
              <a:rPr dirty="0" sz="39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IV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124" y="3094043"/>
            <a:ext cx="2630351" cy="1126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Consent</a:t>
            </a:r>
            <a:r>
              <a:rPr dirty="0" sz="39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4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000000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668" y="1514428"/>
            <a:ext cx="2607566" cy="1161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2700" spc="73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2700" spc="73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2700" spc="73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</a:p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Charles</a:t>
            </a:r>
            <a:r>
              <a:rPr dirty="0" sz="2700" spc="73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John</a:t>
            </a:r>
          </a:p>
          <a:p>
            <a:pPr marL="0" marR="0">
              <a:lnSpc>
                <a:spcPts val="29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 u="sng">
                <a:solidFill>
                  <a:srgbClr val="ffffff"/>
                </a:solidFill>
                <a:latin typeface="WUTFDO+Arial-BoldMT"/>
                <a:cs typeface="WUTFDO+Arial-BoldMT"/>
              </a:rPr>
              <a:t>Covati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14887" y="1576737"/>
            <a:ext cx="3531082" cy="307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Paragraph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13-29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Requirements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4140" y="2094990"/>
            <a:ext cx="4721542" cy="834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Within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14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days,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give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notice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9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all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clients,</a:t>
            </a:r>
          </a:p>
          <a:p>
            <a:pPr marL="171450" marR="0">
              <a:lnSpc>
                <a:spcPts val="2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opposing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attorneys,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presiding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judges</a:t>
            </a:r>
          </a:p>
          <a:p>
            <a:pPr marL="17145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which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currently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handling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matters.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04140" y="2920236"/>
            <a:ext cx="4666562" cy="834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Within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45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days,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make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arrangements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</a:p>
          <a:p>
            <a:pPr marL="17145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disposition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matters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accordance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</a:p>
          <a:p>
            <a:pPr marL="171450" marR="0">
              <a:lnSpc>
                <a:spcPts val="2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clients’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wishes.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4668" y="2956521"/>
            <a:ext cx="1658404" cy="65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WUTFDO+Arial-BoldMT"/>
                <a:cs typeface="WUTFDO+Arial-BoldMT"/>
              </a:rPr>
              <a:t>Consent</a:t>
            </a:r>
            <a:r>
              <a:rPr dirty="0" sz="22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WUTFDO+Arial-BoldMT"/>
                <a:cs typeface="WUTFDO+Arial-BoldMT"/>
              </a:rPr>
              <a:t>Revocation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04140" y="3745483"/>
            <a:ext cx="4384646" cy="57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Within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60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days,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give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bar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proof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that</a:t>
            </a:r>
          </a:p>
          <a:p>
            <a:pPr marL="17145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you’ve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done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1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3801" y="1585847"/>
            <a:ext cx="3518928" cy="903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1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1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1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1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Jay</a:t>
            </a:r>
          </a:p>
          <a:p>
            <a:pPr marL="131762" marR="0">
              <a:lnSpc>
                <a:spcPts val="33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Arthur</a:t>
            </a:r>
            <a:r>
              <a:rPr dirty="0" sz="31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Rosenberg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208" y="2861435"/>
            <a:ext cx="4133160" cy="1328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Consent</a:t>
            </a:r>
            <a:r>
              <a:rPr dirty="0" sz="31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31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  <a:p>
            <a:pPr marL="33337" marR="0">
              <a:lnSpc>
                <a:spcPts val="33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1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Privilege</a:t>
            </a:r>
            <a:r>
              <a:rPr dirty="0" sz="3100" spc="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31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Practice</a:t>
            </a:r>
          </a:p>
          <a:p>
            <a:pPr marL="1131475" marR="0">
              <a:lnSpc>
                <a:spcPts val="33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100" spc="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19" y="1190989"/>
            <a:ext cx="4825686" cy="137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4800" spc="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Ellen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Mary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Lynch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19" y="3166093"/>
            <a:ext cx="3202185" cy="137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Consent</a:t>
            </a:r>
            <a:r>
              <a:rPr dirty="0" sz="4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2225" y="691020"/>
            <a:ext cx="2263072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FY</a:t>
            </a:r>
            <a:r>
              <a:rPr dirty="0" sz="4400" spc="1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5138" y="1988461"/>
            <a:ext cx="6488957" cy="66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2,151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–</a:t>
            </a:r>
            <a:r>
              <a:rPr dirty="0" sz="225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69%</a:t>
            </a:r>
            <a:r>
              <a:rPr dirty="0" sz="22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were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resolved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summarily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at</a:t>
            </a:r>
            <a:r>
              <a:rPr dirty="0" sz="225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initial</a:t>
            </a:r>
          </a:p>
          <a:p>
            <a:pPr marL="0" marR="0">
              <a:lnSpc>
                <a:spcPts val="2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Intake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level</a:t>
            </a:r>
            <a:r>
              <a:rPr dirty="0" sz="225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after</a:t>
            </a:r>
            <a:r>
              <a:rPr dirty="0" sz="225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review</a:t>
            </a:r>
            <a:r>
              <a:rPr dirty="0" sz="22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evaluation.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59683" y="3119808"/>
            <a:ext cx="5873906" cy="66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463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–</a:t>
            </a:r>
            <a:r>
              <a:rPr dirty="0" sz="225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14.8%</a:t>
            </a:r>
            <a:r>
              <a:rPr dirty="0" sz="225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were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resolved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through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proactive</a:t>
            </a:r>
          </a:p>
          <a:p>
            <a:pPr marL="0" marR="0">
              <a:lnSpc>
                <a:spcPts val="2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investigations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by</a:t>
            </a:r>
            <a:r>
              <a:rPr dirty="0" sz="2250" spc="5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Intake.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1012" y="4265255"/>
            <a:ext cx="6750403" cy="6456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474,</a:t>
            </a:r>
            <a:r>
              <a:rPr dirty="0" sz="21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including</a:t>
            </a:r>
            <a:r>
              <a:rPr dirty="0" sz="215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12</a:t>
            </a:r>
            <a:r>
              <a:rPr dirty="0" sz="2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Receiverships</a:t>
            </a:r>
            <a:r>
              <a:rPr dirty="0" sz="2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–</a:t>
            </a:r>
            <a:r>
              <a:rPr dirty="0" sz="215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16.2%</a:t>
            </a:r>
            <a:r>
              <a:rPr dirty="0" sz="215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were</a:t>
            </a:r>
            <a:r>
              <a:rPr dirty="0" sz="2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formally</a:t>
            </a:r>
          </a:p>
          <a:p>
            <a:pPr marL="0" marR="0">
              <a:lnSpc>
                <a:spcPts val="23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opened</a:t>
            </a:r>
            <a:r>
              <a:rPr dirty="0" sz="2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  <a:r>
              <a:rPr dirty="0" sz="2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assigned</a:t>
            </a:r>
            <a:r>
              <a:rPr dirty="0" sz="21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15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bar</a:t>
            </a:r>
            <a:r>
              <a:rPr dirty="0" sz="21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counsel</a:t>
            </a:r>
            <a:r>
              <a:rPr dirty="0" sz="21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for</a:t>
            </a:r>
            <a:r>
              <a:rPr dirty="0" sz="21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ffffff"/>
                </a:solidFill>
                <a:latin typeface="ENGOQV+ArialMT"/>
                <a:cs typeface="ENGOQV+ArialMT"/>
              </a:rPr>
              <a:t>investigation</a:t>
            </a:r>
            <a:r>
              <a:rPr dirty="0" sz="2150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8258" y="5382504"/>
            <a:ext cx="5983999" cy="663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27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–</a:t>
            </a:r>
            <a:r>
              <a:rPr dirty="0" sz="225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were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summarily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closed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2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Intake</a:t>
            </a:r>
            <a:r>
              <a:rPr dirty="0" sz="2250" spc="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because</a:t>
            </a:r>
          </a:p>
          <a:p>
            <a:pPr marL="0" marR="0">
              <a:lnSpc>
                <a:spcPts val="2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Respondents’</a:t>
            </a:r>
            <a:r>
              <a:rPr dirty="0" sz="2250" spc="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law</a:t>
            </a:r>
            <a:r>
              <a:rPr dirty="0" sz="22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licenses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were</a:t>
            </a:r>
            <a:r>
              <a:rPr dirty="0" sz="2250" spc="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>
                <a:solidFill>
                  <a:srgbClr val="ffffff"/>
                </a:solidFill>
                <a:latin typeface="ENGOQV+ArialMT"/>
                <a:cs typeface="ENGOQV+ArialMT"/>
              </a:rPr>
              <a:t>revoked.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65186" y="1563366"/>
            <a:ext cx="5267600" cy="2077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Trust</a:t>
            </a:r>
            <a:r>
              <a:rPr dirty="0" sz="4900" spc="1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Accounting</a:t>
            </a:r>
          </a:p>
          <a:p>
            <a:pPr marL="0" marR="0">
              <a:lnSpc>
                <a:spcPts val="5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Cases</a:t>
            </a:r>
            <a:r>
              <a:rPr dirty="0" sz="4900" spc="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(often</a:t>
            </a:r>
            <a:r>
              <a:rPr dirty="0" sz="4900" spc="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Trust</a:t>
            </a:r>
          </a:p>
          <a:p>
            <a:pPr marL="0" marR="0">
              <a:lnSpc>
                <a:spcPts val="5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Account</a:t>
            </a:r>
            <a:r>
              <a:rPr dirty="0" sz="4900" spc="1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ffffff"/>
                </a:solidFill>
                <a:latin typeface="ENGOQV+ArialMT"/>
                <a:cs typeface="ENGOQV+ArialMT"/>
              </a:rPr>
              <a:t>+)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9833" y="647454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98709" y="6720199"/>
            <a:ext cx="22546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BY-SA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2687" y="551426"/>
            <a:ext cx="7928376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700" spc="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David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Gary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Hoffman</a:t>
            </a:r>
          </a:p>
          <a:p>
            <a:pPr marL="0" marR="0">
              <a:lnSpc>
                <a:spcPts val="39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9833" y="647454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19" y="1221665"/>
            <a:ext cx="4197690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Michael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Steven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Arif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19" y="2744141"/>
            <a:ext cx="4772997" cy="157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Five-Year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Terms,</a:t>
            </a:r>
            <a:r>
              <a:rPr dirty="0" sz="37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then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6111" y="838125"/>
            <a:ext cx="1548926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4400" spc="1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111" y="1441629"/>
            <a:ext cx="2355654" cy="2472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4400" spc="1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4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Robert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Steven</a:t>
            </a:r>
          </a:p>
          <a:p>
            <a:pPr marL="0" marR="0">
              <a:lnSpc>
                <a:spcPts val="4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Pope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9823" y="2601428"/>
            <a:ext cx="5942634" cy="1366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Effective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Nov.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29,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2021,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Virginia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State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Bar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revoked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law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license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Robert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Steven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Pope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Aldie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based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his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affidavit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consenting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revocation.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6111" y="4459149"/>
            <a:ext cx="2948037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Consent</a:t>
            </a:r>
            <a:r>
              <a:rPr dirty="0" sz="4400" spc="1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4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973630"/>
            <a:ext cx="3819566" cy="1702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4000" spc="1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40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4000" spc="1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Victor</a:t>
            </a:r>
            <a:r>
              <a:rPr dirty="0" sz="4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Rivera-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Nieves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3168189"/>
            <a:ext cx="2807245" cy="115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Three-Year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6054" y="1816277"/>
            <a:ext cx="3390534" cy="145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Matthew</a:t>
            </a:r>
            <a:r>
              <a:rPr dirty="0" sz="3400" spc="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Howard</a:t>
            </a:r>
          </a:p>
          <a:p>
            <a:pPr marL="0" marR="0">
              <a:lnSpc>
                <a:spcPts val="36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Swyers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6054" y="3681653"/>
            <a:ext cx="2409018" cy="98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Two-Year</a:t>
            </a:r>
          </a:p>
          <a:p>
            <a:pPr marL="0" marR="0">
              <a:lnSpc>
                <a:spcPts val="36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322971"/>
            <a:ext cx="8580850" cy="1433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ENGOQV+ArialMT"/>
                <a:cs typeface="ENGOQV+ArialMT"/>
              </a:rPr>
              <a:t>Other</a:t>
            </a:r>
            <a:r>
              <a:rPr dirty="0" sz="50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50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NGOQV+ArialMT"/>
                <a:cs typeface="ENGOQV+ArialMT"/>
              </a:rPr>
              <a:t>Trust</a:t>
            </a:r>
            <a:r>
              <a:rPr dirty="0" sz="50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000000"/>
                </a:solidFill>
                <a:latin typeface="ENGOQV+ArialMT"/>
                <a:cs typeface="ENGOQV+ArialMT"/>
              </a:rPr>
              <a:t>Accounting</a:t>
            </a:r>
          </a:p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ENGOQV+ArialMT"/>
                <a:cs typeface="ENGOQV+ArialMT"/>
              </a:rPr>
              <a:t>Cases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962466"/>
            <a:ext cx="10113627" cy="54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Matters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Britney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Hope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Maddux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Six-Month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000000"/>
                </a:solidFill>
                <a:latin typeface="ENGOQV+ArialMT"/>
                <a:cs typeface="ENGOQV+ArialMT"/>
              </a:rPr>
              <a:t>(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for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Terms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Violation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)</a:t>
            </a:r>
          </a:p>
          <a:p>
            <a:pPr marL="22860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followed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18-Month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for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violation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of</a:t>
            </a:r>
            <a:r>
              <a:rPr dirty="0" sz="1800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the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Six-Month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Suspension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with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583242"/>
            <a:ext cx="7035085" cy="1422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Darren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Scott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Haley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18-Month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under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appeal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SCV</a:t>
            </a:r>
          </a:p>
          <a:p>
            <a:pPr marL="0" marR="0">
              <a:lnSpc>
                <a:spcPts val="2066"/>
              </a:lnSpc>
              <a:spcBef>
                <a:spcPts val="82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OlaDipo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Akinwunmi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AkinDeko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Nine-Month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</a:p>
          <a:p>
            <a:pPr marL="0" marR="0">
              <a:lnSpc>
                <a:spcPts val="2066"/>
              </a:lnSpc>
              <a:spcBef>
                <a:spcPts val="87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Melissa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Lynch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Freeman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Nine-Month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</a:p>
          <a:p>
            <a:pPr marL="0" marR="0">
              <a:lnSpc>
                <a:spcPts val="2066"/>
              </a:lnSpc>
              <a:spcBef>
                <a:spcPts val="82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Robert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Hasbrouck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Nutt,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II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90-Day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078794"/>
            <a:ext cx="8200057" cy="1796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Christopher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Broughton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Shedlick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Three-Month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(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Terms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Violation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)</a:t>
            </a:r>
          </a:p>
          <a:p>
            <a:pPr marL="0" marR="0">
              <a:lnSpc>
                <a:spcPts val="2066"/>
              </a:lnSpc>
              <a:spcBef>
                <a:spcPts val="82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Jason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Alexander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Atkins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</a:p>
          <a:p>
            <a:pPr marL="0" marR="0">
              <a:lnSpc>
                <a:spcPts val="2066"/>
              </a:lnSpc>
              <a:spcBef>
                <a:spcPts val="87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Kevette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Beard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Elliott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</a:p>
          <a:p>
            <a:pPr marL="0" marR="0">
              <a:lnSpc>
                <a:spcPts val="2066"/>
              </a:lnSpc>
              <a:spcBef>
                <a:spcPts val="82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Walter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Ware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Morrison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</a:p>
          <a:p>
            <a:pPr marL="0" marR="0">
              <a:lnSpc>
                <a:spcPts val="2066"/>
              </a:lnSpc>
              <a:spcBef>
                <a:spcPts val="82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James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Paul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Kent,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Jr.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5948234"/>
            <a:ext cx="6841157" cy="67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Daymen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William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Xavier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Robinson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2066"/>
              </a:lnSpc>
              <a:spcBef>
                <a:spcPts val="82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Brenton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Daniel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Vincenzes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(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Terms</a:t>
            </a:r>
            <a:r>
              <a:rPr dirty="0" sz="1800" spc="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ENGOQV+ArialMT"/>
                <a:cs typeface="ENGOQV+ArialMT"/>
              </a:rPr>
              <a:t>Violation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3733" y="1248256"/>
            <a:ext cx="8948475" cy="228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VSB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ex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rel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Seventh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District</a:t>
            </a:r>
          </a:p>
          <a:p>
            <a:pPr marL="349299" marR="0">
              <a:lnSpc>
                <a:spcPts val="5832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Committee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v.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Jose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Angel</a:t>
            </a:r>
          </a:p>
          <a:p>
            <a:pPr marL="3600450" marR="0">
              <a:lnSpc>
                <a:spcPts val="58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Baez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95333" y="4210912"/>
            <a:ext cx="6202418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Public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WUTFDO+Arial-BoldMT"/>
                <a:cs typeface="WUTFDO+Arial-BoldMT"/>
              </a:rPr>
              <a:t>Admonition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2533" y="1461468"/>
            <a:ext cx="2382777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Legal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Ethics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Opinion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1606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533" y="2754589"/>
            <a:ext cx="201381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LEGAL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FEES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533" y="3210773"/>
            <a:ext cx="3180585" cy="103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COMPENDIUM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OPINION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VSB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COMMITTEE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533" y="4325325"/>
            <a:ext cx="316539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NOVEMBER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22,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1994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533" y="4781509"/>
            <a:ext cx="3333243" cy="103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APPROVED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SUPREME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COURT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2533" y="5896061"/>
            <a:ext cx="299592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NOVEMBER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2,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2016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73891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39" y="839676"/>
            <a:ext cx="2385491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Administrative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223724"/>
            <a:ext cx="3194611" cy="23556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for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Failure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80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Certify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Compliance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Exemption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from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Mandatory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IOLTA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Rule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–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July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1,</a:t>
            </a:r>
            <a:r>
              <a:rPr dirty="0" sz="2800" spc="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7440" y="1435546"/>
            <a:ext cx="5399166" cy="825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1.15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2800" spc="76" u="sng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safekeeping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7440" y="2330642"/>
            <a:ext cx="4834178" cy="825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Lawyers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dirty="0" sz="2800" spc="76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People's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Money:</a:t>
            </a:r>
            <a:r>
              <a:rPr dirty="0" sz="2800" spc="74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2800" spc="73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6040" y="3104487"/>
            <a:ext cx="5238194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</a:t>
            </a:r>
            <a:r>
              <a:rPr dirty="0" sz="2800" spc="74" u="sng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dirty="0" sz="2800" spc="-157">
                <a:solidFill>
                  <a:srgbClr val="000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7440" y="3609786"/>
            <a:ext cx="5000540" cy="15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Maintenance</a:t>
            </a:r>
            <a:r>
              <a:rPr dirty="0" sz="2800" spc="75" u="sng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2800" spc="74" u="sng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</a:t>
            </a:r>
          </a:p>
          <a:p>
            <a:pPr marL="2286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Accounts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dirty="0" sz="2800" spc="73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Supreme</a:t>
            </a:r>
          </a:p>
          <a:p>
            <a:pPr marL="2286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Court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Virginia,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6,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IV,</a:t>
            </a:r>
          </a:p>
          <a:p>
            <a:pPr marL="2286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Paragraph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3586" y="97578"/>
            <a:ext cx="9802251" cy="340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86" b="1">
                <a:solidFill>
                  <a:srgbClr val="f2f2f2"/>
                </a:solidFill>
                <a:latin typeface="WUTFDO+Arial-BoldMT"/>
                <a:cs typeface="WUTFDO+Arial-BoldMT"/>
              </a:rPr>
              <a:t>Breakdown</a:t>
            </a:r>
            <a:r>
              <a:rPr dirty="0" sz="2150" spc="91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5" b="1">
                <a:solidFill>
                  <a:srgbClr val="f2f2f2"/>
                </a:solidFill>
                <a:latin typeface="WUTFDO+Arial-BoldMT"/>
                <a:cs typeface="WUTFDO+Arial-BoldMT"/>
              </a:rPr>
              <a:t>of</a:t>
            </a:r>
            <a:r>
              <a:rPr dirty="0" sz="2150" spc="100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7" b="1">
                <a:solidFill>
                  <a:srgbClr val="f2f2f2"/>
                </a:solidFill>
                <a:latin typeface="WUTFDO+Arial-BoldMT"/>
                <a:cs typeface="WUTFDO+Arial-BoldMT"/>
              </a:rPr>
              <a:t>Preliminary</a:t>
            </a:r>
            <a:r>
              <a:rPr dirty="0" sz="2150" spc="91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8" b="1">
                <a:solidFill>
                  <a:srgbClr val="f2f2f2"/>
                </a:solidFill>
                <a:latin typeface="WUTFDO+Arial-BoldMT"/>
                <a:cs typeface="WUTFDO+Arial-BoldMT"/>
              </a:rPr>
              <a:t>Investigation</a:t>
            </a:r>
            <a:r>
              <a:rPr dirty="0" sz="2150" spc="87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7" b="1">
                <a:solidFill>
                  <a:srgbClr val="f2f2f2"/>
                </a:solidFill>
                <a:latin typeface="WUTFDO+Arial-BoldMT"/>
                <a:cs typeface="WUTFDO+Arial-BoldMT"/>
              </a:rPr>
              <a:t>Assignments</a:t>
            </a:r>
            <a:r>
              <a:rPr dirty="0" sz="2150" spc="93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5" b="1">
                <a:solidFill>
                  <a:srgbClr val="f2f2f2"/>
                </a:solidFill>
                <a:latin typeface="WUTFDO+Arial-BoldMT"/>
                <a:cs typeface="WUTFDO+Arial-BoldMT"/>
              </a:rPr>
              <a:t>by</a:t>
            </a:r>
            <a:r>
              <a:rPr dirty="0" sz="2150" spc="94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7" b="1">
                <a:solidFill>
                  <a:srgbClr val="f2f2f2"/>
                </a:solidFill>
                <a:latin typeface="WUTFDO+Arial-BoldMT"/>
                <a:cs typeface="WUTFDO+Arial-BoldMT"/>
              </a:rPr>
              <a:t>Area</a:t>
            </a:r>
            <a:r>
              <a:rPr dirty="0" sz="2150" spc="92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5" b="1">
                <a:solidFill>
                  <a:srgbClr val="f2f2f2"/>
                </a:solidFill>
                <a:latin typeface="WUTFDO+Arial-BoldMT"/>
                <a:cs typeface="WUTFDO+Arial-BoldMT"/>
              </a:rPr>
              <a:t>of</a:t>
            </a:r>
            <a:r>
              <a:rPr dirty="0" sz="2150" spc="100" b="1">
                <a:solidFill>
                  <a:srgbClr val="f2f2f2"/>
                </a:solidFill>
                <a:latin typeface="WUTFDO+Arial-BoldMT"/>
                <a:cs typeface="WUTFDO+Arial-BoldMT"/>
              </a:rPr>
              <a:t> </a:t>
            </a:r>
            <a:r>
              <a:rPr dirty="0" sz="2150" spc="86" b="1">
                <a:solidFill>
                  <a:srgbClr val="f2f2f2"/>
                </a:solidFill>
                <a:latin typeface="WUTFDO+Arial-BoldMT"/>
                <a:cs typeface="WUTFDO+Arial-BoldMT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68" y="508259"/>
            <a:ext cx="384951" cy="2276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140</a:t>
            </a:r>
          </a:p>
          <a:p>
            <a:pPr marL="0" marR="0">
              <a:lnSpc>
                <a:spcPts val="1197"/>
              </a:lnSpc>
              <a:spcBef>
                <a:spcPts val="4279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120</a:t>
            </a:r>
          </a:p>
          <a:p>
            <a:pPr marL="0" marR="0">
              <a:lnSpc>
                <a:spcPts val="1197"/>
              </a:lnSpc>
              <a:spcBef>
                <a:spcPts val="4279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100</a:t>
            </a:r>
          </a:p>
          <a:p>
            <a:pPr marL="78581" marR="0">
              <a:lnSpc>
                <a:spcPts val="1197"/>
              </a:lnSpc>
              <a:spcBef>
                <a:spcPts val="4229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80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9246" y="1077502"/>
            <a:ext cx="383546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9904" y="1390490"/>
            <a:ext cx="383546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110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750" y="3290372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60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4936" y="3755287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42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750" y="3985901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5595" y="4207380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80250" y="4381262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39576" y="4485591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331583" y="4659474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8750" y="4681429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02271" y="4729026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790908" y="4798579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26253" y="4868132"/>
            <a:ext cx="306497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39294" y="4902908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49953" y="4937685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68605" y="4937685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03950" y="4972461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073934" y="4972461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93291" y="507679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95956" y="507679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06615" y="5111567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776599" y="5111567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90627" y="5146344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452618" y="5146344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263276" y="5146344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317273" y="5146344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7962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47288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01286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57947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560611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911943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14608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722602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425267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127931" y="5181120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7331" y="5376958"/>
            <a:ext cx="229448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d9d9d9"/>
                </a:solidFill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55837" y="5428993"/>
            <a:ext cx="7897894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In</a:t>
            </a:r>
            <a:r>
              <a:rPr dirty="0" sz="3600" spc="10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the</a:t>
            </a:r>
            <a:r>
              <a:rPr dirty="0" sz="3600" spc="98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Matter</a:t>
            </a:r>
            <a:r>
              <a:rPr dirty="0" sz="3600" spc="99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of</a:t>
            </a:r>
            <a:r>
              <a:rPr dirty="0" sz="3600" spc="94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Jesus</a:t>
            </a:r>
            <a:r>
              <a:rPr dirty="0" sz="3600" spc="97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Diokono</a:t>
            </a:r>
            <a:r>
              <a:rPr dirty="0" sz="3600" spc="97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62626"/>
                </a:solidFill>
                <a:latin typeface="ENGOQV+ArialMT"/>
                <a:cs typeface="ENGOQV+ArialMT"/>
              </a:rPr>
              <a:t>Salang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6054" y="430457"/>
            <a:ext cx="3627066" cy="735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Unauthorized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Practice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0762" y="798957"/>
            <a:ext cx="34550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41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6054" y="1459157"/>
            <a:ext cx="2780395" cy="1078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Brian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Keith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Snyder/Consent</a:t>
            </a:r>
            <a:r>
              <a:rPr dirty="0" sz="25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56054" y="2830757"/>
            <a:ext cx="3432177" cy="735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Brian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Wesley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Barger/8-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Month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56054" y="3859457"/>
            <a:ext cx="2764178" cy="1078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Matthew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James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Hunzeker/6-Month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56054" y="5231057"/>
            <a:ext cx="3679873" cy="735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Tito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Vladimir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Alejandro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Castro/Public</a:t>
            </a:r>
            <a:r>
              <a:rPr dirty="0" sz="2500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86009" y="6720199"/>
            <a:ext cx="22671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BY-NC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7961" y="480110"/>
            <a:ext cx="4614960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Failure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Self-Report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under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Rule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8.3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7960" y="1782596"/>
            <a:ext cx="4971189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80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8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8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800" spc="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Ardra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Monique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O’Neal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960" y="2677692"/>
            <a:ext cx="2957782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28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7960" y="3699788"/>
            <a:ext cx="4892251" cy="81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800" spc="7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8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8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800" spc="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Jason</a:t>
            </a:r>
            <a:r>
              <a:rPr dirty="0" sz="2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Andrew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Carey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7960" y="4594885"/>
            <a:ext cx="2957782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2800" spc="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69229" y="2148758"/>
            <a:ext cx="7395759" cy="137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4800" spc="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4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4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Alicia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Ellen</a:t>
            </a:r>
          </a:p>
          <a:p>
            <a:pPr marL="2239168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Rowedder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6285" y="3465494"/>
            <a:ext cx="6248492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Six-Month</a:t>
            </a:r>
            <a:r>
              <a:rPr dirty="0" sz="48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95661" y="6720199"/>
            <a:ext cx="22546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BY-SA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16260" y="570757"/>
            <a:ext cx="71883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44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8" y="1680521"/>
            <a:ext cx="6948575" cy="1744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410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410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410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4100" spc="1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Denis</a:t>
            </a:r>
          </a:p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Charles</a:t>
            </a:r>
            <a:r>
              <a:rPr dirty="0" sz="4100" spc="1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Englisby</a:t>
            </a:r>
          </a:p>
          <a:p>
            <a:pPr marL="0" marR="0">
              <a:lnSpc>
                <a:spcPts val="442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410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  <a:r>
              <a:rPr dirty="0" sz="4100" spc="1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4100" spc="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6463" y="3846534"/>
            <a:ext cx="6381035" cy="707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“the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probability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is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that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still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owe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firm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amount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that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tried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bankrupt.”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16260" y="570757"/>
            <a:ext cx="71883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0615" y="1349154"/>
            <a:ext cx="291595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ETHICS/ABA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JOURNAL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0615" y="1750474"/>
            <a:ext cx="428493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Lawyer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reprimanded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after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he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used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90615" y="2024794"/>
            <a:ext cx="4903726" cy="59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profanities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while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declaring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himself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best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advocate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courtroom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9566" y="2057414"/>
            <a:ext cx="2797604" cy="1328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1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1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1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3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Aaron</a:t>
            </a:r>
            <a:r>
              <a:rPr dirty="0" sz="3100" spc="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Michael</a:t>
            </a:r>
          </a:p>
          <a:p>
            <a:pPr marL="0" marR="0">
              <a:lnSpc>
                <a:spcPts val="334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Burgin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90615" y="2700434"/>
            <a:ext cx="360717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BY</a:t>
            </a:r>
            <a:r>
              <a:rPr dirty="0" sz="2000" spc="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f491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</a:t>
            </a:r>
            <a:r>
              <a:rPr dirty="0" sz="2000" spc="52" u="sng">
                <a:solidFill>
                  <a:srgbClr val="f491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f491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CASSENS</a:t>
            </a:r>
            <a:r>
              <a:rPr dirty="0" sz="2000" spc="52" u="sng">
                <a:solidFill>
                  <a:srgbClr val="f491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f491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90615" y="3101754"/>
            <a:ext cx="5105655" cy="141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Updated:</a:t>
            </a:r>
            <a:r>
              <a:rPr dirty="0" sz="2000" spc="14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0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lawyer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has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been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publicly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reprimanded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after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allegedly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using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profanities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email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probation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officer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who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miscalculated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sentencing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guidelines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for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one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his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clients.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9566" y="3758198"/>
            <a:ext cx="3258359" cy="903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1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100" spc="8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90615" y="4600353"/>
            <a:ext cx="5112813" cy="870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Seventh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District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Subcommittee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State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Bar</a:t>
            </a:r>
            <a:r>
              <a:rPr dirty="0" sz="2000" spc="2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f491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voted</a:t>
            </a:r>
            <a:r>
              <a:rPr dirty="0" sz="2000" spc="54" u="sng">
                <a:solidFill>
                  <a:srgbClr val="f491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f491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2000" spc="55" u="sng">
                <a:solidFill>
                  <a:srgbClr val="f491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f49100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reprimand</a:t>
            </a:r>
            <a:r>
              <a:rPr dirty="0" sz="2000" spc="37">
                <a:solidFill>
                  <a:srgbClr val="f491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lawyer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Aaron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Michael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Burgin,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conditions,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….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0928" y="556942"/>
            <a:ext cx="9568085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Competence/Diligence/Neglect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9528" y="663307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1362" y="516864"/>
            <a:ext cx="5780208" cy="8752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000" spc="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Kevin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Peter</a:t>
            </a:r>
            <a:r>
              <a:rPr dirty="0" sz="3000" spc="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Shea</a:t>
            </a:r>
          </a:p>
          <a:p>
            <a:pPr marL="1863725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63307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0762" y="798957"/>
            <a:ext cx="34550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48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6054" y="1816277"/>
            <a:ext cx="3535618" cy="1919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Gerald</a:t>
            </a:r>
            <a:r>
              <a:rPr dirty="0" sz="3400" spc="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R.</a:t>
            </a:r>
            <a:r>
              <a:rPr dirty="0" sz="3400" spc="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Curran</a:t>
            </a:r>
          </a:p>
          <a:p>
            <a:pPr marL="0" marR="0">
              <a:lnSpc>
                <a:spcPts val="36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  <a:r>
              <a:rPr dirty="0" sz="3400" spc="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Demian</a:t>
            </a:r>
            <a:r>
              <a:rPr dirty="0" sz="3400" spc="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John</a:t>
            </a:r>
          </a:p>
          <a:p>
            <a:pPr marL="0" marR="0">
              <a:lnSpc>
                <a:spcPts val="36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McGarry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6054" y="4147997"/>
            <a:ext cx="3558935" cy="5205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400" spc="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4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2017575"/>
            <a:ext cx="3334105" cy="987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200" spc="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2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5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Steven</a:t>
            </a:r>
            <a:r>
              <a:rPr dirty="0" sz="3200" spc="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Scott</a:t>
            </a:r>
            <a:r>
              <a:rPr dirty="0" sz="32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Biss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3390706"/>
            <a:ext cx="3358551" cy="931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200" spc="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Without</a:t>
            </a:r>
            <a:r>
              <a:rPr dirty="0" sz="32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67003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47400" y="286915"/>
            <a:ext cx="66094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2587" y="806584"/>
            <a:ext cx="2116829" cy="1396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Breakdown</a:t>
            </a:r>
            <a:r>
              <a:rPr dirty="0" sz="700" spc="23" b="1">
                <a:solidFill>
                  <a:srgbClr val="f1f1f1"/>
                </a:solidFill>
                <a:latin typeface="WUTFDO+Arial-BoldMT"/>
                <a:cs typeface="WUTFDO+Arial-BoldMT"/>
              </a:rPr>
              <a:t> </a:t>
            </a: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of</a:t>
            </a:r>
            <a:r>
              <a:rPr dirty="0" sz="700" spc="20" b="1">
                <a:solidFill>
                  <a:srgbClr val="f1f1f1"/>
                </a:solidFill>
                <a:latin typeface="WUTFDO+Arial-BoldMT"/>
                <a:cs typeface="WUTFDO+Arial-BoldMT"/>
              </a:rPr>
              <a:t> </a:t>
            </a: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Assignments</a:t>
            </a:r>
            <a:r>
              <a:rPr dirty="0" sz="700" spc="23" b="1">
                <a:solidFill>
                  <a:srgbClr val="f1f1f1"/>
                </a:solidFill>
                <a:latin typeface="WUTFDO+Arial-BoldMT"/>
                <a:cs typeface="WUTFDO+Arial-BoldMT"/>
              </a:rPr>
              <a:t> </a:t>
            </a: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by</a:t>
            </a:r>
            <a:r>
              <a:rPr dirty="0" sz="700" spc="23" b="1">
                <a:solidFill>
                  <a:srgbClr val="f1f1f1"/>
                </a:solidFill>
                <a:latin typeface="WUTFDO+Arial-BoldMT"/>
                <a:cs typeface="WUTFDO+Arial-BoldMT"/>
              </a:rPr>
              <a:t> </a:t>
            </a: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Area</a:t>
            </a:r>
            <a:r>
              <a:rPr dirty="0" sz="700" spc="23" b="1">
                <a:solidFill>
                  <a:srgbClr val="f1f1f1"/>
                </a:solidFill>
                <a:latin typeface="WUTFDO+Arial-BoldMT"/>
                <a:cs typeface="WUTFDO+Arial-BoldMT"/>
              </a:rPr>
              <a:t> </a:t>
            </a: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of</a:t>
            </a:r>
            <a:r>
              <a:rPr dirty="0" sz="700" spc="20" b="1">
                <a:solidFill>
                  <a:srgbClr val="f1f1f1"/>
                </a:solidFill>
                <a:latin typeface="WUTFDO+Arial-BoldMT"/>
                <a:cs typeface="WUTFDO+Arial-BoldMT"/>
              </a:rPr>
              <a:t> </a:t>
            </a:r>
            <a:r>
              <a:rPr dirty="0" sz="700" spc="28" b="1">
                <a:solidFill>
                  <a:srgbClr val="f1f1f1"/>
                </a:solidFill>
                <a:latin typeface="WUTFDO+Arial-BoldMT"/>
                <a:cs typeface="WUTFDO+Arial-BoldMT"/>
              </a:rPr>
              <a:t>Law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08292" y="933659"/>
            <a:ext cx="169824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6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51280" y="975222"/>
            <a:ext cx="169824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5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9455" y="1031507"/>
            <a:ext cx="169824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4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08292" y="1133492"/>
            <a:ext cx="169824" cy="274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4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409"/>
              </a:lnSpc>
              <a:spcBef>
                <a:spcPts val="1094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08292" y="1511220"/>
            <a:ext cx="169824" cy="281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  <a:r>
              <a:rPr dirty="0" sz="400" spc="-28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  <a:p>
            <a:pPr marL="29874" marR="0">
              <a:lnSpc>
                <a:spcPts val="409"/>
              </a:lnSpc>
              <a:spcBef>
                <a:spcPts val="1097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8</a:t>
            </a:r>
            <a:r>
              <a:rPr dirty="0" sz="400" spc="-2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35137" y="1900688"/>
            <a:ext cx="146687" cy="660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3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6</a:t>
            </a:r>
            <a:r>
              <a:rPr dirty="0" sz="400" spc="-25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409"/>
              </a:lnSpc>
              <a:spcBef>
                <a:spcPts val="1058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4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  <a:p>
            <a:pPr marL="3030" marR="0">
              <a:lnSpc>
                <a:spcPts val="409"/>
              </a:lnSpc>
              <a:spcBef>
                <a:spcPts val="1097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  <a:r>
              <a:rPr dirty="0" sz="400" spc="-25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  <a:p>
            <a:pPr marL="44160" marR="0">
              <a:lnSpc>
                <a:spcPts val="409"/>
              </a:lnSpc>
              <a:spcBef>
                <a:spcPts val="1111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56412" y="2105667"/>
            <a:ext cx="138334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3</a:t>
            </a:r>
            <a:r>
              <a:rPr dirty="0" sz="400" spc="-1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51330" y="2164115"/>
            <a:ext cx="13655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  <a:r>
              <a:rPr dirty="0" sz="400" spc="-25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79660" y="2172342"/>
            <a:ext cx="137953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  <a:r>
              <a:rPr dirty="0" sz="400" spc="-14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27825" y="2230358"/>
            <a:ext cx="137953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  <a:r>
              <a:rPr dirty="0" sz="400" spc="-14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11279" y="2269756"/>
            <a:ext cx="134905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 spc="51">
                <a:solidFill>
                  <a:srgbClr val="d8d8d8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78877" y="2307424"/>
            <a:ext cx="134905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 spc="51">
                <a:solidFill>
                  <a:srgbClr val="d8d8d8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99350" y="2290539"/>
            <a:ext cx="134905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 spc="51">
                <a:solidFill>
                  <a:srgbClr val="d8d8d8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93576" y="2297033"/>
            <a:ext cx="134905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 spc="51">
                <a:solidFill>
                  <a:srgbClr val="d8d8d8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79339" y="2319980"/>
            <a:ext cx="133508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 spc="40">
                <a:solidFill>
                  <a:srgbClr val="d8d8d8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48400" y="2336432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79164" y="2343168"/>
            <a:ext cx="140548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8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54782" y="2357213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65667" y="2375830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86141" y="2365440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33471" y="2357213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34307" y="2394447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89762" y="2406430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799667" y="2406430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909571" y="2406430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71792" y="2386222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759286" y="2403107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26494" y="2382566"/>
            <a:ext cx="140548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5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613689" y="2415228"/>
            <a:ext cx="102526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70010" y="2416578"/>
            <a:ext cx="140548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245926" y="2415228"/>
            <a:ext cx="140548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08809" y="3014922"/>
            <a:ext cx="975149" cy="90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Breakdown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of</a:t>
            </a:r>
            <a:r>
              <a:rPr dirty="0" sz="400" spc="-1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Assignments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by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Area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of</a:t>
            </a:r>
            <a:r>
              <a:rPr dirty="0" sz="400" spc="-1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d8d8d8"/>
                </a:solidFill>
                <a:latin typeface="Calibri"/>
                <a:cs typeface="Calibri"/>
              </a:rPr>
              <a:t>Law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27578" y="4395840"/>
            <a:ext cx="2005598" cy="217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">
                <a:solidFill>
                  <a:srgbClr val="ffffff"/>
                </a:solidFill>
                <a:latin typeface="DBNBRK+SymbolMT"/>
                <a:cs typeface="DBNBRK+SymbolMT"/>
              </a:rPr>
              <a:t>·</a:t>
            </a:r>
            <a:r>
              <a:rPr dirty="0" sz="650" spc="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spc="25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by</a:t>
            </a:r>
            <a:r>
              <a:rPr dirty="0" sz="600" spc="28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Bar</a:t>
            </a:r>
            <a:r>
              <a:rPr dirty="0" sz="600" spc="18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Counsel</a:t>
            </a:r>
            <a:r>
              <a:rPr dirty="0" sz="600" spc="2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600" spc="43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House:</a:t>
            </a:r>
            <a:r>
              <a:rPr dirty="0" sz="600" spc="11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281</a:t>
            </a:r>
            <a:r>
              <a:rPr dirty="0" sz="600" spc="2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(does</a:t>
            </a:r>
          </a:p>
          <a:p>
            <a:pPr marL="0" marR="0">
              <a:lnSpc>
                <a:spcPts val="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not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include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cases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without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prejudice)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371109" y="4502150"/>
            <a:ext cx="1155925" cy="598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Dismissals</a:t>
            </a:r>
            <a:r>
              <a:rPr dirty="0" sz="1000" spc="-12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By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Bar</a:t>
            </a:r>
            <a:r>
              <a:rPr dirty="0" sz="1000" spc="-2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Counsel,</a:t>
            </a:r>
          </a:p>
          <a:p>
            <a:pPr marL="0" marR="0">
              <a:lnSpc>
                <a:spcPts val="10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Subcommittees,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Board,</a:t>
            </a:r>
            <a:r>
              <a:rPr dirty="0" sz="1000" spc="-21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and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27578" y="4598190"/>
            <a:ext cx="162612" cy="14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">
                <a:solidFill>
                  <a:srgbClr val="ffffff"/>
                </a:solidFill>
                <a:latin typeface="DBNBRK+SymbolMT"/>
                <a:cs typeface="DBNBRK+SymbolMT"/>
              </a:rPr>
              <a:t>·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21094" y="4612380"/>
            <a:ext cx="1354028" cy="125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by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Subcommittee:</a:t>
            </a:r>
            <a:r>
              <a:rPr dirty="0" sz="600" spc="-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118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927578" y="4731882"/>
            <a:ext cx="162612" cy="14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">
                <a:solidFill>
                  <a:srgbClr val="ffffff"/>
                </a:solidFill>
                <a:latin typeface="DBNBRK+SymbolMT"/>
                <a:cs typeface="DBNBRK+SymbolMT"/>
              </a:rPr>
              <a:t>·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21094" y="4746072"/>
            <a:ext cx="1610998" cy="125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by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Board:</a:t>
            </a:r>
            <a:r>
              <a:rPr dirty="0" sz="600" spc="-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7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(includes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5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cases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927578" y="4824050"/>
            <a:ext cx="1983173" cy="359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without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prejudice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because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600" spc="-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revocation</a:t>
            </a:r>
          </a:p>
          <a:p>
            <a:pPr marL="0" marR="0">
              <a:lnSpc>
                <a:spcPts val="61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or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permanent</a:t>
            </a:r>
            <a:r>
              <a:rPr dirty="0" sz="600" spc="-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retirement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600" spc="-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respondents;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</a:t>
            </a:r>
          </a:p>
          <a:p>
            <a:pPr marL="0" marR="0">
              <a:lnSpc>
                <a:spcPts val="61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reciprocal</a:t>
            </a:r>
            <a:r>
              <a:rPr dirty="0" sz="600" spc="-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case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after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hearing;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and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</a:t>
            </a:r>
          </a:p>
          <a:p>
            <a:pPr marL="0" marR="0">
              <a:lnSpc>
                <a:spcPts val="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terms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case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after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hearing)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71109" y="5056378"/>
            <a:ext cx="571027" cy="1832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WUTFDO+Arial-BoldMT"/>
                <a:cs typeface="WUTFDO+Arial-BoldMT"/>
              </a:rPr>
              <a:t>Courts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27578" y="5161168"/>
            <a:ext cx="162612" cy="14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">
                <a:solidFill>
                  <a:srgbClr val="ffffff"/>
                </a:solidFill>
                <a:latin typeface="DBNBRK+SymbolMT"/>
                <a:cs typeface="DBNBRK+SymbolMT"/>
              </a:rPr>
              <a:t>·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021094" y="5175358"/>
            <a:ext cx="1495018" cy="125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Dismissed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by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Three-Judge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Panels: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831897" y="5414485"/>
            <a:ext cx="1918602" cy="359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5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Permanent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Exit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–</a:t>
            </a:r>
            <a:r>
              <a:rPr dirty="0" sz="600" spc="1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Rules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provide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for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dismissal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</a:p>
          <a:p>
            <a:pPr marL="0" marR="0">
              <a:lnSpc>
                <a:spcPts val="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complaints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if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Respondent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transfers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Disabled</a:t>
            </a:r>
          </a:p>
          <a:p>
            <a:pPr marL="0" marR="0">
              <a:lnSpc>
                <a:spcPts val="61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Status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and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submits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an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affidavit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that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he/she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will</a:t>
            </a:r>
          </a:p>
          <a:p>
            <a:pPr marL="0" marR="0">
              <a:lnSpc>
                <a:spcPts val="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not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return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Active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600" b="1">
                <a:solidFill>
                  <a:srgbClr val="ffffff"/>
                </a:solidFill>
                <a:latin typeface="WUTFDO+Arial-BoldMT"/>
                <a:cs typeface="WUTFDO+Arial-BoldMT"/>
              </a:rPr>
              <a:t>Status.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830849" y="5889031"/>
            <a:ext cx="90813" cy="85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">
                <a:solidFill>
                  <a:srgbClr val="ffffff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593281" y="6612625"/>
            <a:ext cx="207241" cy="146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85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5600" y="372836"/>
            <a:ext cx="6551440" cy="104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6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3600" spc="9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600" spc="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Randall</a:t>
            </a:r>
            <a:r>
              <a:rPr dirty="0" sz="3600" spc="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Sousa</a:t>
            </a:r>
          </a:p>
          <a:p>
            <a:pPr marL="1968499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ENGOQV+ArialMT"/>
                <a:cs typeface="ENGOQV+ArialMT"/>
              </a:rPr>
              <a:t>Revocation*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63307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075" y="1209199"/>
            <a:ext cx="6245152" cy="931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32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Matters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32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Barry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Ray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Taylor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Five-Year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6362" y="2439361"/>
            <a:ext cx="4951181" cy="32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Attorney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Receives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5-Year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Suspension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4962" y="2718280"/>
            <a:ext cx="422710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for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Misconduct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4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Client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Matters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6362" y="3115001"/>
            <a:ext cx="5148618" cy="87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Attorney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Barry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Ray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Taylor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was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admitted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</a:p>
          <a:p>
            <a:pPr marL="2286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Virginia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bar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October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1994.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He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previously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received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three-year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4962" y="3942560"/>
            <a:ext cx="4766563" cy="1144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August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2019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three,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separate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complaints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mismanaging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his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attorney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trust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account,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lacking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diligence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competence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clients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64962" y="5039839"/>
            <a:ext cx="379268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misconduct,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court</a:t>
            </a:r>
            <a:r>
              <a:rPr dirty="0" sz="20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records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show.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8784" y="4470767"/>
            <a:ext cx="10600717" cy="69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4600" spc="12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4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4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4600" spc="1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Donald</a:t>
            </a:r>
            <a:r>
              <a:rPr dirty="0" sz="4600" spc="1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Frank</a:t>
            </a:r>
            <a:r>
              <a:rPr dirty="0" sz="4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Rosendorf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0290" y="5101702"/>
            <a:ext cx="9372345" cy="1109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2668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46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6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2681"/>
              </a:lnSpc>
              <a:spcBef>
                <a:spcPts val="615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42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U.S.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Code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Section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1983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-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Civil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action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for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deprivation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rights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53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1729157"/>
            <a:ext cx="3309578" cy="157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Alexander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Harkness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Bell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3759125"/>
            <a:ext cx="3859512" cy="563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67003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6054" y="2006770"/>
            <a:ext cx="3638139" cy="1619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8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800" spc="10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800" spc="10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4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Jesse</a:t>
            </a:r>
            <a:r>
              <a:rPr dirty="0" sz="38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Burkhardt</a:t>
            </a:r>
          </a:p>
          <a:p>
            <a:pPr marL="0" marR="0">
              <a:lnSpc>
                <a:spcPts val="4104"/>
              </a:lnSpc>
              <a:spcBef>
                <a:spcPts val="50"/>
              </a:spcBef>
              <a:spcAft>
                <a:spcPts val="0"/>
              </a:spcAft>
            </a:pP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Beale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6054" y="4091602"/>
            <a:ext cx="3959704" cy="577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800" spc="10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1777" y="497520"/>
            <a:ext cx="3394908" cy="1619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38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38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38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4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Brian</a:t>
            </a:r>
            <a:r>
              <a:rPr dirty="0" sz="38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Damas</a:t>
            </a:r>
          </a:p>
          <a:p>
            <a:pPr marL="0" marR="0">
              <a:lnSpc>
                <a:spcPts val="4104"/>
              </a:lnSpc>
              <a:spcBef>
                <a:spcPts val="5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Thoman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1777" y="2582352"/>
            <a:ext cx="3503648" cy="1619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45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  <a:p>
            <a:pPr marL="0" marR="0">
              <a:lnSpc>
                <a:spcPts val="4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  <a:r>
              <a:rPr dirty="0" sz="38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</a:p>
          <a:p>
            <a:pPr marL="0" marR="0">
              <a:lnSpc>
                <a:spcPts val="4104"/>
              </a:lnSpc>
              <a:spcBef>
                <a:spcPts val="50"/>
              </a:spcBef>
              <a:spcAft>
                <a:spcPts val="0"/>
              </a:spcAft>
            </a:pPr>
            <a:r>
              <a:rPr dirty="0" sz="38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98709" y="6720199"/>
            <a:ext cx="22546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BY-SA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1221665"/>
            <a:ext cx="3309578" cy="157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Keith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Hamner</a:t>
            </a:r>
          </a:p>
          <a:p>
            <a:pPr marL="0" marR="0">
              <a:lnSpc>
                <a:spcPts val="39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Waldrop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3251633"/>
            <a:ext cx="3859512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Public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5297" y="1114587"/>
            <a:ext cx="3072489" cy="1744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41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41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</a:p>
          <a:p>
            <a:pPr marL="288131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41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Andrew</a:t>
            </a:r>
          </a:p>
          <a:p>
            <a:pPr marL="504031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Paul</a:t>
            </a:r>
            <a:r>
              <a:rPr dirty="0" sz="41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Hill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622" y="3364011"/>
            <a:ext cx="2699202" cy="118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2768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07563"/>
            <a:ext cx="10392494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Dismissals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De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Minimis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and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Dismissals</a:t>
            </a:r>
          </a:p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for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Exceptional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WUTFDO+Arial-BoldMT"/>
                <a:cs typeface="WUTFDO+Arial-BoldMT"/>
              </a:rPr>
              <a:t>Circumstances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54178" y="1960089"/>
            <a:ext cx="438448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Dismissals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de</a:t>
            </a:r>
            <a:r>
              <a:rPr dirty="0" sz="2400" spc="1602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Dismissal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for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4178" y="2325849"/>
            <a:ext cx="128706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Minimis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3599" y="2325849"/>
            <a:ext cx="186317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Exceptional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3599" y="2691609"/>
            <a:ext cx="233779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Circumstances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1420" y="3101566"/>
            <a:ext cx="1744067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Dec.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2019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-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June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2020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1446" y="3132246"/>
            <a:ext cx="3310299" cy="889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ENGOQV+ArialMT"/>
                <a:cs typeface="ENGOQV+ArialMT"/>
              </a:rPr>
              <a:t>12</a:t>
            </a:r>
            <a:r>
              <a:rPr dirty="0" sz="6000" spc="13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000000"/>
                </a:solidFill>
                <a:latin typeface="ENGOQV+ArialMT"/>
                <a:cs typeface="ENGOQV+ArialMT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11420" y="4238820"/>
            <a:ext cx="1777944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July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2020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–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June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2021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11946" y="4274614"/>
            <a:ext cx="3140747" cy="211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0000"/>
                </a:solidFill>
                <a:latin typeface="ENGOQV+ArialMT"/>
                <a:cs typeface="ENGOQV+ArialMT"/>
              </a:rPr>
              <a:t>4</a:t>
            </a:r>
            <a:r>
              <a:rPr dirty="0" sz="6600" spc="14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000000"/>
                </a:solidFill>
                <a:latin typeface="ENGOQV+ArialMT"/>
                <a:cs typeface="ENGOQV+ArialMT"/>
              </a:rPr>
              <a:t>3</a:t>
            </a:r>
          </a:p>
          <a:p>
            <a:pPr marL="0" marR="0">
              <a:lnSpc>
                <a:spcPts val="7373"/>
              </a:lnSpc>
              <a:spcBef>
                <a:spcPts val="1531"/>
              </a:spcBef>
              <a:spcAft>
                <a:spcPts val="0"/>
              </a:spcAft>
            </a:pPr>
            <a:r>
              <a:rPr dirty="0" sz="6600">
                <a:solidFill>
                  <a:srgbClr val="000000"/>
                </a:solidFill>
                <a:latin typeface="ENGOQV+ArialMT"/>
                <a:cs typeface="ENGOQV+ArialMT"/>
              </a:rPr>
              <a:t>7</a:t>
            </a:r>
            <a:r>
              <a:rPr dirty="0" sz="6600" spc="14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000000"/>
                </a:solidFill>
                <a:latin typeface="ENGOQV+ArialMT"/>
                <a:cs typeface="ENGOQV+ArialMT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11420" y="5376074"/>
            <a:ext cx="1777944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July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2021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–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June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5544" y="1023400"/>
            <a:ext cx="4773321" cy="104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VSB</a:t>
            </a:r>
            <a:r>
              <a:rPr dirty="0" sz="36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&amp;</a:t>
            </a:r>
            <a:r>
              <a:rPr dirty="0" sz="36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Commissioners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36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Accounts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9868" y="2558083"/>
            <a:ext cx="482066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§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64.2-1215.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Power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commissioner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59868" y="2923844"/>
            <a:ext cx="549550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accounts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enforce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filing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inventories.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59868" y="3416603"/>
            <a:ext cx="5908548" cy="251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B.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Whenever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commissioner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accounts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reports</a:t>
            </a:r>
          </a:p>
          <a:p>
            <a:pPr marL="0" marR="0">
              <a:lnSpc>
                <a:spcPts val="223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court</a:t>
            </a:r>
            <a:r>
              <a:rPr dirty="0" sz="20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that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fiduciary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who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attorney-at-</a:t>
            </a:r>
          </a:p>
          <a:p>
            <a:pPr marL="0" marR="0">
              <a:lnSpc>
                <a:spcPts val="223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law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licensed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practice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Commonwealth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has</a:t>
            </a:r>
          </a:p>
          <a:p>
            <a:pPr marL="0" marR="0">
              <a:lnSpc>
                <a:spcPts val="223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failed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make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required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return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within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30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days</a:t>
            </a:r>
          </a:p>
          <a:p>
            <a:pPr marL="0" marR="0">
              <a:lnSpc>
                <a:spcPts val="223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after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date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service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summons,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23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commissioner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accounts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shall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also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mail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copy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223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his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report</a:t>
            </a:r>
            <a:r>
              <a:rPr dirty="0" sz="2000" spc="52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000" spc="55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Virginia</a:t>
            </a:r>
            <a:r>
              <a:rPr dirty="0" sz="2000" spc="54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State</a:t>
            </a:r>
            <a:r>
              <a:rPr dirty="0" sz="2000" spc="55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00"/>
                </a:solidFill>
                <a:latin typeface="ENGOQV+ArialMT"/>
                <a:cs typeface="ENGOQV+ArialMT"/>
              </a:rPr>
              <a:t>Bar.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5744" y="6407943"/>
            <a:ext cx="225468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60</a:t>
            </a: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75035" y="729924"/>
            <a:ext cx="3583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61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528" y="1672164"/>
            <a:ext cx="2722909" cy="1702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Code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ENGOQV+ArialMT"/>
                <a:cs typeface="ENGOQV+ArialMT"/>
              </a:rPr>
              <a:t>§64.2-1216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3841" y="1758114"/>
            <a:ext cx="4671062" cy="707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§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64.2-1216.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Failure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account;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UTFDO+Arial-BoldMT"/>
                <a:cs typeface="WUTFDO+Arial-BoldMT"/>
              </a:rPr>
              <a:t>enforcement.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23841" y="2543482"/>
            <a:ext cx="6044183" cy="20245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C.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Whenever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commissioner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accounts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reports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court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that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fiduciary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who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is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attorney-at-law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licensed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practice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Commonwealth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has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failed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make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required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settlement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within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30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days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after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date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service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summons,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23841" y="4518586"/>
            <a:ext cx="5925967" cy="707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commissioner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accounts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shall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also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mail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copy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his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report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State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Bar.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1681" y="4806924"/>
            <a:ext cx="5759576" cy="875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000" spc="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Judy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Raye</a:t>
            </a:r>
            <a:r>
              <a:rPr dirty="0" sz="3000" spc="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Moats</a:t>
            </a:r>
          </a:p>
          <a:p>
            <a:pPr marL="880268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Consent</a:t>
            </a:r>
            <a:r>
              <a:rPr dirty="0" sz="3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3000" spc="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ff"/>
                </a:solidFill>
                <a:latin typeface="ENGOQV+ArialMT"/>
                <a:cs typeface="ENGOQV+ArialMT"/>
              </a:rPr>
              <a:t>Revocation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63307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62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1201706"/>
            <a:ext cx="245063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Public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WUTFDO+Arial-BoldMT"/>
                <a:cs typeface="WUTFDO+Arial-BoldMT"/>
              </a:rPr>
              <a:t>Reprimands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1750345"/>
            <a:ext cx="384805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James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Paul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Kent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420" y="2298985"/>
            <a:ext cx="3509810" cy="59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Matters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Mark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Joseph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Madigan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420" y="3121945"/>
            <a:ext cx="3749801" cy="59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Madeline</a:t>
            </a:r>
            <a:r>
              <a:rPr dirty="0" sz="2000" spc="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Agnes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Trainor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420" y="3944904"/>
            <a:ext cx="3509556" cy="59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Thomas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Page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ENGOQV+ArialMT"/>
                <a:cs typeface="ENGOQV+ArialMT"/>
              </a:rPr>
              <a:t>Cheeley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67003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63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17772" y="6720199"/>
            <a:ext cx="21352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959" y="743616"/>
            <a:ext cx="352817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ffffff"/>
                </a:solidFill>
                <a:latin typeface="WUTFDO+Arial-BoldMT"/>
                <a:cs typeface="WUTFDO+Arial-BoldMT"/>
              </a:rPr>
              <a:t>Procedural</a:t>
            </a:r>
            <a:r>
              <a:rPr dirty="0" sz="1800" spc="48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 u="sng">
                <a:solidFill>
                  <a:srgbClr val="ffffff"/>
                </a:solidFill>
                <a:latin typeface="WUTFDO+Arial-BoldMT"/>
                <a:cs typeface="WUTFDO+Arial-BoldMT"/>
              </a:rPr>
              <a:t>Defaults</a:t>
            </a:r>
            <a:r>
              <a:rPr dirty="0" sz="1800" spc="49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 u="sng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spc="48" b="1" u="sng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 u="sng">
                <a:solidFill>
                  <a:srgbClr val="ffffff"/>
                </a:solidFill>
                <a:latin typeface="WUTFDO+Arial-BoldMT"/>
                <a:cs typeface="WUTFDO+Arial-BoldMT"/>
              </a:rPr>
              <a:t>Appeals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959" y="1237392"/>
            <a:ext cx="4251387" cy="787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Christopher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Matthew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Reyes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Consent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to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Revocation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959" y="2224944"/>
            <a:ext cx="4124058" cy="540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Alfred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Robertson,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Jr.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One-Year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One-Day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Suspension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959" y="2965608"/>
            <a:ext cx="469624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Robert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Charles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Neeley,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Jr.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959" y="3459384"/>
            <a:ext cx="3908561" cy="540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Public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Reprimands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Steven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Paul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Hanna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3959" y="4200049"/>
            <a:ext cx="423820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Andrew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Robert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Sebok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3959" y="4693825"/>
            <a:ext cx="4480290" cy="540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Daymen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William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Xavier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Robinson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3959" y="5434489"/>
            <a:ext cx="342598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Martin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Bullock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3959" y="5928265"/>
            <a:ext cx="450589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Matter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Gregory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Thomas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WUTFDO+Arial-BoldMT"/>
                <a:cs typeface="WUTFDO+Arial-BoldMT"/>
              </a:rPr>
              <a:t>Casker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79820" y="6014065"/>
            <a:ext cx="28460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orbel"/>
                <a:cs typeface="Corbel"/>
              </a:rPr>
              <a:t>64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93923" y="6720764"/>
            <a:ext cx="245779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Unknown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Author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dirty="0" sz="700" spc="6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BY-SA-NC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20759" y="1122356"/>
            <a:ext cx="3209314" cy="1095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Rules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at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Issue: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1.1</a:t>
            </a:r>
          </a:p>
          <a:p>
            <a:pPr marL="228600" marR="0">
              <a:lnSpc>
                <a:spcPts val="2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(Competence);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1.2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(Scope</a:t>
            </a:r>
          </a:p>
          <a:p>
            <a:pPr marL="22860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Representation);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1.3</a:t>
            </a:r>
          </a:p>
          <a:p>
            <a:pPr marL="22860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(Diligence);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1.4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9359" y="2170521"/>
            <a:ext cx="1989484" cy="307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(Communication)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49359" y="2431124"/>
            <a:ext cx="3073819" cy="828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Sometimes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at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issue:</a:t>
            </a:r>
            <a:r>
              <a:rPr dirty="0" sz="1900" spc="5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Rules</a:t>
            </a:r>
          </a:p>
          <a:p>
            <a:pPr marL="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1.7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(Conflict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Interest);</a:t>
            </a:r>
          </a:p>
          <a:p>
            <a:pPr marL="0" marR="0">
              <a:lnSpc>
                <a:spcPts val="20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1.16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(Duty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1900" spc="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Withdraw)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20759" y="3334188"/>
            <a:ext cx="3316933" cy="57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Legal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Opinions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1817</a:t>
            </a:r>
          </a:p>
          <a:p>
            <a:pPr marL="22860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1880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20759" y="3982396"/>
            <a:ext cx="1721419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CLE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20759" y="4370000"/>
            <a:ext cx="3075392" cy="57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Indigent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Defense</a:t>
            </a:r>
          </a:p>
          <a:p>
            <a:pPr marL="22860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Commission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3755" y="4959334"/>
            <a:ext cx="5833147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Resources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for</a:t>
            </a:r>
            <a:r>
              <a:rPr dirty="0" sz="4400" spc="1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Criminal</a:t>
            </a:r>
          </a:p>
          <a:p>
            <a:pPr marL="3662361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Appeals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20759" y="5018208"/>
            <a:ext cx="3370260" cy="574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ffffff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Bar</a:t>
            </a:r>
            <a:r>
              <a:rPr dirty="0" sz="19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Counsel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Column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by</a:t>
            </a:r>
          </a:p>
          <a:p>
            <a:pPr marL="22860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Catherine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French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ENGOQV+ArialMT"/>
                <a:cs typeface="ENGOQV+ArialMT"/>
              </a:rPr>
              <a:t>Zagurskie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13393" y="6601255"/>
            <a:ext cx="30072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808080"/>
                </a:solidFill>
                <a:latin typeface="ENGOQV+ArialMT"/>
                <a:cs typeface="ENGOQV+ArialMT"/>
              </a:rPr>
              <a:t>65</a:t>
            </a: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58712" y="378094"/>
            <a:ext cx="307293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Va.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Code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Sec.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19.2-321.1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58712" y="1018174"/>
            <a:ext cx="579505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When,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due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error,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neglect,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fault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counsel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8712" y="1262014"/>
            <a:ext cx="7065771" cy="2760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representing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appellant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whole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part,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criminal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case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has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(ii)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been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dismissed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failure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adhere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proper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form,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procedures,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time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limits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perfection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appeal;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(iii)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affirmed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conviction,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for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failure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file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timely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file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indispensable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transcript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written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statement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facts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required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by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law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by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Rules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Supreme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Court;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motion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leave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pursue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delayed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may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filed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Court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Appeals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within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six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months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after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has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been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dismissed,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conviction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has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been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affirmed,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circuit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court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judgment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sought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has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become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final,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whichever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later.</a:t>
            </a:r>
            <a:r>
              <a:rPr dirty="0" sz="2000" spc="60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58712" y="4340494"/>
            <a:ext cx="7092188" cy="17849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If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error,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neglect,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fault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alleged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to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that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attorney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representing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appellant,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motion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shall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accompanied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by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affidavit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attorney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whose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error,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neglect,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fault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is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alleged,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verifying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specific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facts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alleged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motion,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and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certifying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that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appellant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not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personally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responsible,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whole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part,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error,</a:t>
            </a:r>
            <a:r>
              <a:rPr dirty="0" sz="2000" spc="5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neglect,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fault</a:t>
            </a:r>
            <a:r>
              <a:rPr dirty="0" sz="2000" spc="5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causing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loss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original</a:t>
            </a:r>
            <a:r>
              <a:rPr dirty="0" sz="2000" spc="5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opportunity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for</a:t>
            </a:r>
            <a:r>
              <a:rPr dirty="0" sz="20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ENGOQV+ArialMT"/>
                <a:cs typeface="ENGOQV+ArialMT"/>
              </a:rPr>
              <a:t>appeal.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784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66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65304" y="1233090"/>
            <a:ext cx="457225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Same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imposed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unless: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65304" y="1683525"/>
            <a:ext cx="5577940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1.</a:t>
            </a:r>
            <a:r>
              <a:rPr dirty="0" sz="2450" spc="1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No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due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process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other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proceeding;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65304" y="2139710"/>
            <a:ext cx="5509458" cy="104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2.</a:t>
            </a:r>
            <a:r>
              <a:rPr dirty="0" sz="2450" spc="1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Imposing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same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</a:p>
          <a:p>
            <a:pPr marL="51435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same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proof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would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result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</a:p>
          <a:p>
            <a:pPr marL="51435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injustice;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8729" y="2630049"/>
            <a:ext cx="3032224" cy="137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Reciprocal</a:t>
            </a:r>
          </a:p>
          <a:p>
            <a:pPr marL="0" marR="0">
              <a:lnSpc>
                <a:spcPts val="5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ENGOQV+ArialMT"/>
                <a:cs typeface="ENGOQV+ArialMT"/>
              </a:rPr>
              <a:t>Discipline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65304" y="3254261"/>
            <a:ext cx="4900066" cy="104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3.</a:t>
            </a:r>
            <a:r>
              <a:rPr dirty="0" sz="2450" spc="1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Same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conduct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not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grounds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</a:p>
          <a:p>
            <a:pPr marL="51435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action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same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</a:p>
          <a:p>
            <a:pPr marL="51435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equivalent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Virginia;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65304" y="4368813"/>
            <a:ext cx="5221378" cy="104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4.</a:t>
            </a:r>
            <a:r>
              <a:rPr dirty="0" sz="2450" spc="1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Misconduct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other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jurisdiction</a:t>
            </a:r>
          </a:p>
          <a:p>
            <a:pPr marL="51435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would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warrant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substantially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lesser</a:t>
            </a:r>
          </a:p>
          <a:p>
            <a:pPr marL="51435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Virginia.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43068" y="6246266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67</a:t>
            </a:r>
          </a:p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23372" y="755472"/>
            <a:ext cx="2862548" cy="36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Reciprocal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23372" y="1386408"/>
            <a:ext cx="3463105" cy="67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Jason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Edward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Rheinstein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23372" y="2332812"/>
            <a:ext cx="3413741" cy="67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Revocation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After</a:t>
            </a:r>
            <a:r>
              <a:rPr dirty="0" sz="2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Hearing</a:t>
            </a:r>
          </a:p>
          <a:p>
            <a:pPr marL="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(MD)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23372" y="3279216"/>
            <a:ext cx="3884898" cy="67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3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3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Rachael</a:t>
            </a:r>
          </a:p>
          <a:p>
            <a:pPr marL="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Alexandra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Schmid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Moshman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23372" y="4225619"/>
            <a:ext cx="3607650" cy="1310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Seven-Month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</a:p>
          <a:p>
            <a:pPr marL="0" marR="0">
              <a:lnSpc>
                <a:spcPts val="24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30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Days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Stayed,</a:t>
            </a:r>
            <a:r>
              <a:rPr dirty="0" sz="23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One</a:t>
            </a:r>
          </a:p>
          <a:p>
            <a:pPr marL="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Year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Probation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2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Terms</a:t>
            </a:r>
          </a:p>
          <a:p>
            <a:pPr marL="0" marR="0">
              <a:lnSpc>
                <a:spcPts val="24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ENGOQV+ArialMT"/>
                <a:cs typeface="ENGOQV+ArialMT"/>
              </a:rPr>
              <a:t>(DC)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784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68</a:t>
            </a:r>
          </a:p>
        </p:txBody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6640" y="1932728"/>
            <a:ext cx="8398596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700" spc="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John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Carter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Morgan,</a:t>
            </a:r>
            <a:r>
              <a:rPr dirty="0" sz="3700" spc="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Jr.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One-Year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640" y="3455205"/>
            <a:ext cx="6988575" cy="1070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700" spc="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3700" spc="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Guillermo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Uriarte</a:t>
            </a:r>
          </a:p>
          <a:p>
            <a:pPr marL="0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90-Day</a:t>
            </a:r>
            <a:r>
              <a:rPr dirty="0" sz="37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784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69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3028" y="753799"/>
            <a:ext cx="4248963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a0a0a"/>
                </a:solidFill>
                <a:latin typeface="ENGOQV+ArialMT"/>
                <a:cs typeface="ENGOQV+ArialMT"/>
              </a:rPr>
              <a:t>FY</a:t>
            </a:r>
            <a:r>
              <a:rPr dirty="0" sz="4400" spc="117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a0a0a"/>
                </a:solidFill>
                <a:latin typeface="ENGOQV+ArialMT"/>
                <a:cs typeface="ENGOQV+ArialMT"/>
              </a:rPr>
              <a:t>22</a:t>
            </a:r>
            <a:r>
              <a:rPr dirty="0" sz="4400" spc="119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a0a0a"/>
                </a:solidFill>
                <a:latin typeface="ENGOQV+ArialMT"/>
                <a:cs typeface="ENGOQV+ArialMT"/>
              </a:rPr>
              <a:t>Sanctions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1717" y="1987861"/>
            <a:ext cx="4922897" cy="987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Private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Admonition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or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Reprimand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(38)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1717" y="3119685"/>
            <a:ext cx="4897682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Public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Discipline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0a0a0a"/>
                </a:solidFill>
                <a:latin typeface="WUTFDO+Arial-BoldMT"/>
                <a:cs typeface="WUTFDO+Arial-BoldMT"/>
              </a:rPr>
              <a:t>(71):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28917" y="3819067"/>
            <a:ext cx="5159588" cy="882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Admonition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or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Reprimand</a:t>
            </a:r>
          </a:p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(34)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28917" y="4853355"/>
            <a:ext cx="3288185" cy="1136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Suspension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(18)</a:t>
            </a:r>
          </a:p>
          <a:p>
            <a:pPr marL="0" marR="0">
              <a:lnSpc>
                <a:spcPts val="3575"/>
              </a:lnSpc>
              <a:spcBef>
                <a:spcPts val="1446"/>
              </a:spcBef>
              <a:spcAft>
                <a:spcPts val="0"/>
              </a:spcAft>
            </a:pP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Revocation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 </a:t>
            </a:r>
            <a:r>
              <a:rPr dirty="0" sz="3200" b="1">
                <a:solidFill>
                  <a:srgbClr val="0a0a0a"/>
                </a:solidFill>
                <a:latin typeface="WUTFDO+Arial-BoldMT"/>
                <a:cs typeface="WUTFDO+Arial-BoldMT"/>
              </a:rPr>
              <a:t>(19)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56010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1520" y="492200"/>
            <a:ext cx="3826997" cy="17861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ENGOQV+ArialMT"/>
                <a:cs typeface="ENGOQV+ArialMT"/>
              </a:rPr>
              <a:t>Criminal</a:t>
            </a:r>
          </a:p>
          <a:p>
            <a:pPr marL="0" marR="0">
              <a:lnSpc>
                <a:spcPts val="453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ENGOQV+ArialMT"/>
                <a:cs typeface="ENGOQV+ArialMT"/>
              </a:rPr>
              <a:t>Convictions</a:t>
            </a:r>
            <a:r>
              <a:rPr dirty="0" sz="42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000000"/>
                </a:solidFill>
                <a:latin typeface="ENGOQV+ArialMT"/>
                <a:cs typeface="ENGOQV+ArialMT"/>
              </a:rPr>
              <a:t>13-</a:t>
            </a:r>
          </a:p>
          <a:p>
            <a:pPr marL="0" marR="0">
              <a:lnSpc>
                <a:spcPts val="45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ENGOQV+ArialMT"/>
                <a:cs typeface="ENGOQV+ArialMT"/>
              </a:rPr>
              <a:t>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1519" y="2910199"/>
            <a:ext cx="3117156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Consents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Revocation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519" y="3334353"/>
            <a:ext cx="4135624" cy="656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Morris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Andrew</a:t>
            </a:r>
          </a:p>
          <a:p>
            <a:pPr marL="22860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Bander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519" y="4064856"/>
            <a:ext cx="4151270" cy="656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Matter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Martin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Michael</a:t>
            </a:r>
          </a:p>
          <a:p>
            <a:pPr marL="22860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Brennan,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Jr.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1519" y="4795360"/>
            <a:ext cx="3530443" cy="656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2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Matters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2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Matthew</a:t>
            </a:r>
          </a:p>
          <a:p>
            <a:pPr marL="22860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James</a:t>
            </a:r>
            <a:r>
              <a:rPr dirty="0" sz="2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ENGOQV+ArialMT"/>
                <a:cs typeface="ENGOQV+ArialMT"/>
              </a:rPr>
              <a:t>Erausquin.</a:t>
            </a:r>
          </a:p>
        </p:txBody>
      </p:sp>
    </p:spTree>
  </p:cSld>
  <p:clrMapOvr>
    <a:masterClrMapping/>
  </p:clrMapOvr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420" y="1552380"/>
            <a:ext cx="3132204" cy="1411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3300" spc="9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3300" spc="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Matter</a:t>
            </a:r>
            <a:r>
              <a:rPr dirty="0" sz="3300" spc="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</a:p>
          <a:p>
            <a:pPr marL="0" marR="0">
              <a:lnSpc>
                <a:spcPts val="35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Aimee</a:t>
            </a:r>
            <a:r>
              <a:rPr dirty="0" sz="3300" spc="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Sangster</a:t>
            </a:r>
          </a:p>
          <a:p>
            <a:pPr marL="0" marR="0">
              <a:lnSpc>
                <a:spcPts val="3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Clanton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420" y="3362891"/>
            <a:ext cx="3808691" cy="958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30-Day</a:t>
            </a:r>
            <a:r>
              <a:rPr dirty="0" sz="3300" spc="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Suspension</a:t>
            </a:r>
          </a:p>
          <a:p>
            <a:pPr marL="0" marR="0">
              <a:lnSpc>
                <a:spcPts val="3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With</a:t>
            </a:r>
            <a:r>
              <a:rPr dirty="0" sz="3300" spc="9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ENGOQV+ArialMT"/>
                <a:cs typeface="ENGOQV+ArialMT"/>
              </a:rPr>
              <a:t>Terms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67003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71</a:t>
            </a:r>
          </a:p>
        </p:txBody>
      </p:sp>
    </p:spTree>
  </p:cSld>
  <p:clrMapOvr>
    <a:masterClrMapping/>
  </p:clrMapOvr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60912" y="2275990"/>
            <a:ext cx="5417515" cy="707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more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details,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Memorandum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Orders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can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be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accessed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VSB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website: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0912" y="3362609"/>
            <a:ext cx="563721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f6fc6"/>
                </a:solidFill>
                <a:latin typeface="ENGOQV+ArialMT"/>
                <a:cs typeface="ENGOQV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https://www.vsb.org/attorney/attSearch.asp?S=D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62342" y="6322899"/>
            <a:ext cx="2940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898989"/>
                </a:solidFill>
                <a:latin typeface="Calibri"/>
                <a:cs typeface="Calibri"/>
              </a:rPr>
              <a:t>72</a:t>
            </a:r>
          </a:p>
        </p:txBody>
      </p:sp>
    </p:spTree>
  </p:cSld>
  <p:clrMapOvr>
    <a:masterClrMapping/>
  </p:clrMapOvr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4907" y="1044139"/>
            <a:ext cx="5053131" cy="10975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System</a:t>
            </a:r>
          </a:p>
          <a:p>
            <a:pPr marL="0" marR="0">
              <a:lnSpc>
                <a:spcPts val="4021"/>
              </a:lnSpc>
              <a:spcBef>
                <a:spcPts val="29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Protection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36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907" y="2958363"/>
            <a:ext cx="5216690" cy="2150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“Compliance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20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Rules,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all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law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open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society,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depends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primarily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understanding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voluntary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compliance,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secondarily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reinforcement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peer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opinion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finally,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necessary,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enforcement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through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proceedings.”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4907" y="5229124"/>
            <a:ext cx="486481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Preamble,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Professional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Conduct.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22509" y="6720764"/>
            <a:ext cx="233009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Unknown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Author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ffffff"/>
                </a:solidFill>
                <a:latin typeface="Corbel"/>
                <a:cs typeface="Corbel"/>
              </a:rPr>
              <a:t>under</a:t>
            </a:r>
            <a:r>
              <a:rPr dirty="0" sz="700" spc="6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BY-ND</a:t>
            </a:r>
          </a:p>
        </p:txBody>
      </p:sp>
    </p:spTree>
  </p:cSld>
  <p:clrMapOvr>
    <a:masterClrMapping/>
  </p:clrMapOvr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53839" y="1074175"/>
            <a:ext cx="3973140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ENGOQV+ArialMT"/>
                <a:cs typeface="ENGOQV+ArialMT"/>
              </a:rPr>
              <a:t>Self-Regulation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8647" y="1906616"/>
            <a:ext cx="6880590" cy="776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Preamble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9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Professional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Conduct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(Rules)</a:t>
            </a:r>
          </a:p>
          <a:p>
            <a:pPr marL="2286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reminds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duties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1900" spc="5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1900" spc="5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public.</a:t>
            </a:r>
          </a:p>
          <a:p>
            <a:pPr marL="2286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u="sng">
                <a:solidFill>
                  <a:srgbClr val="f49100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http://www.vsb.org/pro-guidelines/index.php/rules/preamble/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8647" y="2833208"/>
            <a:ext cx="7016466" cy="776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privilege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being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self-governing,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relatively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autonomous,</a:t>
            </a:r>
          </a:p>
          <a:p>
            <a:pPr marL="228600" marR="0">
              <a:lnSpc>
                <a:spcPts val="18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profession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carries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responsibility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assuring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that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our</a:t>
            </a:r>
          </a:p>
          <a:p>
            <a:pPr marL="2286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behavior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conforms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9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serves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interest.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88647" y="3759800"/>
            <a:ext cx="7353080" cy="1240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“Compliance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Rules,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all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law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open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society,</a:t>
            </a:r>
          </a:p>
          <a:p>
            <a:pPr marL="2286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depends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primarily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understanding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voluntary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compliance,</a:t>
            </a:r>
          </a:p>
          <a:p>
            <a:pPr marL="2286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secondarily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reinforcement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peer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opinion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  <a:p>
            <a:pPr marL="228600" marR="0">
              <a:lnSpc>
                <a:spcPts val="18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finally,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necessary,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upon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enforcement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through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</a:p>
          <a:p>
            <a:pPr marL="2286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proceedings.”</a:t>
            </a:r>
            <a:r>
              <a:rPr dirty="0" sz="19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Preamble,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Professional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Conduct.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8647" y="5149688"/>
            <a:ext cx="7282902" cy="1008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195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Additionally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lawyers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should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assist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each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other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upholding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</a:p>
          <a:p>
            <a:pPr marL="228600" marR="0">
              <a:lnSpc>
                <a:spcPts val="18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Rules.</a:t>
            </a:r>
            <a:r>
              <a:rPr dirty="0" sz="190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Preamble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instructs,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“Neglect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these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responsibilities</a:t>
            </a:r>
          </a:p>
          <a:p>
            <a:pPr marL="228600" marR="0">
              <a:lnSpc>
                <a:spcPts val="18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compromises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independence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profession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9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9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  <a:p>
            <a:pPr marL="228600" marR="0">
              <a:lnSpc>
                <a:spcPts val="18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highlight>
                  <a:srgbClr val="ffff00"/>
                </a:highlight>
                <a:latin typeface="ENGOQV+ArialMT"/>
                <a:cs typeface="ENGOQV+ArialMT"/>
              </a:rPr>
              <a:t>interest</a:t>
            </a:r>
            <a:r>
              <a:rPr dirty="0" sz="1900" spc="5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highlight>
                  <a:srgbClr val="ffff00"/>
                </a:highlight>
                <a:latin typeface="ENGOQV+ArialMT"/>
                <a:cs typeface="ENGOQV+ArialMT"/>
              </a:rPr>
              <a:t>it</a:t>
            </a:r>
            <a:r>
              <a:rPr dirty="0" sz="1900" spc="5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highlight>
                  <a:srgbClr val="ffff00"/>
                </a:highlight>
                <a:latin typeface="ENGOQV+ArialMT"/>
                <a:cs typeface="ENGOQV+ArialMT"/>
              </a:rPr>
              <a:t>serves</a:t>
            </a:r>
            <a:r>
              <a:rPr dirty="0" sz="1900">
                <a:solidFill>
                  <a:srgbClr val="000000"/>
                </a:solidFill>
                <a:latin typeface="ENGOQV+ArialMT"/>
                <a:cs typeface="ENGOQV+ArialMT"/>
              </a:rPr>
              <a:t>.”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74</a:t>
            </a:r>
          </a:p>
        </p:txBody>
      </p:sp>
    </p:spTree>
  </p:cSld>
  <p:clrMapOvr>
    <a:masterClrMapping/>
  </p:clrMapOvr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2146" y="1243508"/>
            <a:ext cx="3973140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ENGOQV+ArialMT"/>
                <a:cs typeface="ENGOQV+ArialMT"/>
              </a:rPr>
              <a:t>Self-Regulation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08116" y="3250057"/>
            <a:ext cx="3967886" cy="2459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8787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“Many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lawyer's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professional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responsibilities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are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prescribed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</a:p>
          <a:p>
            <a:pPr marL="326231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Professional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Conduct,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well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as</a:t>
            </a:r>
          </a:p>
          <a:p>
            <a:pPr marL="32642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substantive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procedural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law.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However,</a:t>
            </a:r>
          </a:p>
          <a:p>
            <a:pPr marL="327025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lawyer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also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guided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personal</a:t>
            </a:r>
          </a:p>
          <a:p>
            <a:pPr marL="354012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conscience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approbation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</a:p>
          <a:p>
            <a:pPr marL="32543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highlight>
                  <a:srgbClr val="ffff00"/>
                </a:highlight>
                <a:latin typeface="ENGOQV+ArialMT"/>
                <a:cs typeface="ENGOQV+ArialMT"/>
              </a:rPr>
              <a:t>professional</a:t>
            </a:r>
            <a:r>
              <a:rPr dirty="0" sz="1600" spc="43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highlight>
                  <a:srgbClr val="ffff00"/>
                </a:highlight>
                <a:latin typeface="ENGOQV+ArialMT"/>
                <a:cs typeface="ENGOQV+ArialMT"/>
              </a:rPr>
              <a:t>peers.</a:t>
            </a:r>
            <a:r>
              <a:rPr dirty="0" sz="1600" spc="43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lawyer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should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strive</a:t>
            </a:r>
          </a:p>
          <a:p>
            <a:pPr marL="3302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attain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highest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level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skill,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</a:p>
          <a:p>
            <a:pPr marL="60325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improve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law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legal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profession,</a:t>
            </a:r>
          </a:p>
          <a:p>
            <a:pPr marL="18811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exemplify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legal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profession's</a:t>
            </a:r>
          </a:p>
          <a:p>
            <a:pPr marL="823118" marR="0">
              <a:lnSpc>
                <a:spcPts val="1728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ideals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service.”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5811" y="4254503"/>
            <a:ext cx="364468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are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baseline,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not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ceiling.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75</a:t>
            </a:r>
          </a:p>
        </p:txBody>
      </p:sp>
    </p:spTree>
  </p:cSld>
  <p:clrMapOvr>
    <a:masterClrMapping/>
  </p:clrMapOvr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2146" y="1243508"/>
            <a:ext cx="6296410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ENGOQV+ArialMT"/>
                <a:cs typeface="ENGOQV+ArialMT"/>
              </a:rPr>
              <a:t>VSB</a:t>
            </a:r>
            <a:r>
              <a:rPr dirty="0" sz="4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4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ENGOQV+ArialMT"/>
                <a:cs typeface="ENGOQV+ArialMT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8995" y="5041536"/>
            <a:ext cx="4265790" cy="540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System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exists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protect</a:t>
            </a:r>
          </a:p>
          <a:p>
            <a:pPr marL="1536699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public.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02730" y="5042301"/>
            <a:ext cx="4102371" cy="704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See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Rules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the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Supreme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Court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Virginia,</a:t>
            </a:r>
          </a:p>
          <a:p>
            <a:pPr marL="407541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Part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Six,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Section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IV,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Paragraph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13,</a:t>
            </a:r>
          </a:p>
          <a:p>
            <a:pPr marL="1012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NGOQV+ArialMT"/>
                <a:cs typeface="ENGOQV+ArialMT"/>
              </a:rPr>
              <a:t>http://www.vsb.org/pro-guidelines/index.php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76</a:t>
            </a:r>
          </a:p>
        </p:txBody>
      </p:sp>
    </p:spTree>
  </p:cSld>
  <p:clrMapOvr>
    <a:masterClrMapping/>
  </p:clrMapOvr>
</p:sld>
</file>

<file path=ppt/slides/slide7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68709" y="440726"/>
            <a:ext cx="5062121" cy="26829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Call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Hotline: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Any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lawyer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may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seek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informal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unauthorized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practice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law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advice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calling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Hotline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at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(804)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775-0564.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will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prompted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leave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voice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mail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message,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and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call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will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be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returned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order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receipt.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1992" y="3473381"/>
            <a:ext cx="3471109" cy="126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VSB</a:t>
            </a:r>
            <a:r>
              <a:rPr dirty="0" sz="4400" spc="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</a:p>
          <a:p>
            <a:pPr marL="450849" marR="0">
              <a:lnSpc>
                <a:spcPts val="47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ENGOQV+ArialMT"/>
                <a:cs typeface="ENGOQV+ArialMT"/>
              </a:rPr>
              <a:t>HOTLINE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8709" y="3657381"/>
            <a:ext cx="5164577" cy="2682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Email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Hotline: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Any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lawyer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may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submit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  <a:r>
              <a:rPr dirty="0" sz="24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legal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question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online.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Depending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complexity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question,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will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receive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either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email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response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or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a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return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phone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call.</a:t>
            </a:r>
            <a:r>
              <a:rPr dirty="0" sz="2400" spc="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ethics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staff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strives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respond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your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questions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within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  <a:r>
              <a:rPr dirty="0" sz="2400" spc="6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same</a:t>
            </a:r>
            <a:r>
              <a:rPr dirty="0" sz="24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ENGOQV+ArialMT"/>
                <a:cs typeface="ENGOQV+ArialMT"/>
              </a:rPr>
              <a:t>day.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77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47898" y="6720199"/>
            <a:ext cx="24064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dirty="0" sz="700" spc="11">
                <a:solidFill>
                  <a:srgbClr val="ffff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7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700" u="sng">
                <a:solidFill>
                  <a:srgbClr val="ffff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BY-NC-ND</a:t>
            </a:r>
          </a:p>
        </p:txBody>
      </p:sp>
    </p:spTree>
  </p:cSld>
  <p:clrMapOvr>
    <a:masterClrMapping/>
  </p:clrMapOvr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31095" y="1232561"/>
            <a:ext cx="5675252" cy="302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What</a:t>
            </a:r>
            <a:r>
              <a:rPr dirty="0" sz="5400" spc="1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is</a:t>
            </a:r>
            <a:r>
              <a:rPr dirty="0" sz="5400" spc="1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the</a:t>
            </a:r>
          </a:p>
          <a:p>
            <a:pPr marL="101444" marR="0">
              <a:lnSpc>
                <a:spcPts val="5831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Virginia</a:t>
            </a:r>
            <a:r>
              <a:rPr dirty="0" sz="5400" spc="1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State</a:t>
            </a:r>
            <a:r>
              <a:rPr dirty="0" sz="5400" spc="1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Bar</a:t>
            </a:r>
          </a:p>
          <a:p>
            <a:pPr marL="0" marR="0">
              <a:lnSpc>
                <a:spcPts val="58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Clients’</a:t>
            </a:r>
            <a:r>
              <a:rPr dirty="0" sz="5400" spc="1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Protection</a:t>
            </a:r>
          </a:p>
          <a:p>
            <a:pPr marL="1790700" marR="0">
              <a:lnSpc>
                <a:spcPts val="58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ENGOQV+ArialMT"/>
                <a:cs typeface="ENGOQV+ArialMT"/>
              </a:rPr>
              <a:t>Fund?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49823" y="437267"/>
            <a:ext cx="2667655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Paragraph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13-15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7023" y="793375"/>
            <a:ext cx="4531253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Dismissals</a:t>
            </a:r>
            <a:r>
              <a:rPr dirty="0" sz="2400" spc="15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lack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clear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5623" y="1091731"/>
            <a:ext cx="289656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convincing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evidence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07023" y="1442091"/>
            <a:ext cx="4053584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Dismissals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Minimis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35623" y="1740447"/>
            <a:ext cx="413008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Exceptional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Circumstances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07023" y="2090806"/>
            <a:ext cx="3174652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Private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Discipline</a:t>
            </a:r>
            <a:r>
              <a:rPr dirty="0" sz="2400" spc="1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4223" y="2446914"/>
            <a:ext cx="5019797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Private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Admonitions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Sua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Sponte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6111" y="2690933"/>
            <a:ext cx="3480506" cy="118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Subcommittee</a:t>
            </a:r>
          </a:p>
          <a:p>
            <a:pPr marL="0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>
                <a:solidFill>
                  <a:srgbClr val="ffffff"/>
                </a:solidFill>
                <a:latin typeface="ENGOQV+ArialMT"/>
                <a:cs typeface="ENGOQV+ArialMT"/>
              </a:rPr>
              <a:t>Dispositions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07023" y="2803022"/>
            <a:ext cx="5389171" cy="1262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Approve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Agreed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Dispositions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(AD)</a:t>
            </a:r>
          </a:p>
          <a:p>
            <a:pPr marL="4572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Private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Reprimand,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  <a:p>
            <a:pPr marL="4572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Admonition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</a:p>
          <a:p>
            <a:pPr marL="4572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UNANIMOUSLY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07023" y="4036955"/>
            <a:ext cx="5103824" cy="220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Charge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Misconduct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Set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</a:p>
          <a:p>
            <a:pPr marL="2286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hearing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District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Committee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level,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maximum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sanction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Public</a:t>
            </a:r>
          </a:p>
          <a:p>
            <a:pPr marL="2286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Reprimand</a:t>
            </a:r>
          </a:p>
          <a:p>
            <a:pPr marL="0" marR="0">
              <a:lnSpc>
                <a:spcPts val="2737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45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Certify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to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Disciplinary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UTFDO+Arial-BoldMT"/>
                <a:cs typeface="WUTFDO+Arial-BoldMT"/>
              </a:rPr>
              <a:t>Board</a:t>
            </a:r>
            <a:r>
              <a:rPr dirty="0" sz="2400" spc="18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–</a:t>
            </a:r>
          </a:p>
          <a:p>
            <a:pPr marL="22860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Misconduct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if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proven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would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justify</a:t>
            </a:r>
          </a:p>
          <a:p>
            <a:pPr marL="2286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Suspension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Revocation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8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5661" y="322140"/>
            <a:ext cx="7689586" cy="1189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Monetary</a:t>
            </a:r>
            <a:r>
              <a:rPr dirty="0" sz="27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awards</a:t>
            </a:r>
            <a:r>
              <a:rPr dirty="0" sz="27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7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persons</a:t>
            </a:r>
            <a:r>
              <a:rPr dirty="0" sz="27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who</a:t>
            </a:r>
            <a:r>
              <a:rPr dirty="0" sz="27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suffer</a:t>
            </a:r>
            <a:r>
              <a:rPr dirty="0" sz="27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financial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losses</a:t>
            </a:r>
            <a:r>
              <a:rPr dirty="0" sz="2800" spc="25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due</a:t>
            </a:r>
            <a:r>
              <a:rPr dirty="0" sz="27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7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WUTFDO+Arial-BoldMT"/>
                <a:cs typeface="WUTFDO+Arial-BoldMT"/>
              </a:rPr>
              <a:t>dishonest</a:t>
            </a:r>
            <a:r>
              <a:rPr dirty="0" sz="27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 b="1">
                <a:solidFill>
                  <a:srgbClr val="ffffff"/>
                </a:solidFill>
                <a:latin typeface="WUTFDO+Arial-BoldMT"/>
                <a:cs typeface="WUTFDO+Arial-BoldMT"/>
              </a:rPr>
              <a:t>conduct</a:t>
            </a:r>
            <a:r>
              <a:rPr dirty="0" sz="2700" spc="25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7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Virginia</a:t>
            </a:r>
          </a:p>
          <a:p>
            <a:pPr marL="0" marR="0">
              <a:lnSpc>
                <a:spcPts val="29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ENGOQV+ArialMT"/>
                <a:cs typeface="ENGOQV+ArialMT"/>
              </a:rPr>
              <a:t>lawyers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9471" y="1870345"/>
            <a:ext cx="7811737" cy="1203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Covers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lawyers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who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are</a:t>
            </a:r>
            <a:r>
              <a:rPr dirty="0" sz="28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suspended</a:t>
            </a:r>
            <a:r>
              <a:rPr dirty="0" sz="2800" spc="4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8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revoked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for</a:t>
            </a:r>
            <a:r>
              <a:rPr dirty="0" sz="28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disciplinary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reasons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OR</a:t>
            </a:r>
            <a:r>
              <a:rPr dirty="0" sz="28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deceased</a:t>
            </a:r>
            <a:r>
              <a:rPr dirty="0" sz="2800" spc="38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without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sufficient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resources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8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make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petitioners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whole.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4711" y="3837096"/>
            <a:ext cx="7753746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Maximum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payment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:</a:t>
            </a:r>
            <a:r>
              <a:rPr dirty="0" sz="32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ENGOQV+ArialMT"/>
                <a:cs typeface="ENGOQV+ArialMT"/>
              </a:rPr>
              <a:t>$75,000</a:t>
            </a:r>
            <a:r>
              <a:rPr dirty="0" sz="3200" spc="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per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ENGOQV+ArialMT"/>
                <a:cs typeface="ENGOQV+ArialMT"/>
              </a:rPr>
              <a:t>petitioner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49471" y="5182442"/>
            <a:ext cx="8025045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Managed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14-member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WUTFDO+Arial-BoldMT"/>
                <a:cs typeface="WUTFDO+Arial-BoldMT"/>
              </a:rPr>
              <a:t>board</a:t>
            </a:r>
            <a:r>
              <a:rPr dirty="0" sz="2800" spc="40" b="1">
                <a:solidFill>
                  <a:srgbClr val="ffffff"/>
                </a:solidFill>
                <a:latin typeface="WUTFDO+Arial-BoldMT"/>
                <a:cs typeface="WUTFDO+Arial-BoldMT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8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volunteers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that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investigates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decides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all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ENGOQV+ArialMT"/>
                <a:cs typeface="ENGOQV+ArialMT"/>
              </a:rPr>
              <a:t>claims.</a:t>
            </a:r>
          </a:p>
        </p:txBody>
      </p:sp>
    </p:spTree>
  </p:cSld>
  <p:clrMapOvr>
    <a:masterClrMapping/>
  </p:clrMapOvr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1551" y="1915906"/>
            <a:ext cx="9774822" cy="1702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Funded</a:t>
            </a:r>
            <a:r>
              <a:rPr dirty="0" sz="40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entirely</a:t>
            </a:r>
            <a:r>
              <a:rPr dirty="0" sz="40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40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Virginia</a:t>
            </a:r>
            <a:r>
              <a:rPr dirty="0" sz="4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lawyers</a:t>
            </a:r>
            <a:r>
              <a:rPr dirty="0" sz="4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with</a:t>
            </a:r>
            <a:r>
              <a:rPr dirty="0" sz="40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an</a:t>
            </a:r>
          </a:p>
          <a:p>
            <a:pPr marL="374823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annual</a:t>
            </a:r>
            <a:r>
              <a:rPr dirty="0" sz="4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fee</a:t>
            </a:r>
            <a:r>
              <a:rPr dirty="0" sz="40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40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$5,</a:t>
            </a:r>
            <a:r>
              <a:rPr dirty="0" sz="40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set</a:t>
            </a:r>
            <a:r>
              <a:rPr dirty="0" sz="40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by</a:t>
            </a:r>
            <a:r>
              <a:rPr dirty="0" sz="40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Supreme</a:t>
            </a:r>
            <a:r>
              <a:rPr dirty="0" sz="40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Court</a:t>
            </a:r>
          </a:p>
          <a:p>
            <a:pPr marL="3614737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40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ENGOQV+ArialMT"/>
                <a:cs typeface="ENGOQV+ArialMT"/>
              </a:rPr>
              <a:t>Virginia.</a:t>
            </a:r>
          </a:p>
        </p:txBody>
      </p:sp>
    </p:spTree>
  </p:cSld>
  <p:clrMapOvr>
    <a:masterClrMapping/>
  </p:clrMapOvr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529" y="2581354"/>
            <a:ext cx="7005754" cy="1536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Staff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can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answer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questions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and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help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people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file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claims!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Click,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email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or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WUTFDO+Arial-BoldMT"/>
                <a:cs typeface="WUTFDO+Arial-BoldMT"/>
              </a:rPr>
              <a:t>call: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529" y="4449792"/>
            <a:ext cx="7577509" cy="1203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563c1"/>
                </a:solidFill>
                <a:latin typeface="ENGOQV+ArialMT"/>
                <a:cs typeface="ENGOQV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www.vsb.org/site/public/clients-protection-fund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.</a:t>
            </a:r>
          </a:p>
          <a:p>
            <a:pPr marL="0" marR="0">
              <a:lnSpc>
                <a:spcPts val="3128"/>
              </a:lnSpc>
              <a:spcBef>
                <a:spcPts val="2969"/>
              </a:spcBef>
              <a:spcAft>
                <a:spcPts val="0"/>
              </a:spcAft>
            </a:pPr>
            <a:r>
              <a:rPr dirty="0" sz="2800" u="sng">
                <a:solidFill>
                  <a:srgbClr val="0563c1"/>
                </a:solidFill>
                <a:latin typeface="ENGOQV+ArialMT"/>
                <a:cs typeface="ENGOQV+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cpf@vsb.org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529" y="5985984"/>
            <a:ext cx="5602328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Vivian</a:t>
            </a:r>
            <a:r>
              <a:rPr dirty="0" sz="2800" spc="7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R.</a:t>
            </a:r>
            <a:r>
              <a:rPr dirty="0" sz="2800" spc="74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Byrd,</a:t>
            </a:r>
            <a:r>
              <a:rPr dirty="0" sz="2800" spc="74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Fund</a:t>
            </a:r>
            <a:r>
              <a:rPr dirty="0" sz="2800" spc="7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Administrator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Jane</a:t>
            </a:r>
            <a:r>
              <a:rPr dirty="0" sz="2800" spc="7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A.</a:t>
            </a:r>
            <a:r>
              <a:rPr dirty="0" sz="2800" spc="7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Fletcher,</a:t>
            </a:r>
            <a:r>
              <a:rPr dirty="0" sz="2800" spc="74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Counsel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2329" y="5985984"/>
            <a:ext cx="2366912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804-775-9426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080808"/>
                </a:solidFill>
                <a:latin typeface="ENGOQV+ArialMT"/>
                <a:cs typeface="ENGOQV+ArialMT"/>
              </a:rPr>
              <a:t>804-775-0567</a:t>
            </a:r>
          </a:p>
        </p:txBody>
      </p:sp>
    </p:spTree>
  </p:cSld>
  <p:clrMapOvr>
    <a:masterClrMapping/>
  </p:clrMapOvr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8464" y="938743"/>
            <a:ext cx="2978371" cy="676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27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00000"/>
                </a:solidFill>
                <a:latin typeface="ENGOQV+ArialMT"/>
                <a:cs typeface="ENGOQV+ArialMT"/>
              </a:rPr>
              <a:t>Thank</a:t>
            </a:r>
            <a:r>
              <a:rPr dirty="0" sz="45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500">
                <a:solidFill>
                  <a:srgbClr val="000000"/>
                </a:solidFill>
                <a:latin typeface="ENGOQV+ArialMT"/>
                <a:cs typeface="ENGOQV+ArialMT"/>
              </a:rPr>
              <a:t>you!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5414" y="2006468"/>
            <a:ext cx="5096255" cy="103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Your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interest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these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cases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collective,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meaningful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participation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critical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to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effective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NGOQV+ArialMT"/>
                <a:cs typeface="ENGOQV+ArialMT"/>
              </a:rPr>
              <a:t>self-regulation</a:t>
            </a:r>
            <a:r>
              <a:rPr dirty="0" sz="1800">
                <a:solidFill>
                  <a:srgbClr val="000000"/>
                </a:solidFill>
                <a:latin typeface="ENGOQV+ArialMT"/>
                <a:cs typeface="ENGOQV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30367" y="1519367"/>
            <a:ext cx="4765014" cy="197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Private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shall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be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imposed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only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cases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of</a:t>
            </a:r>
            <a:r>
              <a:rPr dirty="0" sz="20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minor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Misconduct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,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there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20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little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no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injury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any</a:t>
            </a:r>
          </a:p>
          <a:p>
            <a:pPr marL="2286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following: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a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client,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public,</a:t>
            </a:r>
          </a:p>
          <a:p>
            <a:pPr marL="2286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legal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system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or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profession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,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and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there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  <a:r>
              <a:rPr dirty="0" sz="20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little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likelihood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repetition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by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Respondent.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1090" y="2427671"/>
            <a:ext cx="2108894" cy="1536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When</a:t>
            </a:r>
            <a:r>
              <a:rPr dirty="0" sz="36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is</a:t>
            </a:r>
          </a:p>
          <a:p>
            <a:pPr marL="53340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Private</a:t>
            </a:r>
          </a:p>
          <a:p>
            <a:pPr marL="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Discipline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0367" y="3866326"/>
            <a:ext cx="4314445" cy="1149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ENGOQV+ArialMT"/>
                <a:cs typeface="ENGOQV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Rebuttable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presumption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against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more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than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two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determinations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of</a:t>
            </a:r>
          </a:p>
          <a:p>
            <a:pPr marL="2286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Private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Discipline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10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UTFDO+Arial-BoldMT"/>
                <a:cs typeface="WUTFDO+Arial-BoldMT"/>
              </a:rPr>
              <a:t>years.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Paragraph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ENGOQV+ArialMT"/>
                <a:cs typeface="ENGOQV+ArialMT"/>
              </a:rPr>
              <a:t>13-7.E.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0690" y="3908998"/>
            <a:ext cx="277036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ENGOQV+ArialMT"/>
                <a:cs typeface="ENGOQV+ArialMT"/>
              </a:rPr>
              <a:t>Appropriate?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87123" y="5890572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2022-10-26T10:27:24-05:00</dcterms:modified>
</cp:coreProperties>
</file>