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 id="2147483658" r:id="rId2"/>
    <p:sldMasterId id="2147483684" r:id="rId3"/>
    <p:sldMasterId id="2147483691" r:id="rId4"/>
    <p:sldMasterId id="2147483701" r:id="rId5"/>
    <p:sldMasterId id="2147483708" r:id="rId6"/>
    <p:sldMasterId id="2147483725" r:id="rId7"/>
  </p:sldMasterIdLst>
  <p:notesMasterIdLst>
    <p:notesMasterId r:id="rId49"/>
  </p:notesMasterIdLst>
  <p:sldIdLst>
    <p:sldId id="256" r:id="rId8"/>
    <p:sldId id="258" r:id="rId9"/>
    <p:sldId id="261" r:id="rId10"/>
    <p:sldId id="262" r:id="rId11"/>
    <p:sldId id="267" r:id="rId12"/>
    <p:sldId id="268" r:id="rId13"/>
    <p:sldId id="543" r:id="rId14"/>
    <p:sldId id="272" r:id="rId15"/>
    <p:sldId id="265" r:id="rId16"/>
    <p:sldId id="339" r:id="rId17"/>
    <p:sldId id="548" r:id="rId18"/>
    <p:sldId id="591" r:id="rId19"/>
    <p:sldId id="260" r:id="rId20"/>
    <p:sldId id="264" r:id="rId21"/>
    <p:sldId id="373" r:id="rId22"/>
    <p:sldId id="371" r:id="rId23"/>
    <p:sldId id="332" r:id="rId24"/>
    <p:sldId id="380" r:id="rId25"/>
    <p:sldId id="372" r:id="rId26"/>
    <p:sldId id="331" r:id="rId27"/>
    <p:sldId id="322" r:id="rId28"/>
    <p:sldId id="283" r:id="rId29"/>
    <p:sldId id="588" r:id="rId30"/>
    <p:sldId id="314" r:id="rId31"/>
    <p:sldId id="274" r:id="rId32"/>
    <p:sldId id="550" r:id="rId33"/>
    <p:sldId id="565" r:id="rId34"/>
    <p:sldId id="589" r:id="rId35"/>
    <p:sldId id="335" r:id="rId36"/>
    <p:sldId id="351" r:id="rId37"/>
    <p:sldId id="872" r:id="rId38"/>
    <p:sldId id="879" r:id="rId39"/>
    <p:sldId id="360" r:id="rId40"/>
    <p:sldId id="336" r:id="rId41"/>
    <p:sldId id="338" r:id="rId42"/>
    <p:sldId id="849" r:id="rId43"/>
    <p:sldId id="369" r:id="rId44"/>
    <p:sldId id="549" r:id="rId45"/>
    <p:sldId id="873" r:id="rId46"/>
    <p:sldId id="880" r:id="rId47"/>
    <p:sldId id="334" r:id="rId48"/>
  </p:sldIdLst>
  <p:sldSz cx="9144000" cy="6858000" type="screen4x3"/>
  <p:notesSz cx="7086600" cy="9024938"/>
  <p:embeddedFontLst>
    <p:embeddedFont>
      <p:font typeface="Arial Narrow" panose="020B0606020202030204"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
      <p:font typeface="Century Gothic" panose="020B0502020202020204" pitchFamily="34" charset="0"/>
      <p:regular r:id="rId60"/>
      <p:bold r:id="rId61"/>
      <p:italic r:id="rId62"/>
      <p:boldItalic r:id="rId63"/>
    </p:embeddedFont>
    <p:embeddedFont>
      <p:font typeface="Franklin Gothic Medium" panose="020B0603020102020204" pitchFamily="34" charset="0"/>
      <p:regular r:id="rId64"/>
      <p:italic r:id="rId65"/>
    </p:embeddedFont>
    <p:embeddedFont>
      <p:font typeface="Libre Franklin Medium" pitchFamily="2" charset="0"/>
      <p:regular r:id="rId66"/>
      <p:bold r:id="rId67"/>
      <p:italic r:id="rId68"/>
      <p:boldItalic r:id="rId69"/>
    </p:embeddedFont>
    <p:embeddedFont>
      <p:font typeface="Palatino Linotype" panose="02040502050505030304" pitchFamily="18"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2">
          <p15:clr>
            <a:srgbClr val="A4A3A4"/>
          </p15:clr>
        </p15:guide>
        <p15:guide id="2" pos="2232">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3" roundtripDataSignature="AMtx7mgEjWR8e9LlkkJf7uJ/bBHZi/DL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2796" y="84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42"/>
        <p:guide pos="22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14.fntdata"/><Relationship Id="rId68" Type="http://schemas.openxmlformats.org/officeDocument/2006/relationships/font" Target="fonts/font19.fntdata"/><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Master" Target="slideMasters/slideMaster5.xml"/><Relationship Id="rId61" Type="http://schemas.openxmlformats.org/officeDocument/2006/relationships/font" Target="fonts/font12.fntdata"/><Relationship Id="rId95"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 Target="slides/slide1.xml"/><Relationship Id="rId51" Type="http://schemas.openxmlformats.org/officeDocument/2006/relationships/font" Target="fonts/font2.fntdata"/><Relationship Id="rId72" Type="http://schemas.openxmlformats.org/officeDocument/2006/relationships/font" Target="fonts/font23.fntdata"/><Relationship Id="rId93"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font" Target="fonts/font1.fntdata"/><Relationship Id="rId55" Type="http://schemas.openxmlformats.org/officeDocument/2006/relationships/font" Target="fonts/font6.fntdata"/><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font" Target="fonts/font22.fntdata"/><Relationship Id="rId2" Type="http://schemas.openxmlformats.org/officeDocument/2006/relationships/slideMaster" Target="slideMasters/slideMaster2.xml"/><Relationship Id="rId29" Type="http://schemas.openxmlformats.org/officeDocument/2006/relationships/slide" Target="slides/slide22.xml"/></Relationships>
</file>

<file path=ppt/charts/_rels/chart1.xml.rels><?xml version="1.0" encoding="UTF-8" standalone="yes"?>
<Relationships xmlns="http://schemas.openxmlformats.org/package/2006/relationships"><Relationship Id="rId3" Type="http://schemas.openxmlformats.org/officeDocument/2006/relationships/oleObject" Target="file:///\\co_files\Research\Presentations\Master%20Presentation\FY%202022\2022%20Graphs%201.1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jl68012\Downloads\Violent%20Offense%20Count%200718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o_files\Research\Presentations\Master%20Presentation\FY%202022\2022%20Graphs%201.1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o_files\Research\Presentations\Master%20Presentation\FY%202022\2022%20Graphs%201.1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o_files\Research\Ad%20Hoc%20Requests-2018topresent\2023\Director%20Floriano\Senate%20and%20Fiance%20Comittee%20Presentation%2008.2023\Direct%20Care%20release%20data%2009082023-CatieRobertsonReques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o_files\Research\Ad%20Hoc%20Requests-2018topresent\2023\Director%20Floriano\Senate%20and%20Fiance%20Comittee%20Presentation%2008.2023\Direct%20Care%20release%20data%2009082023-CatieRobertsonReques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0"/>
              <c:layout>
                <c:manualLayout>
                  <c:x val="-4.7734627831715226E-2"/>
                  <c:y val="-3.4808398950131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2D-42AF-9A1B-81AD1DB972EC}"/>
                </c:ext>
              </c:extLst>
            </c:dLbl>
            <c:dLbl>
              <c:idx val="8"/>
              <c:layout>
                <c:manualLayout>
                  <c:x val="-3.964401294498382E-2"/>
                  <c:y val="-8.8141732283464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2D-42AF-9A1B-81AD1DB972E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'13. Juv Intake Cases'!$A$8:$A$17</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'13. Juv Intake Cases'!$B$8:$B$17</c:f>
              <c:numCache>
                <c:formatCode>_(* #,##0_);_(* \(#,##0\);_(* "0"??_);_(@_)</c:formatCode>
                <c:ptCount val="10"/>
                <c:pt idx="0">
                  <c:v>46305</c:v>
                </c:pt>
                <c:pt idx="1">
                  <c:v>43782</c:v>
                </c:pt>
                <c:pt idx="2">
                  <c:v>42339</c:v>
                </c:pt>
                <c:pt idx="3">
                  <c:v>41445</c:v>
                </c:pt>
                <c:pt idx="4">
                  <c:v>39137</c:v>
                </c:pt>
                <c:pt idx="5">
                  <c:v>37767</c:v>
                </c:pt>
                <c:pt idx="6">
                  <c:v>34177</c:v>
                </c:pt>
                <c:pt idx="7">
                  <c:v>29234</c:v>
                </c:pt>
                <c:pt idx="8">
                  <c:v>17892</c:v>
                </c:pt>
                <c:pt idx="9">
                  <c:v>23562</c:v>
                </c:pt>
              </c:numCache>
            </c:numRef>
          </c:val>
          <c:smooth val="0"/>
          <c:extLst>
            <c:ext xmlns:c16="http://schemas.microsoft.com/office/drawing/2014/chart" uri="{C3380CC4-5D6E-409C-BE32-E72D297353CC}">
              <c16:uniqueId val="{00000000-651F-412A-91E6-A9FC895E0609}"/>
            </c:ext>
          </c:extLst>
        </c:ser>
        <c:dLbls>
          <c:showLegendKey val="0"/>
          <c:showVal val="0"/>
          <c:showCatName val="0"/>
          <c:showSerName val="0"/>
          <c:showPercent val="0"/>
          <c:showBubbleSize val="0"/>
        </c:dLbls>
        <c:smooth val="0"/>
        <c:axId val="555423888"/>
        <c:axId val="555420608"/>
      </c:lineChart>
      <c:catAx>
        <c:axId val="55542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555420608"/>
        <c:crosses val="autoZero"/>
        <c:auto val="1"/>
        <c:lblAlgn val="ctr"/>
        <c:lblOffset val="100"/>
        <c:noMultiLvlLbl val="0"/>
      </c:catAx>
      <c:valAx>
        <c:axId val="555420608"/>
        <c:scaling>
          <c:orientation val="minMax"/>
          <c:max val="50000"/>
        </c:scaling>
        <c:delete val="0"/>
        <c:axPos val="l"/>
        <c:majorGridlines>
          <c:spPr>
            <a:ln w="9525" cap="flat" cmpd="sng" algn="ctr">
              <a:solidFill>
                <a:schemeClr val="tx1">
                  <a:lumMod val="15000"/>
                  <a:lumOff val="85000"/>
                </a:schemeClr>
              </a:solidFill>
              <a:round/>
            </a:ln>
            <a:effectLst/>
          </c:spPr>
        </c:majorGridlines>
        <c:numFmt formatCode="_(* #,##0_);_(* \(#,##0\);_(* &quot;0&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555423888"/>
        <c:crosses val="autoZero"/>
        <c:crossBetween val="between"/>
        <c:majorUnit val="1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Palatino Linotype" panose="0204050205050503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'[Violent Offense Count 07182022.xlsx]Sheet1'!$P$5</c:f>
              <c:strCache>
                <c:ptCount val="1"/>
                <c:pt idx="0">
                  <c:v>Firearm Offenses (VCCs listed in administrative directive A-2022-005)*</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'[Violent Offense Count 07182022.xlsx]Sheet1'!$O$6:$O$10</c:f>
              <c:numCache>
                <c:formatCode>General</c:formatCode>
                <c:ptCount val="5"/>
                <c:pt idx="0">
                  <c:v>2018</c:v>
                </c:pt>
                <c:pt idx="1">
                  <c:v>2019</c:v>
                </c:pt>
                <c:pt idx="2">
                  <c:v>2020</c:v>
                </c:pt>
                <c:pt idx="3">
                  <c:v>2021</c:v>
                </c:pt>
                <c:pt idx="4">
                  <c:v>2022</c:v>
                </c:pt>
              </c:numCache>
            </c:numRef>
          </c:cat>
          <c:val>
            <c:numRef>
              <c:f>'[Violent Offense Count 07182022.xlsx]Sheet1'!$P$6:$P$10</c:f>
              <c:numCache>
                <c:formatCode>#,##0</c:formatCode>
                <c:ptCount val="5"/>
                <c:pt idx="0">
                  <c:v>1964</c:v>
                </c:pt>
                <c:pt idx="1">
                  <c:v>1853</c:v>
                </c:pt>
                <c:pt idx="2">
                  <c:v>1898</c:v>
                </c:pt>
                <c:pt idx="3">
                  <c:v>1706</c:v>
                </c:pt>
                <c:pt idx="4">
                  <c:v>2319</c:v>
                </c:pt>
              </c:numCache>
            </c:numRef>
          </c:val>
          <c:smooth val="0"/>
          <c:extLst>
            <c:ext xmlns:c16="http://schemas.microsoft.com/office/drawing/2014/chart" uri="{C3380CC4-5D6E-409C-BE32-E72D297353CC}">
              <c16:uniqueId val="{00000000-A5AD-40FE-B63C-D8E0AF3727CA}"/>
            </c:ext>
          </c:extLst>
        </c:ser>
        <c:ser>
          <c:idx val="1"/>
          <c:order val="1"/>
          <c:tx>
            <c:strRef>
              <c:f>'[Violent Offense Count 07182022.xlsx]Sheet1'!$Q$5</c:f>
              <c:strCache>
                <c:ptCount val="1"/>
                <c:pt idx="0">
                  <c:v>Weapon Offenses (VCCs with the WPN prefix)</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'[Violent Offense Count 07182022.xlsx]Sheet1'!$O$6:$O$10</c:f>
              <c:numCache>
                <c:formatCode>General</c:formatCode>
                <c:ptCount val="5"/>
                <c:pt idx="0">
                  <c:v>2018</c:v>
                </c:pt>
                <c:pt idx="1">
                  <c:v>2019</c:v>
                </c:pt>
                <c:pt idx="2">
                  <c:v>2020</c:v>
                </c:pt>
                <c:pt idx="3">
                  <c:v>2021</c:v>
                </c:pt>
                <c:pt idx="4">
                  <c:v>2022</c:v>
                </c:pt>
              </c:numCache>
            </c:numRef>
          </c:cat>
          <c:val>
            <c:numRef>
              <c:f>'[Violent Offense Count 07182022.xlsx]Sheet1'!$Q$6:$Q$10</c:f>
              <c:numCache>
                <c:formatCode>#,##0</c:formatCode>
                <c:ptCount val="5"/>
                <c:pt idx="0">
                  <c:v>1331</c:v>
                </c:pt>
                <c:pt idx="1">
                  <c:v>1188</c:v>
                </c:pt>
                <c:pt idx="2">
                  <c:v>1372</c:v>
                </c:pt>
                <c:pt idx="3">
                  <c:v>1203</c:v>
                </c:pt>
                <c:pt idx="4">
                  <c:v>1840</c:v>
                </c:pt>
              </c:numCache>
            </c:numRef>
          </c:val>
          <c:smooth val="0"/>
          <c:extLst>
            <c:ext xmlns:c16="http://schemas.microsoft.com/office/drawing/2014/chart" uri="{C3380CC4-5D6E-409C-BE32-E72D297353CC}">
              <c16:uniqueId val="{00000001-A5AD-40FE-B63C-D8E0AF3727CA}"/>
            </c:ext>
          </c:extLst>
        </c:ser>
        <c:dLbls>
          <c:showLegendKey val="0"/>
          <c:showVal val="0"/>
          <c:showCatName val="0"/>
          <c:showSerName val="0"/>
          <c:showPercent val="0"/>
          <c:showBubbleSize val="0"/>
        </c:dLbls>
        <c:smooth val="0"/>
        <c:axId val="696693192"/>
        <c:axId val="696686304"/>
      </c:lineChart>
      <c:catAx>
        <c:axId val="69669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96686304"/>
        <c:crosses val="autoZero"/>
        <c:auto val="1"/>
        <c:lblAlgn val="ctr"/>
        <c:lblOffset val="100"/>
        <c:noMultiLvlLbl val="0"/>
      </c:catAx>
      <c:valAx>
        <c:axId val="696686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96693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'Line Graph'!$B$4</c:f>
              <c:strCache>
                <c:ptCount val="1"/>
                <c:pt idx="0">
                  <c:v>Firearm-related Murder and Nonnegligent Manslaughter</c:v>
                </c:pt>
              </c:strCache>
            </c:strRef>
          </c:tx>
          <c:spPr>
            <a:ln w="28575" cap="rnd">
              <a:solidFill>
                <a:schemeClr val="accent1">
                  <a:lumMod val="75000"/>
                </a:schemeClr>
              </a:solidFill>
              <a:round/>
            </a:ln>
            <a:effectLst/>
          </c:spPr>
          <c:marker>
            <c:symbol val="none"/>
          </c:marker>
          <c:cat>
            <c:numRef>
              <c:f>'Line Graph'!$A$5:$A$14</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'Line Graph'!$B$5:$B$14</c:f>
              <c:numCache>
                <c:formatCode>General</c:formatCode>
                <c:ptCount val="10"/>
                <c:pt idx="0">
                  <c:v>9</c:v>
                </c:pt>
                <c:pt idx="1">
                  <c:v>23</c:v>
                </c:pt>
                <c:pt idx="2">
                  <c:v>17</c:v>
                </c:pt>
                <c:pt idx="3">
                  <c:v>13</c:v>
                </c:pt>
                <c:pt idx="4">
                  <c:v>27</c:v>
                </c:pt>
                <c:pt idx="5">
                  <c:v>21</c:v>
                </c:pt>
                <c:pt idx="6">
                  <c:v>20</c:v>
                </c:pt>
                <c:pt idx="7">
                  <c:v>35</c:v>
                </c:pt>
                <c:pt idx="8">
                  <c:v>40</c:v>
                </c:pt>
                <c:pt idx="9">
                  <c:v>39</c:v>
                </c:pt>
              </c:numCache>
              <c:extLst/>
            </c:numRef>
          </c:val>
          <c:smooth val="0"/>
          <c:extLst>
            <c:ext xmlns:c16="http://schemas.microsoft.com/office/drawing/2014/chart" uri="{C3380CC4-5D6E-409C-BE32-E72D297353CC}">
              <c16:uniqueId val="{00000000-A2E8-47BF-B986-D11ECF1B5D70}"/>
            </c:ext>
          </c:extLst>
        </c:ser>
        <c:ser>
          <c:idx val="1"/>
          <c:order val="1"/>
          <c:tx>
            <c:strRef>
              <c:f>'Line Graph'!$C$4</c:f>
              <c:strCache>
                <c:ptCount val="1"/>
                <c:pt idx="0">
                  <c:v>Not Firearm-related Murder and Nonnegligent Manslaughter</c:v>
                </c:pt>
              </c:strCache>
            </c:strRef>
          </c:tx>
          <c:spPr>
            <a:ln w="28575" cap="rnd">
              <a:solidFill>
                <a:schemeClr val="accent1">
                  <a:lumMod val="60000"/>
                  <a:lumOff val="40000"/>
                </a:schemeClr>
              </a:solidFill>
              <a:round/>
            </a:ln>
            <a:effectLst/>
          </c:spPr>
          <c:marker>
            <c:symbol val="none"/>
          </c:marker>
          <c:cat>
            <c:numRef>
              <c:f>'Line Graph'!$A$5:$A$14</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'Line Graph'!$C$5:$C$14</c:f>
              <c:numCache>
                <c:formatCode>General</c:formatCode>
                <c:ptCount val="10"/>
                <c:pt idx="0">
                  <c:v>17</c:v>
                </c:pt>
                <c:pt idx="1">
                  <c:v>22</c:v>
                </c:pt>
                <c:pt idx="2">
                  <c:v>24</c:v>
                </c:pt>
                <c:pt idx="3">
                  <c:v>23</c:v>
                </c:pt>
                <c:pt idx="4">
                  <c:v>14</c:v>
                </c:pt>
                <c:pt idx="5">
                  <c:v>14</c:v>
                </c:pt>
                <c:pt idx="6">
                  <c:v>17</c:v>
                </c:pt>
                <c:pt idx="7">
                  <c:v>14</c:v>
                </c:pt>
                <c:pt idx="8">
                  <c:v>12</c:v>
                </c:pt>
                <c:pt idx="9">
                  <c:v>15</c:v>
                </c:pt>
              </c:numCache>
              <c:extLst/>
            </c:numRef>
          </c:val>
          <c:smooth val="0"/>
          <c:extLst>
            <c:ext xmlns:c16="http://schemas.microsoft.com/office/drawing/2014/chart" uri="{C3380CC4-5D6E-409C-BE32-E72D297353CC}">
              <c16:uniqueId val="{00000001-A2E8-47BF-B986-D11ECF1B5D70}"/>
            </c:ext>
          </c:extLst>
        </c:ser>
        <c:ser>
          <c:idx val="3"/>
          <c:order val="2"/>
          <c:tx>
            <c:strRef>
              <c:f>'Line Graph'!$E$4</c:f>
              <c:strCache>
                <c:ptCount val="1"/>
                <c:pt idx="0">
                  <c:v>Firearm-related Negligent Manslaughter</c:v>
                </c:pt>
              </c:strCache>
            </c:strRef>
          </c:tx>
          <c:spPr>
            <a:ln w="28575" cap="rnd">
              <a:solidFill>
                <a:schemeClr val="bg2">
                  <a:lumMod val="50000"/>
                </a:schemeClr>
              </a:solidFill>
              <a:round/>
            </a:ln>
            <a:effectLst/>
          </c:spPr>
          <c:marker>
            <c:symbol val="none"/>
          </c:marker>
          <c:cat>
            <c:numRef>
              <c:f>'Line Graph'!$A$5:$A$14</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'Line Graph'!$E$5:$E$14</c:f>
              <c:numCache>
                <c:formatCode>General</c:formatCode>
                <c:ptCount val="10"/>
                <c:pt idx="0">
                  <c:v>2</c:v>
                </c:pt>
                <c:pt idx="1">
                  <c:v>1</c:v>
                </c:pt>
                <c:pt idx="2">
                  <c:v>1</c:v>
                </c:pt>
                <c:pt idx="3">
                  <c:v>1</c:v>
                </c:pt>
                <c:pt idx="4">
                  <c:v>0</c:v>
                </c:pt>
                <c:pt idx="5">
                  <c:v>1</c:v>
                </c:pt>
                <c:pt idx="6">
                  <c:v>2</c:v>
                </c:pt>
                <c:pt idx="7">
                  <c:v>2</c:v>
                </c:pt>
                <c:pt idx="8">
                  <c:v>2</c:v>
                </c:pt>
                <c:pt idx="9">
                  <c:v>3</c:v>
                </c:pt>
              </c:numCache>
              <c:extLst/>
            </c:numRef>
          </c:val>
          <c:smooth val="0"/>
          <c:extLst>
            <c:ext xmlns:c16="http://schemas.microsoft.com/office/drawing/2014/chart" uri="{C3380CC4-5D6E-409C-BE32-E72D297353CC}">
              <c16:uniqueId val="{00000002-A2E8-47BF-B986-D11ECF1B5D70}"/>
            </c:ext>
          </c:extLst>
        </c:ser>
        <c:ser>
          <c:idx val="4"/>
          <c:order val="3"/>
          <c:tx>
            <c:strRef>
              <c:f>'Line Graph'!$F$4</c:f>
              <c:strCache>
                <c:ptCount val="1"/>
                <c:pt idx="0">
                  <c:v>Not Firearm-related Negligent Manslaughter</c:v>
                </c:pt>
              </c:strCache>
            </c:strRef>
          </c:tx>
          <c:spPr>
            <a:ln w="28575" cap="rnd">
              <a:solidFill>
                <a:schemeClr val="bg2">
                  <a:lumMod val="75000"/>
                </a:schemeClr>
              </a:solidFill>
              <a:round/>
            </a:ln>
            <a:effectLst/>
          </c:spPr>
          <c:marker>
            <c:symbol val="none"/>
          </c:marker>
          <c:cat>
            <c:numRef>
              <c:f>'Line Graph'!$A$5:$A$14</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'Line Graph'!$F$5:$F$14</c:f>
              <c:numCache>
                <c:formatCode>General</c:formatCode>
                <c:ptCount val="10"/>
                <c:pt idx="0">
                  <c:v>5</c:v>
                </c:pt>
                <c:pt idx="1">
                  <c:v>7</c:v>
                </c:pt>
                <c:pt idx="2">
                  <c:v>2</c:v>
                </c:pt>
                <c:pt idx="3">
                  <c:v>3</c:v>
                </c:pt>
                <c:pt idx="4">
                  <c:v>4</c:v>
                </c:pt>
                <c:pt idx="5">
                  <c:v>5</c:v>
                </c:pt>
                <c:pt idx="6">
                  <c:v>3</c:v>
                </c:pt>
                <c:pt idx="7">
                  <c:v>7</c:v>
                </c:pt>
                <c:pt idx="8">
                  <c:v>10</c:v>
                </c:pt>
                <c:pt idx="9">
                  <c:v>5</c:v>
                </c:pt>
              </c:numCache>
              <c:extLst/>
            </c:numRef>
          </c:val>
          <c:smooth val="0"/>
          <c:extLst>
            <c:ext xmlns:c16="http://schemas.microsoft.com/office/drawing/2014/chart" uri="{C3380CC4-5D6E-409C-BE32-E72D297353CC}">
              <c16:uniqueId val="{00000003-A2E8-47BF-B986-D11ECF1B5D70}"/>
            </c:ext>
          </c:extLst>
        </c:ser>
        <c:ser>
          <c:idx val="6"/>
          <c:order val="4"/>
          <c:tx>
            <c:strRef>
              <c:f>'Line Graph'!$H$4</c:f>
              <c:strCache>
                <c:ptCount val="1"/>
                <c:pt idx="0">
                  <c:v>Firearm-related Justifiable Homicide</c:v>
                </c:pt>
              </c:strCache>
            </c:strRef>
          </c:tx>
          <c:spPr>
            <a:ln w="28575" cap="rnd">
              <a:solidFill>
                <a:schemeClr val="accent2">
                  <a:lumMod val="75000"/>
                </a:schemeClr>
              </a:solidFill>
              <a:round/>
            </a:ln>
            <a:effectLst/>
          </c:spPr>
          <c:marker>
            <c:symbol val="none"/>
          </c:marker>
          <c:cat>
            <c:numRef>
              <c:f>'Line Graph'!$A$5:$A$14</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'Line Graph'!$H$5:$H$14</c:f>
              <c:numCache>
                <c:formatCode>General</c:formatCode>
                <c:ptCount val="10"/>
                <c:pt idx="0">
                  <c:v>0</c:v>
                </c:pt>
                <c:pt idx="1">
                  <c:v>0</c:v>
                </c:pt>
                <c:pt idx="2">
                  <c:v>1</c:v>
                </c:pt>
                <c:pt idx="3">
                  <c:v>0</c:v>
                </c:pt>
                <c:pt idx="4">
                  <c:v>0</c:v>
                </c:pt>
                <c:pt idx="5">
                  <c:v>1</c:v>
                </c:pt>
                <c:pt idx="6">
                  <c:v>0</c:v>
                </c:pt>
                <c:pt idx="7">
                  <c:v>0</c:v>
                </c:pt>
                <c:pt idx="8">
                  <c:v>2</c:v>
                </c:pt>
                <c:pt idx="9">
                  <c:v>0</c:v>
                </c:pt>
              </c:numCache>
              <c:extLst/>
            </c:numRef>
          </c:val>
          <c:smooth val="0"/>
          <c:extLst>
            <c:ext xmlns:c16="http://schemas.microsoft.com/office/drawing/2014/chart" uri="{C3380CC4-5D6E-409C-BE32-E72D297353CC}">
              <c16:uniqueId val="{00000004-A2E8-47BF-B986-D11ECF1B5D70}"/>
            </c:ext>
          </c:extLst>
        </c:ser>
        <c:ser>
          <c:idx val="7"/>
          <c:order val="5"/>
          <c:tx>
            <c:strRef>
              <c:f>'Line Graph'!$I$4</c:f>
              <c:strCache>
                <c:ptCount val="1"/>
                <c:pt idx="0">
                  <c:v>Not Firearm-related Justifiable Homicide</c:v>
                </c:pt>
              </c:strCache>
            </c:strRef>
          </c:tx>
          <c:spPr>
            <a:ln w="28575" cap="rnd">
              <a:solidFill>
                <a:schemeClr val="accent2">
                  <a:lumMod val="60000"/>
                  <a:lumOff val="40000"/>
                </a:schemeClr>
              </a:solidFill>
              <a:round/>
            </a:ln>
            <a:effectLst/>
          </c:spPr>
          <c:marker>
            <c:symbol val="none"/>
          </c:marker>
          <c:cat>
            <c:numRef>
              <c:f>'Line Graph'!$A$5:$A$14</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'Line Graph'!$I$5:$I$14</c:f>
              <c:numCache>
                <c:formatCode>General</c:formatCode>
                <c:ptCount val="10"/>
                <c:pt idx="0">
                  <c:v>0</c:v>
                </c:pt>
                <c:pt idx="1">
                  <c:v>0</c:v>
                </c:pt>
                <c:pt idx="2">
                  <c:v>0</c:v>
                </c:pt>
                <c:pt idx="3">
                  <c:v>0</c:v>
                </c:pt>
                <c:pt idx="4">
                  <c:v>1</c:v>
                </c:pt>
                <c:pt idx="5">
                  <c:v>0</c:v>
                </c:pt>
                <c:pt idx="6">
                  <c:v>0</c:v>
                </c:pt>
                <c:pt idx="7">
                  <c:v>0</c:v>
                </c:pt>
                <c:pt idx="8">
                  <c:v>0</c:v>
                </c:pt>
                <c:pt idx="9">
                  <c:v>0</c:v>
                </c:pt>
              </c:numCache>
              <c:extLst/>
            </c:numRef>
          </c:val>
          <c:smooth val="0"/>
          <c:extLst>
            <c:ext xmlns:c16="http://schemas.microsoft.com/office/drawing/2014/chart" uri="{C3380CC4-5D6E-409C-BE32-E72D297353CC}">
              <c16:uniqueId val="{00000005-A2E8-47BF-B986-D11ECF1B5D70}"/>
            </c:ext>
          </c:extLst>
        </c:ser>
        <c:dLbls>
          <c:showLegendKey val="0"/>
          <c:showVal val="0"/>
          <c:showCatName val="0"/>
          <c:showSerName val="0"/>
          <c:showPercent val="0"/>
          <c:showBubbleSize val="0"/>
        </c:dLbls>
        <c:smooth val="0"/>
        <c:axId val="215024447"/>
        <c:axId val="201962639"/>
      </c:lineChart>
      <c:catAx>
        <c:axId val="215024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1962639"/>
        <c:crosses val="autoZero"/>
        <c:auto val="1"/>
        <c:lblAlgn val="ctr"/>
        <c:lblOffset val="100"/>
        <c:noMultiLvlLbl val="0"/>
      </c:catAx>
      <c:valAx>
        <c:axId val="201962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5024447"/>
        <c:crosses val="autoZero"/>
        <c:crossBetween val="between"/>
      </c:valAx>
      <c:spPr>
        <a:noFill/>
        <a:ln>
          <a:noFill/>
        </a:ln>
        <a:effectLst/>
      </c:spPr>
    </c:plotArea>
    <c:legend>
      <c:legendPos val="b"/>
      <c:layout>
        <c:manualLayout>
          <c:xMode val="edge"/>
          <c:yMode val="edge"/>
          <c:x val="1.7159306173684823E-2"/>
          <c:y val="0.71130792072652904"/>
          <c:w val="0.96423199817414129"/>
          <c:h val="0.1952685864118267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'28. VJCCCA'!$B$7</c:f>
              <c:strCache>
                <c:ptCount val="1"/>
                <c:pt idx="0">
                  <c:v>Expenditures</c:v>
                </c:pt>
              </c:strCache>
            </c:strRef>
          </c:tx>
          <c:dPt>
            <c:idx val="0"/>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1-B7E8-4E90-9AA9-157AB556EE22}"/>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7E8-4E90-9AA9-157AB556EE22}"/>
              </c:ext>
            </c:extLst>
          </c:dPt>
          <c:dPt>
            <c:idx val="2"/>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5-B7E8-4E90-9AA9-157AB556EE22}"/>
              </c:ext>
            </c:extLst>
          </c:dPt>
          <c:dLbls>
            <c:dLbl>
              <c:idx val="0"/>
              <c:layout>
                <c:manualLayout>
                  <c:x val="0.10555555555555546"/>
                  <c:y val="3.7037037037037035E-2"/>
                </c:manualLayout>
              </c:layout>
              <c:spPr>
                <a:solidFill>
                  <a:sysClr val="window" lastClr="FFFFFF"/>
                </a:solidFill>
                <a:ln>
                  <a:no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ysClr val="windowText" lastClr="000000"/>
                      </a:solidFill>
                      <a:latin typeface="Palatino Linotype" panose="02040502050505030304" pitchFamily="18"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B7E8-4E90-9AA9-157AB556EE22}"/>
                </c:ext>
              </c:extLst>
            </c:dLbl>
            <c:dLbl>
              <c:idx val="1"/>
              <c:spPr>
                <a:solidFill>
                  <a:sysClr val="window" lastClr="FFFFFF"/>
                </a:solidFill>
                <a:ln>
                  <a:no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ysClr val="windowText" lastClr="000000"/>
                      </a:solidFill>
                      <a:latin typeface="Palatino Linotype" panose="02040502050505030304" pitchFamily="18" charset="0"/>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B7E8-4E90-9AA9-157AB556EE22}"/>
                </c:ext>
              </c:extLst>
            </c:dLbl>
            <c:dLbl>
              <c:idx val="2"/>
              <c:layout>
                <c:manualLayout>
                  <c:x val="-6.1111111111111109E-2"/>
                  <c:y val="-9.2592592592592587E-3"/>
                </c:manualLayout>
              </c:layout>
              <c:spPr>
                <a:solidFill>
                  <a:sysClr val="window" lastClr="FFFFFF"/>
                </a:solidFill>
                <a:ln>
                  <a:no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ysClr val="windowText" lastClr="000000"/>
                      </a:solidFill>
                      <a:latin typeface="Palatino Linotype" panose="02040502050505030304" pitchFamily="18"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B7E8-4E90-9AA9-157AB556EE2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ysClr val="windowText" lastClr="000000"/>
                    </a:solidFill>
                    <a:latin typeface="Palatino Linotype" panose="02040502050505030304" pitchFamily="18" charset="0"/>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'28. VJCCCA'!$A$8:$A$10</c:f>
              <c:strCache>
                <c:ptCount val="3"/>
                <c:pt idx="0">
                  <c:v>Additional Local</c:v>
                </c:pt>
                <c:pt idx="1">
                  <c:v>Local MOE</c:v>
                </c:pt>
                <c:pt idx="2">
                  <c:v>State</c:v>
                </c:pt>
              </c:strCache>
            </c:strRef>
          </c:cat>
          <c:val>
            <c:numRef>
              <c:f>'28. VJCCCA'!$B$8:$B$10</c:f>
              <c:numCache>
                <c:formatCode>_("$"* #,##0_);_("$"* \(#,##0\);_("$"* "-"??_);_(@_)</c:formatCode>
                <c:ptCount val="3"/>
                <c:pt idx="0">
                  <c:v>3947946.66</c:v>
                </c:pt>
                <c:pt idx="1">
                  <c:v>5787513.4100000011</c:v>
                </c:pt>
                <c:pt idx="2">
                  <c:v>7632871.8700000001</c:v>
                </c:pt>
              </c:numCache>
            </c:numRef>
          </c:val>
          <c:extLst>
            <c:ext xmlns:c16="http://schemas.microsoft.com/office/drawing/2014/chart" uri="{C3380CC4-5D6E-409C-BE32-E72D297353CC}">
              <c16:uniqueId val="{00000006-B7E8-4E90-9AA9-157AB556EE2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Palatino Linotype" panose="0204050205050503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'54. MH adm'!$A$7:$A$12</c:f>
              <c:strCache>
                <c:ptCount val="6"/>
                <c:pt idx="0">
                  <c:v>ADHD</c:v>
                </c:pt>
                <c:pt idx="1">
                  <c:v>Conduct Disorder</c:v>
                </c:pt>
                <c:pt idx="2">
                  <c:v>Oppositional Defiant Disorder</c:v>
                </c:pt>
                <c:pt idx="3">
                  <c:v>Sub. Use Disorder (Mild)</c:v>
                </c:pt>
                <c:pt idx="4">
                  <c:v>Sub. Use Disorder (Moderate or Severe)</c:v>
                </c:pt>
                <c:pt idx="5">
                  <c:v>At Least One</c:v>
                </c:pt>
              </c:strCache>
            </c:strRef>
          </c:cat>
          <c:val>
            <c:numRef>
              <c:f>'54. MH adm'!$B$7:$B$12</c:f>
              <c:numCache>
                <c:formatCode>0%</c:formatCode>
                <c:ptCount val="6"/>
                <c:pt idx="0">
                  <c:v>0.51700680272108845</c:v>
                </c:pt>
                <c:pt idx="1">
                  <c:v>0.70068027210884354</c:v>
                </c:pt>
                <c:pt idx="2">
                  <c:v>0.3401360544217687</c:v>
                </c:pt>
                <c:pt idx="3">
                  <c:v>0.18367346938775511</c:v>
                </c:pt>
                <c:pt idx="4">
                  <c:v>0.67346938775510201</c:v>
                </c:pt>
                <c:pt idx="5">
                  <c:v>0.93197278911564629</c:v>
                </c:pt>
              </c:numCache>
            </c:numRef>
          </c:val>
          <c:extLst>
            <c:ext xmlns:c16="http://schemas.microsoft.com/office/drawing/2014/chart" uri="{C3380CC4-5D6E-409C-BE32-E72D297353CC}">
              <c16:uniqueId val="{00000000-C27F-4053-BE9D-93771A3CD732}"/>
            </c:ext>
          </c:extLst>
        </c:ser>
        <c:dLbls>
          <c:showLegendKey val="0"/>
          <c:showVal val="0"/>
          <c:showCatName val="0"/>
          <c:showSerName val="0"/>
          <c:showPercent val="0"/>
          <c:showBubbleSize val="0"/>
        </c:dLbls>
        <c:gapWidth val="219"/>
        <c:overlap val="-27"/>
        <c:axId val="538057080"/>
        <c:axId val="538057408"/>
      </c:barChart>
      <c:catAx>
        <c:axId val="538057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538057408"/>
        <c:crosses val="autoZero"/>
        <c:auto val="1"/>
        <c:lblAlgn val="ctr"/>
        <c:lblOffset val="100"/>
        <c:noMultiLvlLbl val="0"/>
      </c:catAx>
      <c:valAx>
        <c:axId val="5380574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538057080"/>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Palatino Linotype" panose="0204050205050503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Treatment Completion by Fiscal Year</a:t>
            </a:r>
          </a:p>
        </c:rich>
      </c:tx>
      <c:layout>
        <c:manualLayout>
          <c:xMode val="edge"/>
          <c:yMode val="edge"/>
          <c:x val="0.28609846208982914"/>
          <c:y val="1.38888888888888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948523422401805E-2"/>
          <c:y val="0.11351651635616235"/>
          <c:w val="0.90669650700356164"/>
          <c:h val="0.82090894527835778"/>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Agg!$B$95:$K$95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Agg!$B$114:$K$114</c:f>
              <c:numCache>
                <c:formatCode>0.0%</c:formatCode>
                <c:ptCount val="10"/>
                <c:pt idx="0">
                  <c:v>0.77300613496932513</c:v>
                </c:pt>
                <c:pt idx="1">
                  <c:v>0.8379204892966361</c:v>
                </c:pt>
                <c:pt idx="2">
                  <c:v>0.81746031746031744</c:v>
                </c:pt>
                <c:pt idx="3">
                  <c:v>0.72803347280334729</c:v>
                </c:pt>
                <c:pt idx="4">
                  <c:v>0.67420814479638014</c:v>
                </c:pt>
                <c:pt idx="5">
                  <c:v>0.67619047619047623</c:v>
                </c:pt>
                <c:pt idx="6">
                  <c:v>0.74384236453201968</c:v>
                </c:pt>
                <c:pt idx="7">
                  <c:v>0.78947368421052633</c:v>
                </c:pt>
                <c:pt idx="8">
                  <c:v>0.76470588235294112</c:v>
                </c:pt>
                <c:pt idx="9">
                  <c:v>0.92500000000000004</c:v>
                </c:pt>
              </c:numCache>
            </c:numRef>
          </c:val>
          <c:smooth val="0"/>
          <c:extLst>
            <c:ext xmlns:c16="http://schemas.microsoft.com/office/drawing/2014/chart" uri="{C3380CC4-5D6E-409C-BE32-E72D297353CC}">
              <c16:uniqueId val="{00000000-730C-49A2-8DCF-9293D532B397}"/>
            </c:ext>
          </c:extLst>
        </c:ser>
        <c:dLbls>
          <c:showLegendKey val="0"/>
          <c:showVal val="0"/>
          <c:showCatName val="0"/>
          <c:showSerName val="0"/>
          <c:showPercent val="0"/>
          <c:showBubbleSize val="0"/>
        </c:dLbls>
        <c:smooth val="0"/>
        <c:axId val="549294288"/>
        <c:axId val="549294768"/>
      </c:lineChart>
      <c:catAx>
        <c:axId val="54929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294768"/>
        <c:crosses val="autoZero"/>
        <c:auto val="1"/>
        <c:lblAlgn val="ctr"/>
        <c:lblOffset val="100"/>
        <c:noMultiLvlLbl val="0"/>
      </c:catAx>
      <c:valAx>
        <c:axId val="5492947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294288"/>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Treatment Completion by Fiscal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SA!$B$95:$K$95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SA!$B$114:$K$114</c:f>
              <c:numCache>
                <c:formatCode>0.0%</c:formatCode>
                <c:ptCount val="10"/>
                <c:pt idx="0">
                  <c:v>0.75244299674267101</c:v>
                </c:pt>
                <c:pt idx="1">
                  <c:v>0.84539473684210531</c:v>
                </c:pt>
                <c:pt idx="2">
                  <c:v>0.80086580086580084</c:v>
                </c:pt>
                <c:pt idx="3">
                  <c:v>0.72429906542056077</c:v>
                </c:pt>
                <c:pt idx="4">
                  <c:v>0.63917525773195871</c:v>
                </c:pt>
                <c:pt idx="5">
                  <c:v>0.64021164021164023</c:v>
                </c:pt>
                <c:pt idx="6">
                  <c:v>0.76136363636363635</c:v>
                </c:pt>
                <c:pt idx="7">
                  <c:v>0.80246913580246915</c:v>
                </c:pt>
                <c:pt idx="8">
                  <c:v>0.77631578947368418</c:v>
                </c:pt>
                <c:pt idx="9">
                  <c:v>0.93055555555555558</c:v>
                </c:pt>
              </c:numCache>
            </c:numRef>
          </c:val>
          <c:smooth val="0"/>
          <c:extLst>
            <c:ext xmlns:c16="http://schemas.microsoft.com/office/drawing/2014/chart" uri="{C3380CC4-5D6E-409C-BE32-E72D297353CC}">
              <c16:uniqueId val="{00000000-46C9-4798-A9C0-F39362C83706}"/>
            </c:ext>
          </c:extLst>
        </c:ser>
        <c:dLbls>
          <c:showLegendKey val="0"/>
          <c:showVal val="0"/>
          <c:showCatName val="0"/>
          <c:showSerName val="0"/>
          <c:showPercent val="0"/>
          <c:showBubbleSize val="0"/>
        </c:dLbls>
        <c:smooth val="0"/>
        <c:axId val="549268848"/>
        <c:axId val="549269328"/>
      </c:lineChart>
      <c:catAx>
        <c:axId val="54926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269328"/>
        <c:crosses val="autoZero"/>
        <c:auto val="1"/>
        <c:lblAlgn val="ctr"/>
        <c:lblOffset val="100"/>
        <c:noMultiLvlLbl val="0"/>
      </c:catAx>
      <c:valAx>
        <c:axId val="5492693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268848"/>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Sheet2!$B$2</c:f>
              <c:strCache>
                <c:ptCount val="1"/>
                <c:pt idx="0">
                  <c:v>Pre-2015 LOS Guidelines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Sheet2!$A$3:$A$11</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Sheet2!$B$3:$B$11</c:f>
              <c:numCache>
                <c:formatCode>0.0%</c:formatCode>
                <c:ptCount val="9"/>
                <c:pt idx="0">
                  <c:v>0.69599999999999995</c:v>
                </c:pt>
                <c:pt idx="1">
                  <c:v>0.57799999999999996</c:v>
                </c:pt>
                <c:pt idx="2">
                  <c:v>0.59799999999999998</c:v>
                </c:pt>
                <c:pt idx="3">
                  <c:v>0.59299999999999997</c:v>
                </c:pt>
                <c:pt idx="4">
                  <c:v>0.56100000000000005</c:v>
                </c:pt>
              </c:numCache>
            </c:numRef>
          </c:val>
          <c:extLst>
            <c:ext xmlns:c16="http://schemas.microsoft.com/office/drawing/2014/chart" uri="{C3380CC4-5D6E-409C-BE32-E72D297353CC}">
              <c16:uniqueId val="{00000000-FA3B-4C92-B0D6-DD0FCF86FF1A}"/>
            </c:ext>
          </c:extLst>
        </c:ser>
        <c:ser>
          <c:idx val="1"/>
          <c:order val="1"/>
          <c:tx>
            <c:strRef>
              <c:f>Sheet2!$C$2</c:f>
              <c:strCache>
                <c:ptCount val="1"/>
                <c:pt idx="0">
                  <c:v>2015 LOS Guidelines</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Sheet2!$A$3:$A$11</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Sheet2!$C$3:$C$11</c:f>
              <c:numCache>
                <c:formatCode>General</c:formatCode>
                <c:ptCount val="9"/>
                <c:pt idx="3" formatCode="0.0%">
                  <c:v>0.50900000000000001</c:v>
                </c:pt>
                <c:pt idx="4" formatCode="0.0%">
                  <c:v>0.60699999999999998</c:v>
                </c:pt>
                <c:pt idx="5" formatCode="0.0%">
                  <c:v>0.629</c:v>
                </c:pt>
                <c:pt idx="6" formatCode="0.0%">
                  <c:v>0.59899999999999998</c:v>
                </c:pt>
                <c:pt idx="7" formatCode="0.0%">
                  <c:v>0.56699999999999995</c:v>
                </c:pt>
                <c:pt idx="8" formatCode="0.0%">
                  <c:v>0.47399999999999998</c:v>
                </c:pt>
              </c:numCache>
            </c:numRef>
          </c:val>
          <c:extLst>
            <c:ext xmlns:c16="http://schemas.microsoft.com/office/drawing/2014/chart" uri="{C3380CC4-5D6E-409C-BE32-E72D297353CC}">
              <c16:uniqueId val="{00000001-FA3B-4C92-B0D6-DD0FCF86FF1A}"/>
            </c:ext>
          </c:extLst>
        </c:ser>
        <c:dLbls>
          <c:showLegendKey val="0"/>
          <c:showVal val="0"/>
          <c:showCatName val="0"/>
          <c:showSerName val="0"/>
          <c:showPercent val="0"/>
          <c:showBubbleSize val="0"/>
        </c:dLbls>
        <c:gapWidth val="34"/>
        <c:overlap val="-27"/>
        <c:axId val="2099895888"/>
        <c:axId val="2099897328"/>
      </c:barChart>
      <c:lineChart>
        <c:grouping val="standard"/>
        <c:varyColors val="0"/>
        <c:ser>
          <c:idx val="2"/>
          <c:order val="2"/>
          <c:tx>
            <c:strRef>
              <c:f>Sheet2!$D$2</c:f>
              <c:strCache>
                <c:ptCount val="1"/>
                <c:pt idx="0">
                  <c:v>flat </c:v>
                </c:pt>
              </c:strCache>
            </c:strRef>
          </c:tx>
          <c:spPr>
            <a:ln w="28575" cap="rnd">
              <a:solidFill>
                <a:schemeClr val="bg1">
                  <a:lumMod val="50000"/>
                </a:schemeClr>
              </a:solidFill>
              <a:round/>
            </a:ln>
            <a:effectLst/>
          </c:spPr>
          <c:marker>
            <c:symbol val="none"/>
          </c:marker>
          <c:cat>
            <c:numRef>
              <c:f>Sheet2!$A$3:$A$11</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Sheet2!$D$3:$D$11</c:f>
              <c:numCache>
                <c:formatCode>0%</c:formatCode>
                <c:ptCount val="9"/>
                <c:pt idx="0">
                  <c:v>0.5</c:v>
                </c:pt>
                <c:pt idx="1">
                  <c:v>0.5</c:v>
                </c:pt>
                <c:pt idx="2">
                  <c:v>0.5</c:v>
                </c:pt>
                <c:pt idx="3">
                  <c:v>0.5</c:v>
                </c:pt>
                <c:pt idx="4">
                  <c:v>0.5</c:v>
                </c:pt>
                <c:pt idx="5">
                  <c:v>0.5</c:v>
                </c:pt>
                <c:pt idx="6">
                  <c:v>0.5</c:v>
                </c:pt>
                <c:pt idx="7">
                  <c:v>0.5</c:v>
                </c:pt>
                <c:pt idx="8">
                  <c:v>0.5</c:v>
                </c:pt>
              </c:numCache>
            </c:numRef>
          </c:val>
          <c:smooth val="0"/>
          <c:extLst>
            <c:ext xmlns:c16="http://schemas.microsoft.com/office/drawing/2014/chart" uri="{C3380CC4-5D6E-409C-BE32-E72D297353CC}">
              <c16:uniqueId val="{00000002-FA3B-4C92-B0D6-DD0FCF86FF1A}"/>
            </c:ext>
          </c:extLst>
        </c:ser>
        <c:dLbls>
          <c:showLegendKey val="0"/>
          <c:showVal val="0"/>
          <c:showCatName val="0"/>
          <c:showSerName val="0"/>
          <c:showPercent val="0"/>
          <c:showBubbleSize val="0"/>
        </c:dLbls>
        <c:marker val="1"/>
        <c:smooth val="0"/>
        <c:axId val="2099895888"/>
        <c:axId val="2099897328"/>
      </c:lineChart>
      <c:catAx>
        <c:axId val="209989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099897328"/>
        <c:crosses val="autoZero"/>
        <c:auto val="1"/>
        <c:lblAlgn val="ctr"/>
        <c:lblOffset val="100"/>
        <c:noMultiLvlLbl val="0"/>
      </c:catAx>
      <c:valAx>
        <c:axId val="20998973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099895888"/>
        <c:crosses val="autoZero"/>
        <c:crossBetween val="between"/>
        <c:majorUnit val="0.2"/>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EC14E-CFAF-4E20-BEB5-03F094C58A4F}"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3FAE970D-E7E2-486D-A04E-9945D2C48073}">
      <dgm:prSet phldrT="[Text]" custT="1"/>
      <dgm:spPr/>
      <dgm:t>
        <a:bodyPr/>
        <a:lstStyle/>
        <a:p>
          <a:r>
            <a:rPr lang="en-US" sz="2000"/>
            <a:t>INTAKE                  </a:t>
          </a:r>
          <a:r>
            <a:rPr lang="en-US" sz="1100"/>
            <a:t>(DJJ DECIDES TO ISSUE PETITION OR DIVERT)</a:t>
          </a:r>
        </a:p>
      </dgm:t>
    </dgm:pt>
    <dgm:pt modelId="{BCE14001-E9F1-44E9-9661-D59A593CF422}" type="parTrans" cxnId="{8E2BB5B6-8CB1-4A0A-AF85-FB308E649ED2}">
      <dgm:prSet/>
      <dgm:spPr/>
      <dgm:t>
        <a:bodyPr/>
        <a:lstStyle/>
        <a:p>
          <a:endParaRPr lang="en-US"/>
        </a:p>
      </dgm:t>
    </dgm:pt>
    <dgm:pt modelId="{C762EA6E-D1AE-43FE-B5A2-3A30918720BF}" type="sibTrans" cxnId="{8E2BB5B6-8CB1-4A0A-AF85-FB308E649ED2}">
      <dgm:prSet/>
      <dgm:spPr/>
      <dgm:t>
        <a:bodyPr/>
        <a:lstStyle/>
        <a:p>
          <a:endParaRPr lang="en-US"/>
        </a:p>
      </dgm:t>
    </dgm:pt>
    <dgm:pt modelId="{4E71D6EC-401E-43C8-A79C-E4F33628DBC4}">
      <dgm:prSet phldrT="[Text]" custT="1"/>
      <dgm:spPr/>
      <dgm:t>
        <a:bodyPr/>
        <a:lstStyle/>
        <a:p>
          <a:r>
            <a:rPr lang="en-US" sz="1800"/>
            <a:t>PETITION </a:t>
          </a:r>
          <a:r>
            <a:rPr lang="en-US" sz="1100"/>
            <a:t>(COMMONWEALTH DECIDES- TO TRY AS AN ADULT OR LEAVE IN JDR)</a:t>
          </a:r>
        </a:p>
      </dgm:t>
    </dgm:pt>
    <dgm:pt modelId="{21ED662B-22E0-4179-99A0-AD996CD51C1D}" type="parTrans" cxnId="{5EA43EA5-83C6-419C-B848-8F46FA2E6EF3}">
      <dgm:prSet/>
      <dgm:spPr/>
      <dgm:t>
        <a:bodyPr/>
        <a:lstStyle/>
        <a:p>
          <a:endParaRPr lang="en-US"/>
        </a:p>
      </dgm:t>
    </dgm:pt>
    <dgm:pt modelId="{109EC6FB-B109-46E7-8957-EEBA1F6B6209}" type="sibTrans" cxnId="{5EA43EA5-83C6-419C-B848-8F46FA2E6EF3}">
      <dgm:prSet/>
      <dgm:spPr/>
      <dgm:t>
        <a:bodyPr/>
        <a:lstStyle/>
        <a:p>
          <a:endParaRPr lang="en-US"/>
        </a:p>
      </dgm:t>
    </dgm:pt>
    <dgm:pt modelId="{DBBE46F8-9AEB-49D4-B349-ECAE437D2844}">
      <dgm:prSet phldrT="[Text]" custT="1"/>
      <dgm:spPr/>
      <dgm:t>
        <a:bodyPr/>
        <a:lstStyle/>
        <a:p>
          <a:r>
            <a:rPr lang="en-US" sz="1600" dirty="0"/>
            <a:t>JDR </a:t>
          </a:r>
          <a:r>
            <a:rPr lang="en-US" sz="900" dirty="0"/>
            <a:t>(JUVENILE CONVICTION)</a:t>
          </a:r>
        </a:p>
      </dgm:t>
    </dgm:pt>
    <dgm:pt modelId="{333C1C8E-A3D0-4245-B152-33891F5FC142}" type="parTrans" cxnId="{1358F4E5-5FEB-4177-A28D-C4D48ED9EB14}">
      <dgm:prSet/>
      <dgm:spPr/>
      <dgm:t>
        <a:bodyPr/>
        <a:lstStyle/>
        <a:p>
          <a:endParaRPr lang="en-US"/>
        </a:p>
      </dgm:t>
    </dgm:pt>
    <dgm:pt modelId="{2DE4C370-3FE9-4445-B897-044C244FAE51}" type="sibTrans" cxnId="{1358F4E5-5FEB-4177-A28D-C4D48ED9EB14}">
      <dgm:prSet/>
      <dgm:spPr/>
      <dgm:t>
        <a:bodyPr/>
        <a:lstStyle/>
        <a:p>
          <a:endParaRPr lang="en-US"/>
        </a:p>
      </dgm:t>
    </dgm:pt>
    <dgm:pt modelId="{87784396-585E-474B-8AC7-810EA447988F}">
      <dgm:prSet phldrT="[Text]" custT="1"/>
      <dgm:spPr/>
      <dgm:t>
        <a:bodyPr/>
        <a:lstStyle/>
        <a:p>
          <a:r>
            <a:rPr lang="en-US" sz="1600"/>
            <a:t>CIRCUIT  </a:t>
          </a:r>
          <a:r>
            <a:rPr lang="en-US" sz="1100"/>
            <a:t>(ADULT CONVICTION)</a:t>
          </a:r>
        </a:p>
      </dgm:t>
    </dgm:pt>
    <dgm:pt modelId="{D5A44864-ADA0-4FA1-81DA-94B065074654}" type="parTrans" cxnId="{D7A20358-EA82-4E94-8F9C-319397D5AD4F}">
      <dgm:prSet/>
      <dgm:spPr/>
      <dgm:t>
        <a:bodyPr/>
        <a:lstStyle/>
        <a:p>
          <a:endParaRPr lang="en-US"/>
        </a:p>
      </dgm:t>
    </dgm:pt>
    <dgm:pt modelId="{2280E574-5BB4-4160-A51B-5F3508341549}" type="sibTrans" cxnId="{D7A20358-EA82-4E94-8F9C-319397D5AD4F}">
      <dgm:prSet/>
      <dgm:spPr/>
      <dgm:t>
        <a:bodyPr/>
        <a:lstStyle/>
        <a:p>
          <a:endParaRPr lang="en-US"/>
        </a:p>
      </dgm:t>
    </dgm:pt>
    <dgm:pt modelId="{E2C896E6-6A52-4AE8-885E-C946224AD06E}">
      <dgm:prSet phldrT="[Text]" custT="1"/>
      <dgm:spPr/>
      <dgm:t>
        <a:bodyPr/>
        <a:lstStyle/>
        <a:p>
          <a:r>
            <a:rPr lang="en-US" sz="1600"/>
            <a:t>DIVERSION</a:t>
          </a:r>
        </a:p>
      </dgm:t>
    </dgm:pt>
    <dgm:pt modelId="{C88494BF-E532-4695-9CE1-40C4AEBA7BD1}" type="parTrans" cxnId="{513E7736-8C75-4B18-954B-CF3F7D39833C}">
      <dgm:prSet/>
      <dgm:spPr/>
      <dgm:t>
        <a:bodyPr/>
        <a:lstStyle/>
        <a:p>
          <a:endParaRPr lang="en-US"/>
        </a:p>
      </dgm:t>
    </dgm:pt>
    <dgm:pt modelId="{91CC86EE-68AD-4DEA-BBDE-7688D2670584}" type="sibTrans" cxnId="{513E7736-8C75-4B18-954B-CF3F7D39833C}">
      <dgm:prSet/>
      <dgm:spPr/>
      <dgm:t>
        <a:bodyPr/>
        <a:lstStyle/>
        <a:p>
          <a:endParaRPr lang="en-US"/>
        </a:p>
      </dgm:t>
    </dgm:pt>
    <dgm:pt modelId="{BC095C1F-2FFE-4024-A601-B07565ABA99A}">
      <dgm:prSet phldrT="[Text]"/>
      <dgm:spPr/>
      <dgm:t>
        <a:bodyPr/>
        <a:lstStyle/>
        <a:p>
          <a:r>
            <a:rPr lang="en-US"/>
            <a:t>SUCCESSFUL: NO CHARGES</a:t>
          </a:r>
        </a:p>
      </dgm:t>
    </dgm:pt>
    <dgm:pt modelId="{3147284C-75DE-4DBD-B02D-487071238E8F}" type="parTrans" cxnId="{0DE53253-A8CB-4CB8-A21F-A2CB87B1AB8B}">
      <dgm:prSet/>
      <dgm:spPr/>
      <dgm:t>
        <a:bodyPr/>
        <a:lstStyle/>
        <a:p>
          <a:endParaRPr lang="en-US"/>
        </a:p>
      </dgm:t>
    </dgm:pt>
    <dgm:pt modelId="{FC58D39A-51B1-4850-A49F-549FC0B2DCF4}" type="sibTrans" cxnId="{0DE53253-A8CB-4CB8-A21F-A2CB87B1AB8B}">
      <dgm:prSet/>
      <dgm:spPr/>
      <dgm:t>
        <a:bodyPr/>
        <a:lstStyle/>
        <a:p>
          <a:endParaRPr lang="en-US"/>
        </a:p>
      </dgm:t>
    </dgm:pt>
    <dgm:pt modelId="{FB137815-9BBF-4DAF-8F66-E60E31E2977C}">
      <dgm:prSet phldrT="[Text]"/>
      <dgm:spPr/>
      <dgm:t>
        <a:bodyPr/>
        <a:lstStyle/>
        <a:p>
          <a:r>
            <a:rPr lang="en-US"/>
            <a:t>ADULT          (DOC ONLY)</a:t>
          </a:r>
        </a:p>
      </dgm:t>
    </dgm:pt>
    <dgm:pt modelId="{A0F19FEB-9E7B-487A-B8EC-06D0808EBEE7}" type="parTrans" cxnId="{0785FDA4-4598-42E6-9520-55D05EE5D786}">
      <dgm:prSet/>
      <dgm:spPr/>
      <dgm:t>
        <a:bodyPr/>
        <a:lstStyle/>
        <a:p>
          <a:endParaRPr lang="en-US"/>
        </a:p>
      </dgm:t>
    </dgm:pt>
    <dgm:pt modelId="{4FD1CED0-C6E5-4F80-94A2-453A9C30C2AF}" type="sibTrans" cxnId="{0785FDA4-4598-42E6-9520-55D05EE5D786}">
      <dgm:prSet/>
      <dgm:spPr/>
      <dgm:t>
        <a:bodyPr/>
        <a:lstStyle/>
        <a:p>
          <a:endParaRPr lang="en-US"/>
        </a:p>
      </dgm:t>
    </dgm:pt>
    <dgm:pt modelId="{DDC6C1A5-C213-4B3A-B321-CF9FCFFE4D1D}">
      <dgm:prSet phldrT="[Text]"/>
      <dgm:spPr/>
      <dgm:t>
        <a:bodyPr/>
        <a:lstStyle/>
        <a:p>
          <a:r>
            <a:rPr lang="en-US"/>
            <a:t>BLENDED SENTENCE       (DJJ THEN DOC)</a:t>
          </a:r>
        </a:p>
      </dgm:t>
    </dgm:pt>
    <dgm:pt modelId="{32012760-CBAD-4696-9300-AEFC72D333EB}" type="parTrans" cxnId="{54735AC1-BC95-40C9-B4C5-739C321A3889}">
      <dgm:prSet/>
      <dgm:spPr/>
      <dgm:t>
        <a:bodyPr/>
        <a:lstStyle/>
        <a:p>
          <a:endParaRPr lang="en-US"/>
        </a:p>
      </dgm:t>
    </dgm:pt>
    <dgm:pt modelId="{CDFFAF21-B023-4BE1-A9D5-66F9C1BD604E}" type="sibTrans" cxnId="{54735AC1-BC95-40C9-B4C5-739C321A3889}">
      <dgm:prSet/>
      <dgm:spPr/>
      <dgm:t>
        <a:bodyPr/>
        <a:lstStyle/>
        <a:p>
          <a:endParaRPr lang="en-US"/>
        </a:p>
      </dgm:t>
    </dgm:pt>
    <dgm:pt modelId="{3497D1FD-8C56-4F1A-93BC-E7F25E7668CC}">
      <dgm:prSet phldrT="[Text]"/>
      <dgm:spPr/>
      <dgm:t>
        <a:bodyPr/>
        <a:lstStyle/>
        <a:p>
          <a:r>
            <a:rPr lang="en-US"/>
            <a:t>SERIOUS OFFENDER       (DJJ ONLY)</a:t>
          </a:r>
        </a:p>
      </dgm:t>
    </dgm:pt>
    <dgm:pt modelId="{4BD007A5-F50E-429E-B3D2-9E5F0DCE836E}" type="parTrans" cxnId="{9985CAF9-D4F3-442A-BBCA-F5DF0396256C}">
      <dgm:prSet/>
      <dgm:spPr/>
      <dgm:t>
        <a:bodyPr/>
        <a:lstStyle/>
        <a:p>
          <a:endParaRPr lang="en-US"/>
        </a:p>
      </dgm:t>
    </dgm:pt>
    <dgm:pt modelId="{37EF3AF9-8E68-4926-A76D-F3A4B7F4E218}" type="sibTrans" cxnId="{9985CAF9-D4F3-442A-BBCA-F5DF0396256C}">
      <dgm:prSet/>
      <dgm:spPr/>
      <dgm:t>
        <a:bodyPr/>
        <a:lstStyle/>
        <a:p>
          <a:endParaRPr lang="en-US"/>
        </a:p>
      </dgm:t>
    </dgm:pt>
    <dgm:pt modelId="{04231FCC-8489-4E08-B3C3-FBC1A19BE7ED}">
      <dgm:prSet phldrT="[Text]"/>
      <dgm:spPr/>
      <dgm:t>
        <a:bodyPr/>
        <a:lstStyle/>
        <a:p>
          <a:r>
            <a:rPr lang="en-US"/>
            <a:t>SERIOUS OFFENDER COMMITMENT</a:t>
          </a:r>
        </a:p>
      </dgm:t>
    </dgm:pt>
    <dgm:pt modelId="{9B034761-7B0C-4EC7-B624-3C616DCCA122}" type="parTrans" cxnId="{0D964616-F1AF-43E6-B409-C079513E239C}">
      <dgm:prSet/>
      <dgm:spPr/>
      <dgm:t>
        <a:bodyPr/>
        <a:lstStyle/>
        <a:p>
          <a:endParaRPr lang="en-US"/>
        </a:p>
      </dgm:t>
    </dgm:pt>
    <dgm:pt modelId="{0892B89F-7F58-4B99-9998-5F28C6086DB8}" type="sibTrans" cxnId="{0D964616-F1AF-43E6-B409-C079513E239C}">
      <dgm:prSet/>
      <dgm:spPr/>
      <dgm:t>
        <a:bodyPr/>
        <a:lstStyle/>
        <a:p>
          <a:endParaRPr lang="en-US"/>
        </a:p>
      </dgm:t>
    </dgm:pt>
    <dgm:pt modelId="{5567A145-045E-4C6E-8186-3566F75C8A92}">
      <dgm:prSet phldrT="[Text]"/>
      <dgm:spPr/>
      <dgm:t>
        <a:bodyPr/>
        <a:lstStyle/>
        <a:p>
          <a:r>
            <a:rPr lang="en-US"/>
            <a:t>INDETERMINATE COMMITMENT</a:t>
          </a:r>
        </a:p>
      </dgm:t>
    </dgm:pt>
    <dgm:pt modelId="{E7DC1EF1-F262-42DA-87FA-F573B7557D6B}" type="parTrans" cxnId="{47901205-984B-4C1B-976B-7B2918EB8696}">
      <dgm:prSet/>
      <dgm:spPr/>
      <dgm:t>
        <a:bodyPr/>
        <a:lstStyle/>
        <a:p>
          <a:endParaRPr lang="en-US"/>
        </a:p>
      </dgm:t>
    </dgm:pt>
    <dgm:pt modelId="{D24C8231-18C7-47FC-8F19-A77DCB34148C}" type="sibTrans" cxnId="{47901205-984B-4C1B-976B-7B2918EB8696}">
      <dgm:prSet/>
      <dgm:spPr/>
      <dgm:t>
        <a:bodyPr/>
        <a:lstStyle/>
        <a:p>
          <a:endParaRPr lang="en-US"/>
        </a:p>
      </dgm:t>
    </dgm:pt>
    <dgm:pt modelId="{2B1E55D6-1C22-49E9-87DC-089E12AE637B}">
      <dgm:prSet phldrT="[Text]"/>
      <dgm:spPr/>
      <dgm:t>
        <a:bodyPr/>
        <a:lstStyle/>
        <a:p>
          <a:r>
            <a:rPr lang="en-US"/>
            <a:t>PROBATION</a:t>
          </a:r>
        </a:p>
      </dgm:t>
    </dgm:pt>
    <dgm:pt modelId="{E9BB3670-FA1E-44E4-8D24-2A50376F1717}" type="parTrans" cxnId="{F12587B9-766E-4AA2-A8C9-71B956EAA262}">
      <dgm:prSet/>
      <dgm:spPr/>
      <dgm:t>
        <a:bodyPr/>
        <a:lstStyle/>
        <a:p>
          <a:endParaRPr lang="en-US"/>
        </a:p>
      </dgm:t>
    </dgm:pt>
    <dgm:pt modelId="{51E879C2-1BE9-4811-A0E1-69E22347BF51}" type="sibTrans" cxnId="{F12587B9-766E-4AA2-A8C9-71B956EAA262}">
      <dgm:prSet/>
      <dgm:spPr/>
      <dgm:t>
        <a:bodyPr/>
        <a:lstStyle/>
        <a:p>
          <a:endParaRPr lang="en-US"/>
        </a:p>
      </dgm:t>
    </dgm:pt>
    <dgm:pt modelId="{08B1FF07-3D82-4173-B51C-CE501D5EA0D0}">
      <dgm:prSet phldrT="[Text]"/>
      <dgm:spPr/>
      <dgm:t>
        <a:bodyPr/>
        <a:lstStyle/>
        <a:p>
          <a:r>
            <a:rPr lang="en-US"/>
            <a:t>JUVENILE COMMITS OFFENSE- OFFICER DEVELOPS PROBABLE CAUSE</a:t>
          </a:r>
        </a:p>
      </dgm:t>
    </dgm:pt>
    <dgm:pt modelId="{7F2E22AF-C008-426D-ACC1-406BD632D9A4}" type="parTrans" cxnId="{BC4A025C-323E-46B7-880D-512480A992E0}">
      <dgm:prSet/>
      <dgm:spPr/>
      <dgm:t>
        <a:bodyPr/>
        <a:lstStyle/>
        <a:p>
          <a:endParaRPr lang="en-US"/>
        </a:p>
      </dgm:t>
    </dgm:pt>
    <dgm:pt modelId="{40550DFB-7EAE-4408-8086-5234BB545F4F}" type="sibTrans" cxnId="{BC4A025C-323E-46B7-880D-512480A992E0}">
      <dgm:prSet/>
      <dgm:spPr/>
      <dgm:t>
        <a:bodyPr/>
        <a:lstStyle/>
        <a:p>
          <a:endParaRPr lang="en-US"/>
        </a:p>
      </dgm:t>
    </dgm:pt>
    <dgm:pt modelId="{B1C2715C-A74B-46E2-9058-ED184909FDFA}" type="pres">
      <dgm:prSet presAssocID="{A10EC14E-CFAF-4E20-BEB5-03F094C58A4F}" presName="hierChild1" presStyleCnt="0">
        <dgm:presLayoutVars>
          <dgm:chPref val="1"/>
          <dgm:dir/>
          <dgm:animOne val="branch"/>
          <dgm:animLvl val="lvl"/>
          <dgm:resizeHandles/>
        </dgm:presLayoutVars>
      </dgm:prSet>
      <dgm:spPr/>
    </dgm:pt>
    <dgm:pt modelId="{4516A215-5A25-423A-8717-5D3C357E6A71}" type="pres">
      <dgm:prSet presAssocID="{08B1FF07-3D82-4173-B51C-CE501D5EA0D0}" presName="hierRoot1" presStyleCnt="0"/>
      <dgm:spPr/>
    </dgm:pt>
    <dgm:pt modelId="{F21A3FAD-4BC1-4D49-B132-8FBF8AC3D3AE}" type="pres">
      <dgm:prSet presAssocID="{08B1FF07-3D82-4173-B51C-CE501D5EA0D0}" presName="composite" presStyleCnt="0"/>
      <dgm:spPr/>
    </dgm:pt>
    <dgm:pt modelId="{C7EC1047-2F2D-4D09-A519-4AE9375157BE}" type="pres">
      <dgm:prSet presAssocID="{08B1FF07-3D82-4173-B51C-CE501D5EA0D0}" presName="background" presStyleLbl="node0" presStyleIdx="0" presStyleCnt="2"/>
      <dgm:spPr/>
    </dgm:pt>
    <dgm:pt modelId="{CE5187DC-C592-4785-AE62-0B940BCA6BC0}" type="pres">
      <dgm:prSet presAssocID="{08B1FF07-3D82-4173-B51C-CE501D5EA0D0}" presName="text" presStyleLbl="fgAcc0" presStyleIdx="0" presStyleCnt="2" custAng="0" custScaleX="262107" custScaleY="99803" custLinFactX="7493" custLinFactY="-82021" custLinFactNeighborX="100000" custLinFactNeighborY="-100000">
        <dgm:presLayoutVars>
          <dgm:chPref val="3"/>
        </dgm:presLayoutVars>
      </dgm:prSet>
      <dgm:spPr/>
    </dgm:pt>
    <dgm:pt modelId="{DC907F3D-A3FF-4060-A66A-BC35E87EA58F}" type="pres">
      <dgm:prSet presAssocID="{08B1FF07-3D82-4173-B51C-CE501D5EA0D0}" presName="hierChild2" presStyleCnt="0"/>
      <dgm:spPr/>
    </dgm:pt>
    <dgm:pt modelId="{E747840D-C38B-4962-AE92-F5BBEE63257B}" type="pres">
      <dgm:prSet presAssocID="{3FAE970D-E7E2-486D-A04E-9945D2C48073}" presName="hierRoot1" presStyleCnt="0"/>
      <dgm:spPr/>
    </dgm:pt>
    <dgm:pt modelId="{07854657-CB0B-4375-9CA0-EA24950A0E4D}" type="pres">
      <dgm:prSet presAssocID="{3FAE970D-E7E2-486D-A04E-9945D2C48073}" presName="composite" presStyleCnt="0"/>
      <dgm:spPr/>
    </dgm:pt>
    <dgm:pt modelId="{464CF09D-2264-43A8-BBC6-129FF429205E}" type="pres">
      <dgm:prSet presAssocID="{3FAE970D-E7E2-486D-A04E-9945D2C48073}" presName="background" presStyleLbl="node0" presStyleIdx="1" presStyleCnt="2"/>
      <dgm:spPr/>
    </dgm:pt>
    <dgm:pt modelId="{868F1D42-15D1-499B-AEC6-02C8B2E276D8}" type="pres">
      <dgm:prSet presAssocID="{3FAE970D-E7E2-486D-A04E-9945D2C48073}" presName="text" presStyleLbl="fgAcc0" presStyleIdx="1" presStyleCnt="2" custScaleX="208330" custScaleY="115097">
        <dgm:presLayoutVars>
          <dgm:chPref val="3"/>
        </dgm:presLayoutVars>
      </dgm:prSet>
      <dgm:spPr/>
    </dgm:pt>
    <dgm:pt modelId="{CB422C91-7264-4674-B9FF-E41BA24F158F}" type="pres">
      <dgm:prSet presAssocID="{3FAE970D-E7E2-486D-A04E-9945D2C48073}" presName="hierChild2" presStyleCnt="0"/>
      <dgm:spPr/>
    </dgm:pt>
    <dgm:pt modelId="{455F0614-7418-4CD6-B18E-17C661AE30E3}" type="pres">
      <dgm:prSet presAssocID="{21ED662B-22E0-4179-99A0-AD996CD51C1D}" presName="Name10" presStyleLbl="parChTrans1D2" presStyleIdx="0" presStyleCnt="2"/>
      <dgm:spPr/>
    </dgm:pt>
    <dgm:pt modelId="{235E8F2A-A8AA-4F09-9E37-065570BE7F0D}" type="pres">
      <dgm:prSet presAssocID="{4E71D6EC-401E-43C8-A79C-E4F33628DBC4}" presName="hierRoot2" presStyleCnt="0"/>
      <dgm:spPr/>
    </dgm:pt>
    <dgm:pt modelId="{C39C9B37-33A8-4300-B427-73207EDDB32C}" type="pres">
      <dgm:prSet presAssocID="{4E71D6EC-401E-43C8-A79C-E4F33628DBC4}" presName="composite2" presStyleCnt="0"/>
      <dgm:spPr/>
    </dgm:pt>
    <dgm:pt modelId="{52042EDE-B912-4E36-8C9C-7DDDEBAA2B27}" type="pres">
      <dgm:prSet presAssocID="{4E71D6EC-401E-43C8-A79C-E4F33628DBC4}" presName="background2" presStyleLbl="node2" presStyleIdx="0" presStyleCnt="2"/>
      <dgm:spPr/>
    </dgm:pt>
    <dgm:pt modelId="{3B9B1CDA-9F3B-4411-A452-C2B8721F9CEA}" type="pres">
      <dgm:prSet presAssocID="{4E71D6EC-401E-43C8-A79C-E4F33628DBC4}" presName="text2" presStyleLbl="fgAcc2" presStyleIdx="0" presStyleCnt="2" custScaleX="200044" custScaleY="118886">
        <dgm:presLayoutVars>
          <dgm:chPref val="3"/>
        </dgm:presLayoutVars>
      </dgm:prSet>
      <dgm:spPr/>
    </dgm:pt>
    <dgm:pt modelId="{784017C9-7696-4DAF-8ADF-B7DFC9264044}" type="pres">
      <dgm:prSet presAssocID="{4E71D6EC-401E-43C8-A79C-E4F33628DBC4}" presName="hierChild3" presStyleCnt="0"/>
      <dgm:spPr/>
    </dgm:pt>
    <dgm:pt modelId="{E4209E66-8966-4228-A6B8-4E5E1E012BB2}" type="pres">
      <dgm:prSet presAssocID="{333C1C8E-A3D0-4245-B152-33891F5FC142}" presName="Name17" presStyleLbl="parChTrans1D3" presStyleIdx="0" presStyleCnt="3"/>
      <dgm:spPr/>
    </dgm:pt>
    <dgm:pt modelId="{C23263C2-8221-47E4-BF47-987C03F424A8}" type="pres">
      <dgm:prSet presAssocID="{DBBE46F8-9AEB-49D4-B349-ECAE437D2844}" presName="hierRoot3" presStyleCnt="0"/>
      <dgm:spPr/>
    </dgm:pt>
    <dgm:pt modelId="{3C62CBBD-9B59-41AF-915D-78D22B43AB11}" type="pres">
      <dgm:prSet presAssocID="{DBBE46F8-9AEB-49D4-B349-ECAE437D2844}" presName="composite3" presStyleCnt="0"/>
      <dgm:spPr/>
    </dgm:pt>
    <dgm:pt modelId="{28726E10-2EA3-485D-B3C9-488ED18BFA46}" type="pres">
      <dgm:prSet presAssocID="{DBBE46F8-9AEB-49D4-B349-ECAE437D2844}" presName="background3" presStyleLbl="node3" presStyleIdx="0" presStyleCnt="3"/>
      <dgm:spPr/>
    </dgm:pt>
    <dgm:pt modelId="{F6723067-950A-4960-9B88-8F7BF8E7BB4D}" type="pres">
      <dgm:prSet presAssocID="{DBBE46F8-9AEB-49D4-B349-ECAE437D2844}" presName="text3" presStyleLbl="fgAcc3" presStyleIdx="0" presStyleCnt="3" custLinFactNeighborY="4128">
        <dgm:presLayoutVars>
          <dgm:chPref val="3"/>
        </dgm:presLayoutVars>
      </dgm:prSet>
      <dgm:spPr/>
    </dgm:pt>
    <dgm:pt modelId="{6F1B5E99-9B61-40A0-A716-EC7DD8D0AA3E}" type="pres">
      <dgm:prSet presAssocID="{DBBE46F8-9AEB-49D4-B349-ECAE437D2844}" presName="hierChild4" presStyleCnt="0"/>
      <dgm:spPr/>
    </dgm:pt>
    <dgm:pt modelId="{BFFE38CD-2B46-482A-B554-73C1CFCAA3FD}" type="pres">
      <dgm:prSet presAssocID="{E9BB3670-FA1E-44E4-8D24-2A50376F1717}" presName="Name23" presStyleLbl="parChTrans1D4" presStyleIdx="0" presStyleCnt="6"/>
      <dgm:spPr/>
    </dgm:pt>
    <dgm:pt modelId="{020BEB47-5BD4-4EDC-A95C-4DFC08C8BFC0}" type="pres">
      <dgm:prSet presAssocID="{2B1E55D6-1C22-49E9-87DC-089E12AE637B}" presName="hierRoot4" presStyleCnt="0"/>
      <dgm:spPr/>
    </dgm:pt>
    <dgm:pt modelId="{059D54F9-5158-4B26-97D8-1ED4E64D7C0E}" type="pres">
      <dgm:prSet presAssocID="{2B1E55D6-1C22-49E9-87DC-089E12AE637B}" presName="composite4" presStyleCnt="0"/>
      <dgm:spPr/>
    </dgm:pt>
    <dgm:pt modelId="{854AC195-FE07-4FEC-915B-A64F1A790178}" type="pres">
      <dgm:prSet presAssocID="{2B1E55D6-1C22-49E9-87DC-089E12AE637B}" presName="background4" presStyleLbl="node4" presStyleIdx="0" presStyleCnt="6"/>
      <dgm:spPr/>
    </dgm:pt>
    <dgm:pt modelId="{801F84D5-5CF5-4E78-9A85-F45BDDCDBECD}" type="pres">
      <dgm:prSet presAssocID="{2B1E55D6-1C22-49E9-87DC-089E12AE637B}" presName="text4" presStyleLbl="fgAcc4" presStyleIdx="0" presStyleCnt="6">
        <dgm:presLayoutVars>
          <dgm:chPref val="3"/>
        </dgm:presLayoutVars>
      </dgm:prSet>
      <dgm:spPr/>
    </dgm:pt>
    <dgm:pt modelId="{D503B6B1-189B-408B-BC08-CEEECDE2F191}" type="pres">
      <dgm:prSet presAssocID="{2B1E55D6-1C22-49E9-87DC-089E12AE637B}" presName="hierChild5" presStyleCnt="0"/>
      <dgm:spPr/>
    </dgm:pt>
    <dgm:pt modelId="{1273D3B8-EFF1-4512-832B-B8DB61C01253}" type="pres">
      <dgm:prSet presAssocID="{E7DC1EF1-F262-42DA-87FA-F573B7557D6B}" presName="Name23" presStyleLbl="parChTrans1D4" presStyleIdx="1" presStyleCnt="6"/>
      <dgm:spPr/>
    </dgm:pt>
    <dgm:pt modelId="{FD353E11-F06F-4C0C-8374-84FE2C7B6B64}" type="pres">
      <dgm:prSet presAssocID="{5567A145-045E-4C6E-8186-3566F75C8A92}" presName="hierRoot4" presStyleCnt="0"/>
      <dgm:spPr/>
    </dgm:pt>
    <dgm:pt modelId="{DA269D2A-A2D2-4AFD-984D-76E2C6886286}" type="pres">
      <dgm:prSet presAssocID="{5567A145-045E-4C6E-8186-3566F75C8A92}" presName="composite4" presStyleCnt="0"/>
      <dgm:spPr/>
    </dgm:pt>
    <dgm:pt modelId="{2D024018-C86D-492D-9079-7E0A15348B07}" type="pres">
      <dgm:prSet presAssocID="{5567A145-045E-4C6E-8186-3566F75C8A92}" presName="background4" presStyleLbl="node4" presStyleIdx="1" presStyleCnt="6"/>
      <dgm:spPr/>
    </dgm:pt>
    <dgm:pt modelId="{CFE8486F-D09E-465C-8459-47957E398C85}" type="pres">
      <dgm:prSet presAssocID="{5567A145-045E-4C6E-8186-3566F75C8A92}" presName="text4" presStyleLbl="fgAcc4" presStyleIdx="1" presStyleCnt="6">
        <dgm:presLayoutVars>
          <dgm:chPref val="3"/>
        </dgm:presLayoutVars>
      </dgm:prSet>
      <dgm:spPr/>
    </dgm:pt>
    <dgm:pt modelId="{1335AA96-2DA1-4F87-BF92-F5F511A35AF4}" type="pres">
      <dgm:prSet presAssocID="{5567A145-045E-4C6E-8186-3566F75C8A92}" presName="hierChild5" presStyleCnt="0"/>
      <dgm:spPr/>
    </dgm:pt>
    <dgm:pt modelId="{7CDC0B17-2307-49BE-8394-BA67F105E0C6}" type="pres">
      <dgm:prSet presAssocID="{9B034761-7B0C-4EC7-B624-3C616DCCA122}" presName="Name23" presStyleLbl="parChTrans1D4" presStyleIdx="2" presStyleCnt="6"/>
      <dgm:spPr/>
    </dgm:pt>
    <dgm:pt modelId="{25F46898-E60F-44C6-B39A-B337BBAA843B}" type="pres">
      <dgm:prSet presAssocID="{04231FCC-8489-4E08-B3C3-FBC1A19BE7ED}" presName="hierRoot4" presStyleCnt="0"/>
      <dgm:spPr/>
    </dgm:pt>
    <dgm:pt modelId="{D098F650-DAB9-4AA3-8956-FCE940B68293}" type="pres">
      <dgm:prSet presAssocID="{04231FCC-8489-4E08-B3C3-FBC1A19BE7ED}" presName="composite4" presStyleCnt="0"/>
      <dgm:spPr/>
    </dgm:pt>
    <dgm:pt modelId="{58E94891-B527-4C70-BD03-FC5C2E95709D}" type="pres">
      <dgm:prSet presAssocID="{04231FCC-8489-4E08-B3C3-FBC1A19BE7ED}" presName="background4" presStyleLbl="node4" presStyleIdx="2" presStyleCnt="6"/>
      <dgm:spPr/>
    </dgm:pt>
    <dgm:pt modelId="{9F87F2AE-3948-4AA1-BD35-5C2C3273FD70}" type="pres">
      <dgm:prSet presAssocID="{04231FCC-8489-4E08-B3C3-FBC1A19BE7ED}" presName="text4" presStyleLbl="fgAcc4" presStyleIdx="2" presStyleCnt="6">
        <dgm:presLayoutVars>
          <dgm:chPref val="3"/>
        </dgm:presLayoutVars>
      </dgm:prSet>
      <dgm:spPr/>
    </dgm:pt>
    <dgm:pt modelId="{4E610108-A41B-4585-A7B1-85DC92DDC615}" type="pres">
      <dgm:prSet presAssocID="{04231FCC-8489-4E08-B3C3-FBC1A19BE7ED}" presName="hierChild5" presStyleCnt="0"/>
      <dgm:spPr/>
    </dgm:pt>
    <dgm:pt modelId="{E1919C33-7465-4ED8-8766-2414491F33F1}" type="pres">
      <dgm:prSet presAssocID="{D5A44864-ADA0-4FA1-81DA-94B065074654}" presName="Name17" presStyleLbl="parChTrans1D3" presStyleIdx="1" presStyleCnt="3"/>
      <dgm:spPr/>
    </dgm:pt>
    <dgm:pt modelId="{BB103897-D26A-4ADC-A5A6-5AA4BCB7780D}" type="pres">
      <dgm:prSet presAssocID="{87784396-585E-474B-8AC7-810EA447988F}" presName="hierRoot3" presStyleCnt="0"/>
      <dgm:spPr/>
    </dgm:pt>
    <dgm:pt modelId="{3240E1C5-93A5-4586-8258-856848AF9114}" type="pres">
      <dgm:prSet presAssocID="{87784396-585E-474B-8AC7-810EA447988F}" presName="composite3" presStyleCnt="0"/>
      <dgm:spPr/>
    </dgm:pt>
    <dgm:pt modelId="{5BFD74A5-F19E-429F-9D16-BED6DDD721DC}" type="pres">
      <dgm:prSet presAssocID="{87784396-585E-474B-8AC7-810EA447988F}" presName="background3" presStyleLbl="node3" presStyleIdx="1" presStyleCnt="3"/>
      <dgm:spPr/>
    </dgm:pt>
    <dgm:pt modelId="{6538391B-01B3-4AFB-B266-CDF08D7F1C68}" type="pres">
      <dgm:prSet presAssocID="{87784396-585E-474B-8AC7-810EA447988F}" presName="text3" presStyleLbl="fgAcc3" presStyleIdx="1" presStyleCnt="3" custScaleX="132357">
        <dgm:presLayoutVars>
          <dgm:chPref val="3"/>
        </dgm:presLayoutVars>
      </dgm:prSet>
      <dgm:spPr/>
    </dgm:pt>
    <dgm:pt modelId="{12BD9265-5096-495C-A7F5-7D2E82CF16DA}" type="pres">
      <dgm:prSet presAssocID="{87784396-585E-474B-8AC7-810EA447988F}" presName="hierChild4" presStyleCnt="0"/>
      <dgm:spPr/>
    </dgm:pt>
    <dgm:pt modelId="{4F1C0392-6BF8-4C24-A51D-88A22084FD3B}" type="pres">
      <dgm:prSet presAssocID="{4BD007A5-F50E-429E-B3D2-9E5F0DCE836E}" presName="Name23" presStyleLbl="parChTrans1D4" presStyleIdx="3" presStyleCnt="6"/>
      <dgm:spPr/>
    </dgm:pt>
    <dgm:pt modelId="{114FA600-3375-431A-BA88-EFE8F0F9115E}" type="pres">
      <dgm:prSet presAssocID="{3497D1FD-8C56-4F1A-93BC-E7F25E7668CC}" presName="hierRoot4" presStyleCnt="0"/>
      <dgm:spPr/>
    </dgm:pt>
    <dgm:pt modelId="{D0D9BA25-4D1A-41BD-BDFF-9572034B3CD6}" type="pres">
      <dgm:prSet presAssocID="{3497D1FD-8C56-4F1A-93BC-E7F25E7668CC}" presName="composite4" presStyleCnt="0"/>
      <dgm:spPr/>
    </dgm:pt>
    <dgm:pt modelId="{1A58B4C8-3B9A-4DAD-B7E3-B8BA715E1C05}" type="pres">
      <dgm:prSet presAssocID="{3497D1FD-8C56-4F1A-93BC-E7F25E7668CC}" presName="background4" presStyleLbl="node4" presStyleIdx="3" presStyleCnt="6"/>
      <dgm:spPr/>
    </dgm:pt>
    <dgm:pt modelId="{14ECEA72-FD04-4BF4-97BF-F0614559915C}" type="pres">
      <dgm:prSet presAssocID="{3497D1FD-8C56-4F1A-93BC-E7F25E7668CC}" presName="text4" presStyleLbl="fgAcc4" presStyleIdx="3" presStyleCnt="6">
        <dgm:presLayoutVars>
          <dgm:chPref val="3"/>
        </dgm:presLayoutVars>
      </dgm:prSet>
      <dgm:spPr/>
    </dgm:pt>
    <dgm:pt modelId="{C3EA04A2-196E-45CE-A622-099E59391114}" type="pres">
      <dgm:prSet presAssocID="{3497D1FD-8C56-4F1A-93BC-E7F25E7668CC}" presName="hierChild5" presStyleCnt="0"/>
      <dgm:spPr/>
    </dgm:pt>
    <dgm:pt modelId="{170551A1-5E5B-404A-8298-7E2B60BB6D29}" type="pres">
      <dgm:prSet presAssocID="{32012760-CBAD-4696-9300-AEFC72D333EB}" presName="Name23" presStyleLbl="parChTrans1D4" presStyleIdx="4" presStyleCnt="6"/>
      <dgm:spPr/>
    </dgm:pt>
    <dgm:pt modelId="{BE60FAD3-2572-4F2F-B1AE-D057A39D1BF1}" type="pres">
      <dgm:prSet presAssocID="{DDC6C1A5-C213-4B3A-B321-CF9FCFFE4D1D}" presName="hierRoot4" presStyleCnt="0"/>
      <dgm:spPr/>
    </dgm:pt>
    <dgm:pt modelId="{39E2F344-8C34-4D2D-83DC-D8E6068AFD98}" type="pres">
      <dgm:prSet presAssocID="{DDC6C1A5-C213-4B3A-B321-CF9FCFFE4D1D}" presName="composite4" presStyleCnt="0"/>
      <dgm:spPr/>
    </dgm:pt>
    <dgm:pt modelId="{16AFB365-46D2-458C-8EF5-DBB5368ECCE4}" type="pres">
      <dgm:prSet presAssocID="{DDC6C1A5-C213-4B3A-B321-CF9FCFFE4D1D}" presName="background4" presStyleLbl="node4" presStyleIdx="4" presStyleCnt="6"/>
      <dgm:spPr/>
    </dgm:pt>
    <dgm:pt modelId="{0B971379-5180-4390-BA3E-6572D2C47EA5}" type="pres">
      <dgm:prSet presAssocID="{DDC6C1A5-C213-4B3A-B321-CF9FCFFE4D1D}" presName="text4" presStyleLbl="fgAcc4" presStyleIdx="4" presStyleCnt="6">
        <dgm:presLayoutVars>
          <dgm:chPref val="3"/>
        </dgm:presLayoutVars>
      </dgm:prSet>
      <dgm:spPr/>
    </dgm:pt>
    <dgm:pt modelId="{325F5DEB-E779-4891-8C06-F10B846D1D07}" type="pres">
      <dgm:prSet presAssocID="{DDC6C1A5-C213-4B3A-B321-CF9FCFFE4D1D}" presName="hierChild5" presStyleCnt="0"/>
      <dgm:spPr/>
    </dgm:pt>
    <dgm:pt modelId="{8A690079-CBAF-4E8F-97A3-E18A1BDDBB00}" type="pres">
      <dgm:prSet presAssocID="{A0F19FEB-9E7B-487A-B8EC-06D0808EBEE7}" presName="Name23" presStyleLbl="parChTrans1D4" presStyleIdx="5" presStyleCnt="6"/>
      <dgm:spPr/>
    </dgm:pt>
    <dgm:pt modelId="{FF426591-7553-4309-A54B-42C2826A34C0}" type="pres">
      <dgm:prSet presAssocID="{FB137815-9BBF-4DAF-8F66-E60E31E2977C}" presName="hierRoot4" presStyleCnt="0"/>
      <dgm:spPr/>
    </dgm:pt>
    <dgm:pt modelId="{F59007EA-D83D-4C84-A9B2-732AD7177AFD}" type="pres">
      <dgm:prSet presAssocID="{FB137815-9BBF-4DAF-8F66-E60E31E2977C}" presName="composite4" presStyleCnt="0"/>
      <dgm:spPr/>
    </dgm:pt>
    <dgm:pt modelId="{EB43D5B4-15C0-4B91-AFB1-D18ED80B2EAC}" type="pres">
      <dgm:prSet presAssocID="{FB137815-9BBF-4DAF-8F66-E60E31E2977C}" presName="background4" presStyleLbl="node4" presStyleIdx="5" presStyleCnt="6"/>
      <dgm:spPr/>
    </dgm:pt>
    <dgm:pt modelId="{B169C809-ECCD-433C-A7BD-78B32A8C000E}" type="pres">
      <dgm:prSet presAssocID="{FB137815-9BBF-4DAF-8F66-E60E31E2977C}" presName="text4" presStyleLbl="fgAcc4" presStyleIdx="5" presStyleCnt="6">
        <dgm:presLayoutVars>
          <dgm:chPref val="3"/>
        </dgm:presLayoutVars>
      </dgm:prSet>
      <dgm:spPr/>
    </dgm:pt>
    <dgm:pt modelId="{2B0BA1E9-27FB-4E9E-AFA4-EDB7CD86AA2D}" type="pres">
      <dgm:prSet presAssocID="{FB137815-9BBF-4DAF-8F66-E60E31E2977C}" presName="hierChild5" presStyleCnt="0"/>
      <dgm:spPr/>
    </dgm:pt>
    <dgm:pt modelId="{D3DF0876-A5F4-4D69-BE29-D79EC9081717}" type="pres">
      <dgm:prSet presAssocID="{C88494BF-E532-4695-9CE1-40C4AEBA7BD1}" presName="Name10" presStyleLbl="parChTrans1D2" presStyleIdx="1" presStyleCnt="2"/>
      <dgm:spPr/>
    </dgm:pt>
    <dgm:pt modelId="{76921B0D-3402-425A-A6D7-2AFE1C8EA14C}" type="pres">
      <dgm:prSet presAssocID="{E2C896E6-6A52-4AE8-885E-C946224AD06E}" presName="hierRoot2" presStyleCnt="0"/>
      <dgm:spPr/>
    </dgm:pt>
    <dgm:pt modelId="{77C43A0F-1470-44DA-A868-1B63DCFFE9FA}" type="pres">
      <dgm:prSet presAssocID="{E2C896E6-6A52-4AE8-885E-C946224AD06E}" presName="composite2" presStyleCnt="0"/>
      <dgm:spPr/>
    </dgm:pt>
    <dgm:pt modelId="{6599062C-B305-4A70-81B2-A34DA9FC4599}" type="pres">
      <dgm:prSet presAssocID="{E2C896E6-6A52-4AE8-885E-C946224AD06E}" presName="background2" presStyleLbl="node2" presStyleIdx="1" presStyleCnt="2"/>
      <dgm:spPr/>
    </dgm:pt>
    <dgm:pt modelId="{CCDDC579-A370-45C0-9E53-EE90A7B51B9B}" type="pres">
      <dgm:prSet presAssocID="{E2C896E6-6A52-4AE8-885E-C946224AD06E}" presName="text2" presStyleLbl="fgAcc2" presStyleIdx="1" presStyleCnt="2" custScaleX="163354">
        <dgm:presLayoutVars>
          <dgm:chPref val="3"/>
        </dgm:presLayoutVars>
      </dgm:prSet>
      <dgm:spPr/>
    </dgm:pt>
    <dgm:pt modelId="{BD3C9FE2-EBD0-4964-9256-02079AC12DF5}" type="pres">
      <dgm:prSet presAssocID="{E2C896E6-6A52-4AE8-885E-C946224AD06E}" presName="hierChild3" presStyleCnt="0"/>
      <dgm:spPr/>
    </dgm:pt>
    <dgm:pt modelId="{D7D298B7-64D0-41CC-A2C2-BC44108B969A}" type="pres">
      <dgm:prSet presAssocID="{3147284C-75DE-4DBD-B02D-487071238E8F}" presName="Name17" presStyleLbl="parChTrans1D3" presStyleIdx="2" presStyleCnt="3"/>
      <dgm:spPr/>
    </dgm:pt>
    <dgm:pt modelId="{F31C876D-DF80-4015-AC1A-2DC88DCD5A89}" type="pres">
      <dgm:prSet presAssocID="{BC095C1F-2FFE-4024-A601-B07565ABA99A}" presName="hierRoot3" presStyleCnt="0"/>
      <dgm:spPr/>
    </dgm:pt>
    <dgm:pt modelId="{2974BC0C-A7D9-43A7-9EF1-09EABC1E4886}" type="pres">
      <dgm:prSet presAssocID="{BC095C1F-2FFE-4024-A601-B07565ABA99A}" presName="composite3" presStyleCnt="0"/>
      <dgm:spPr/>
    </dgm:pt>
    <dgm:pt modelId="{4A474DBC-51E2-481F-BD59-0FAE3B0A3DD5}" type="pres">
      <dgm:prSet presAssocID="{BC095C1F-2FFE-4024-A601-B07565ABA99A}" presName="background3" presStyleLbl="node3" presStyleIdx="2" presStyleCnt="3"/>
      <dgm:spPr/>
    </dgm:pt>
    <dgm:pt modelId="{386532FB-42C2-417C-A3B4-B4F048C9F496}" type="pres">
      <dgm:prSet presAssocID="{BC095C1F-2FFE-4024-A601-B07565ABA99A}" presName="text3" presStyleLbl="fgAcc3" presStyleIdx="2" presStyleCnt="3">
        <dgm:presLayoutVars>
          <dgm:chPref val="3"/>
        </dgm:presLayoutVars>
      </dgm:prSet>
      <dgm:spPr/>
    </dgm:pt>
    <dgm:pt modelId="{A026ACDD-2F99-44A7-8958-31C418749554}" type="pres">
      <dgm:prSet presAssocID="{BC095C1F-2FFE-4024-A601-B07565ABA99A}" presName="hierChild4" presStyleCnt="0"/>
      <dgm:spPr/>
    </dgm:pt>
  </dgm:ptLst>
  <dgm:cxnLst>
    <dgm:cxn modelId="{47901205-984B-4C1B-976B-7B2918EB8696}" srcId="{DBBE46F8-9AEB-49D4-B349-ECAE437D2844}" destId="{5567A145-045E-4C6E-8186-3566F75C8A92}" srcOrd="1" destOrd="0" parTransId="{E7DC1EF1-F262-42DA-87FA-F573B7557D6B}" sibTransId="{D24C8231-18C7-47FC-8F19-A77DCB34148C}"/>
    <dgm:cxn modelId="{0C384C0F-3EE3-4B7C-B63D-67DA7617717E}" type="presOf" srcId="{32012760-CBAD-4696-9300-AEFC72D333EB}" destId="{170551A1-5E5B-404A-8298-7E2B60BB6D29}" srcOrd="0" destOrd="0" presId="urn:microsoft.com/office/officeart/2005/8/layout/hierarchy1"/>
    <dgm:cxn modelId="{0D964616-F1AF-43E6-B409-C079513E239C}" srcId="{DBBE46F8-9AEB-49D4-B349-ECAE437D2844}" destId="{04231FCC-8489-4E08-B3C3-FBC1A19BE7ED}" srcOrd="2" destOrd="0" parTransId="{9B034761-7B0C-4EC7-B624-3C616DCCA122}" sibTransId="{0892B89F-7F58-4B99-9998-5F28C6086DB8}"/>
    <dgm:cxn modelId="{3AAFED20-06ED-4229-8A1E-2A908C880E87}" type="presOf" srcId="{333C1C8E-A3D0-4245-B152-33891F5FC142}" destId="{E4209E66-8966-4228-A6B8-4E5E1E012BB2}" srcOrd="0" destOrd="0" presId="urn:microsoft.com/office/officeart/2005/8/layout/hierarchy1"/>
    <dgm:cxn modelId="{F2732B28-B501-4073-A2D7-E3D064FA5065}" type="presOf" srcId="{FB137815-9BBF-4DAF-8F66-E60E31E2977C}" destId="{B169C809-ECCD-433C-A7BD-78B32A8C000E}" srcOrd="0" destOrd="0" presId="urn:microsoft.com/office/officeart/2005/8/layout/hierarchy1"/>
    <dgm:cxn modelId="{E766DD2B-C3A7-42D7-80A9-8738EAA198E1}" type="presOf" srcId="{A0F19FEB-9E7B-487A-B8EC-06D0808EBEE7}" destId="{8A690079-CBAF-4E8F-97A3-E18A1BDDBB00}" srcOrd="0" destOrd="0" presId="urn:microsoft.com/office/officeart/2005/8/layout/hierarchy1"/>
    <dgm:cxn modelId="{4E76EC2D-A68A-4139-AD16-3DACCD72F3A4}" type="presOf" srcId="{4BD007A5-F50E-429E-B3D2-9E5F0DCE836E}" destId="{4F1C0392-6BF8-4C24-A51D-88A22084FD3B}" srcOrd="0" destOrd="0" presId="urn:microsoft.com/office/officeart/2005/8/layout/hierarchy1"/>
    <dgm:cxn modelId="{E9B22B2F-561B-48E4-9EE4-15D69D58ECFB}" type="presOf" srcId="{D5A44864-ADA0-4FA1-81DA-94B065074654}" destId="{E1919C33-7465-4ED8-8766-2414491F33F1}" srcOrd="0" destOrd="0" presId="urn:microsoft.com/office/officeart/2005/8/layout/hierarchy1"/>
    <dgm:cxn modelId="{513E7736-8C75-4B18-954B-CF3F7D39833C}" srcId="{3FAE970D-E7E2-486D-A04E-9945D2C48073}" destId="{E2C896E6-6A52-4AE8-885E-C946224AD06E}" srcOrd="1" destOrd="0" parTransId="{C88494BF-E532-4695-9CE1-40C4AEBA7BD1}" sibTransId="{91CC86EE-68AD-4DEA-BBDE-7688D2670584}"/>
    <dgm:cxn modelId="{0C659B36-4896-43E9-A40E-BC0D0A339374}" type="presOf" srcId="{E2C896E6-6A52-4AE8-885E-C946224AD06E}" destId="{CCDDC579-A370-45C0-9E53-EE90A7B51B9B}" srcOrd="0" destOrd="0" presId="urn:microsoft.com/office/officeart/2005/8/layout/hierarchy1"/>
    <dgm:cxn modelId="{0BAB7E38-ABFD-4AB5-A36C-AD9E67A7FCFB}" type="presOf" srcId="{3497D1FD-8C56-4F1A-93BC-E7F25E7668CC}" destId="{14ECEA72-FD04-4BF4-97BF-F0614559915C}" srcOrd="0" destOrd="0" presId="urn:microsoft.com/office/officeart/2005/8/layout/hierarchy1"/>
    <dgm:cxn modelId="{31EF7539-DE39-4828-AA6D-94EAA530A829}" type="presOf" srcId="{21ED662B-22E0-4179-99A0-AD996CD51C1D}" destId="{455F0614-7418-4CD6-B18E-17C661AE30E3}" srcOrd="0" destOrd="0" presId="urn:microsoft.com/office/officeart/2005/8/layout/hierarchy1"/>
    <dgm:cxn modelId="{BC4A025C-323E-46B7-880D-512480A992E0}" srcId="{A10EC14E-CFAF-4E20-BEB5-03F094C58A4F}" destId="{08B1FF07-3D82-4173-B51C-CE501D5EA0D0}" srcOrd="0" destOrd="0" parTransId="{7F2E22AF-C008-426D-ACC1-406BD632D9A4}" sibTransId="{40550DFB-7EAE-4408-8086-5234BB545F4F}"/>
    <dgm:cxn modelId="{DC9D2C5D-BDF3-456B-824F-4BABA71D087D}" type="presOf" srcId="{08B1FF07-3D82-4173-B51C-CE501D5EA0D0}" destId="{CE5187DC-C592-4785-AE62-0B940BCA6BC0}" srcOrd="0" destOrd="0" presId="urn:microsoft.com/office/officeart/2005/8/layout/hierarchy1"/>
    <dgm:cxn modelId="{B52AA55F-793F-464A-B905-51E30AFD479B}" type="presOf" srcId="{E9BB3670-FA1E-44E4-8D24-2A50376F1717}" destId="{BFFE38CD-2B46-482A-B554-73C1CFCAA3FD}" srcOrd="0" destOrd="0" presId="urn:microsoft.com/office/officeart/2005/8/layout/hierarchy1"/>
    <dgm:cxn modelId="{E2AE5A61-7F48-499E-AB59-0E64F73731AA}" type="presOf" srcId="{DBBE46F8-9AEB-49D4-B349-ECAE437D2844}" destId="{F6723067-950A-4960-9B88-8F7BF8E7BB4D}" srcOrd="0" destOrd="0" presId="urn:microsoft.com/office/officeart/2005/8/layout/hierarchy1"/>
    <dgm:cxn modelId="{036E7F45-75DE-4F17-BD7F-0D61DA4B18A2}" type="presOf" srcId="{2B1E55D6-1C22-49E9-87DC-089E12AE637B}" destId="{801F84D5-5CF5-4E78-9A85-F45BDDCDBECD}" srcOrd="0" destOrd="0" presId="urn:microsoft.com/office/officeart/2005/8/layout/hierarchy1"/>
    <dgm:cxn modelId="{9E086648-258B-40EF-962B-FD8D7F06E950}" type="presOf" srcId="{04231FCC-8489-4E08-B3C3-FBC1A19BE7ED}" destId="{9F87F2AE-3948-4AA1-BD35-5C2C3273FD70}" srcOrd="0" destOrd="0" presId="urn:microsoft.com/office/officeart/2005/8/layout/hierarchy1"/>
    <dgm:cxn modelId="{A7277F68-3EFE-4963-951F-ADF4D79F89C2}" type="presOf" srcId="{BC095C1F-2FFE-4024-A601-B07565ABA99A}" destId="{386532FB-42C2-417C-A3B4-B4F048C9F496}" srcOrd="0" destOrd="0" presId="urn:microsoft.com/office/officeart/2005/8/layout/hierarchy1"/>
    <dgm:cxn modelId="{0DE53253-A8CB-4CB8-A21F-A2CB87B1AB8B}" srcId="{E2C896E6-6A52-4AE8-885E-C946224AD06E}" destId="{BC095C1F-2FFE-4024-A601-B07565ABA99A}" srcOrd="0" destOrd="0" parTransId="{3147284C-75DE-4DBD-B02D-487071238E8F}" sibTransId="{FC58D39A-51B1-4850-A49F-549FC0B2DCF4}"/>
    <dgm:cxn modelId="{D7A20358-EA82-4E94-8F9C-319397D5AD4F}" srcId="{4E71D6EC-401E-43C8-A79C-E4F33628DBC4}" destId="{87784396-585E-474B-8AC7-810EA447988F}" srcOrd="1" destOrd="0" parTransId="{D5A44864-ADA0-4FA1-81DA-94B065074654}" sibTransId="{2280E574-5BB4-4160-A51B-5F3508341549}"/>
    <dgm:cxn modelId="{C3501884-743F-435D-A6FA-2E7DF8643549}" type="presOf" srcId="{3147284C-75DE-4DBD-B02D-487071238E8F}" destId="{D7D298B7-64D0-41CC-A2C2-BC44108B969A}" srcOrd="0" destOrd="0" presId="urn:microsoft.com/office/officeart/2005/8/layout/hierarchy1"/>
    <dgm:cxn modelId="{0785FDA4-4598-42E6-9520-55D05EE5D786}" srcId="{87784396-585E-474B-8AC7-810EA447988F}" destId="{FB137815-9BBF-4DAF-8F66-E60E31E2977C}" srcOrd="2" destOrd="0" parTransId="{A0F19FEB-9E7B-487A-B8EC-06D0808EBEE7}" sibTransId="{4FD1CED0-C6E5-4F80-94A2-453A9C30C2AF}"/>
    <dgm:cxn modelId="{5EA43EA5-83C6-419C-B848-8F46FA2E6EF3}" srcId="{3FAE970D-E7E2-486D-A04E-9945D2C48073}" destId="{4E71D6EC-401E-43C8-A79C-E4F33628DBC4}" srcOrd="0" destOrd="0" parTransId="{21ED662B-22E0-4179-99A0-AD996CD51C1D}" sibTransId="{109EC6FB-B109-46E7-8957-EEBA1F6B6209}"/>
    <dgm:cxn modelId="{6C35ADA5-B43F-467D-81FA-7390B215CBC4}" type="presOf" srcId="{5567A145-045E-4C6E-8186-3566F75C8A92}" destId="{CFE8486F-D09E-465C-8459-47957E398C85}" srcOrd="0" destOrd="0" presId="urn:microsoft.com/office/officeart/2005/8/layout/hierarchy1"/>
    <dgm:cxn modelId="{17BB16B0-FE02-4EA6-8342-A92CA97B17C2}" type="presOf" srcId="{A10EC14E-CFAF-4E20-BEB5-03F094C58A4F}" destId="{B1C2715C-A74B-46E2-9058-ED184909FDFA}" srcOrd="0" destOrd="0" presId="urn:microsoft.com/office/officeart/2005/8/layout/hierarchy1"/>
    <dgm:cxn modelId="{8E2BB5B6-8CB1-4A0A-AF85-FB308E649ED2}" srcId="{A10EC14E-CFAF-4E20-BEB5-03F094C58A4F}" destId="{3FAE970D-E7E2-486D-A04E-9945D2C48073}" srcOrd="1" destOrd="0" parTransId="{BCE14001-E9F1-44E9-9661-D59A593CF422}" sibTransId="{C762EA6E-D1AE-43FE-B5A2-3A30918720BF}"/>
    <dgm:cxn modelId="{F12587B9-766E-4AA2-A8C9-71B956EAA262}" srcId="{DBBE46F8-9AEB-49D4-B349-ECAE437D2844}" destId="{2B1E55D6-1C22-49E9-87DC-089E12AE637B}" srcOrd="0" destOrd="0" parTransId="{E9BB3670-FA1E-44E4-8D24-2A50376F1717}" sibTransId="{51E879C2-1BE9-4811-A0E1-69E22347BF51}"/>
    <dgm:cxn modelId="{54735AC1-BC95-40C9-B4C5-739C321A3889}" srcId="{87784396-585E-474B-8AC7-810EA447988F}" destId="{DDC6C1A5-C213-4B3A-B321-CF9FCFFE4D1D}" srcOrd="1" destOrd="0" parTransId="{32012760-CBAD-4696-9300-AEFC72D333EB}" sibTransId="{CDFFAF21-B023-4BE1-A9D5-66F9C1BD604E}"/>
    <dgm:cxn modelId="{E60F77C5-25C3-41DE-AD88-683ADD0ECE30}" type="presOf" srcId="{3FAE970D-E7E2-486D-A04E-9945D2C48073}" destId="{868F1D42-15D1-499B-AEC6-02C8B2E276D8}" srcOrd="0" destOrd="0" presId="urn:microsoft.com/office/officeart/2005/8/layout/hierarchy1"/>
    <dgm:cxn modelId="{AA5530CF-67CC-435C-A4E8-E30F8D8AD04B}" type="presOf" srcId="{87784396-585E-474B-8AC7-810EA447988F}" destId="{6538391B-01B3-4AFB-B266-CDF08D7F1C68}" srcOrd="0" destOrd="0" presId="urn:microsoft.com/office/officeart/2005/8/layout/hierarchy1"/>
    <dgm:cxn modelId="{FB4EE2D6-2BC6-46A6-B9B3-262A81A5DC26}" type="presOf" srcId="{E7DC1EF1-F262-42DA-87FA-F573B7557D6B}" destId="{1273D3B8-EFF1-4512-832B-B8DB61C01253}" srcOrd="0" destOrd="0" presId="urn:microsoft.com/office/officeart/2005/8/layout/hierarchy1"/>
    <dgm:cxn modelId="{DFF62BD7-A687-4A68-B714-FFB718E42C8E}" type="presOf" srcId="{4E71D6EC-401E-43C8-A79C-E4F33628DBC4}" destId="{3B9B1CDA-9F3B-4411-A452-C2B8721F9CEA}" srcOrd="0" destOrd="0" presId="urn:microsoft.com/office/officeart/2005/8/layout/hierarchy1"/>
    <dgm:cxn modelId="{044444D7-4012-4098-8861-6CA2DEC2E72A}" type="presOf" srcId="{DDC6C1A5-C213-4B3A-B321-CF9FCFFE4D1D}" destId="{0B971379-5180-4390-BA3E-6572D2C47EA5}" srcOrd="0" destOrd="0" presId="urn:microsoft.com/office/officeart/2005/8/layout/hierarchy1"/>
    <dgm:cxn modelId="{1358F4E5-5FEB-4177-A28D-C4D48ED9EB14}" srcId="{4E71D6EC-401E-43C8-A79C-E4F33628DBC4}" destId="{DBBE46F8-9AEB-49D4-B349-ECAE437D2844}" srcOrd="0" destOrd="0" parTransId="{333C1C8E-A3D0-4245-B152-33891F5FC142}" sibTransId="{2DE4C370-3FE9-4445-B897-044C244FAE51}"/>
    <dgm:cxn modelId="{E2478BED-DBF7-48E7-906E-C0D3587C30BF}" type="presOf" srcId="{C88494BF-E532-4695-9CE1-40C4AEBA7BD1}" destId="{D3DF0876-A5F4-4D69-BE29-D79EC9081717}" srcOrd="0" destOrd="0" presId="urn:microsoft.com/office/officeart/2005/8/layout/hierarchy1"/>
    <dgm:cxn modelId="{FAF7E9F4-1349-482D-9D09-90D2AE4EB4C4}" type="presOf" srcId="{9B034761-7B0C-4EC7-B624-3C616DCCA122}" destId="{7CDC0B17-2307-49BE-8394-BA67F105E0C6}" srcOrd="0" destOrd="0" presId="urn:microsoft.com/office/officeart/2005/8/layout/hierarchy1"/>
    <dgm:cxn modelId="{9985CAF9-D4F3-442A-BBCA-F5DF0396256C}" srcId="{87784396-585E-474B-8AC7-810EA447988F}" destId="{3497D1FD-8C56-4F1A-93BC-E7F25E7668CC}" srcOrd="0" destOrd="0" parTransId="{4BD007A5-F50E-429E-B3D2-9E5F0DCE836E}" sibTransId="{37EF3AF9-8E68-4926-A76D-F3A4B7F4E218}"/>
    <dgm:cxn modelId="{E29713F9-0CC6-46C8-A8C3-5836230D4B4B}" type="presParOf" srcId="{B1C2715C-A74B-46E2-9058-ED184909FDFA}" destId="{4516A215-5A25-423A-8717-5D3C357E6A71}" srcOrd="0" destOrd="0" presId="urn:microsoft.com/office/officeart/2005/8/layout/hierarchy1"/>
    <dgm:cxn modelId="{02919BD5-0B3D-4A35-ABA1-5BD44755CA37}" type="presParOf" srcId="{4516A215-5A25-423A-8717-5D3C357E6A71}" destId="{F21A3FAD-4BC1-4D49-B132-8FBF8AC3D3AE}" srcOrd="0" destOrd="0" presId="urn:microsoft.com/office/officeart/2005/8/layout/hierarchy1"/>
    <dgm:cxn modelId="{B48D1467-E9EA-4737-A67E-061883846ADC}" type="presParOf" srcId="{F21A3FAD-4BC1-4D49-B132-8FBF8AC3D3AE}" destId="{C7EC1047-2F2D-4D09-A519-4AE9375157BE}" srcOrd="0" destOrd="0" presId="urn:microsoft.com/office/officeart/2005/8/layout/hierarchy1"/>
    <dgm:cxn modelId="{3207D136-304C-4678-997D-E18A3AAE11CC}" type="presParOf" srcId="{F21A3FAD-4BC1-4D49-B132-8FBF8AC3D3AE}" destId="{CE5187DC-C592-4785-AE62-0B940BCA6BC0}" srcOrd="1" destOrd="0" presId="urn:microsoft.com/office/officeart/2005/8/layout/hierarchy1"/>
    <dgm:cxn modelId="{6F1653F7-B424-4B4B-996F-7C7D6C21BDAF}" type="presParOf" srcId="{4516A215-5A25-423A-8717-5D3C357E6A71}" destId="{DC907F3D-A3FF-4060-A66A-BC35E87EA58F}" srcOrd="1" destOrd="0" presId="urn:microsoft.com/office/officeart/2005/8/layout/hierarchy1"/>
    <dgm:cxn modelId="{3E2871FE-9BED-49DC-B725-C023DC2B5FD8}" type="presParOf" srcId="{B1C2715C-A74B-46E2-9058-ED184909FDFA}" destId="{E747840D-C38B-4962-AE92-F5BBEE63257B}" srcOrd="1" destOrd="0" presId="urn:microsoft.com/office/officeart/2005/8/layout/hierarchy1"/>
    <dgm:cxn modelId="{59126F9C-B8FE-4F48-A172-ED81C1C669F9}" type="presParOf" srcId="{E747840D-C38B-4962-AE92-F5BBEE63257B}" destId="{07854657-CB0B-4375-9CA0-EA24950A0E4D}" srcOrd="0" destOrd="0" presId="urn:microsoft.com/office/officeart/2005/8/layout/hierarchy1"/>
    <dgm:cxn modelId="{ED4461A3-491F-423F-84C4-7125894FA4F1}" type="presParOf" srcId="{07854657-CB0B-4375-9CA0-EA24950A0E4D}" destId="{464CF09D-2264-43A8-BBC6-129FF429205E}" srcOrd="0" destOrd="0" presId="urn:microsoft.com/office/officeart/2005/8/layout/hierarchy1"/>
    <dgm:cxn modelId="{1B53CBCB-12ED-48BE-B2E6-868042E5C8FA}" type="presParOf" srcId="{07854657-CB0B-4375-9CA0-EA24950A0E4D}" destId="{868F1D42-15D1-499B-AEC6-02C8B2E276D8}" srcOrd="1" destOrd="0" presId="urn:microsoft.com/office/officeart/2005/8/layout/hierarchy1"/>
    <dgm:cxn modelId="{961A97B6-2527-4BDC-A279-FBF9966BD4CF}" type="presParOf" srcId="{E747840D-C38B-4962-AE92-F5BBEE63257B}" destId="{CB422C91-7264-4674-B9FF-E41BA24F158F}" srcOrd="1" destOrd="0" presId="urn:microsoft.com/office/officeart/2005/8/layout/hierarchy1"/>
    <dgm:cxn modelId="{164390E2-6B06-40F6-A45A-34B1A928D42B}" type="presParOf" srcId="{CB422C91-7264-4674-B9FF-E41BA24F158F}" destId="{455F0614-7418-4CD6-B18E-17C661AE30E3}" srcOrd="0" destOrd="0" presId="urn:microsoft.com/office/officeart/2005/8/layout/hierarchy1"/>
    <dgm:cxn modelId="{C56AEA50-F715-407C-BC52-BDDFBAAFAFC7}" type="presParOf" srcId="{CB422C91-7264-4674-B9FF-E41BA24F158F}" destId="{235E8F2A-A8AA-4F09-9E37-065570BE7F0D}" srcOrd="1" destOrd="0" presId="urn:microsoft.com/office/officeart/2005/8/layout/hierarchy1"/>
    <dgm:cxn modelId="{F2275EAC-5845-42DA-84E9-9B709B9BA783}" type="presParOf" srcId="{235E8F2A-A8AA-4F09-9E37-065570BE7F0D}" destId="{C39C9B37-33A8-4300-B427-73207EDDB32C}" srcOrd="0" destOrd="0" presId="urn:microsoft.com/office/officeart/2005/8/layout/hierarchy1"/>
    <dgm:cxn modelId="{39735184-287A-4621-A12E-D5DD82E9F4A5}" type="presParOf" srcId="{C39C9B37-33A8-4300-B427-73207EDDB32C}" destId="{52042EDE-B912-4E36-8C9C-7DDDEBAA2B27}" srcOrd="0" destOrd="0" presId="urn:microsoft.com/office/officeart/2005/8/layout/hierarchy1"/>
    <dgm:cxn modelId="{C1626426-0239-400B-B9D4-99B5433D98D8}" type="presParOf" srcId="{C39C9B37-33A8-4300-B427-73207EDDB32C}" destId="{3B9B1CDA-9F3B-4411-A452-C2B8721F9CEA}" srcOrd="1" destOrd="0" presId="urn:microsoft.com/office/officeart/2005/8/layout/hierarchy1"/>
    <dgm:cxn modelId="{DAD0E094-789C-407E-B2FC-DD419B939CEA}" type="presParOf" srcId="{235E8F2A-A8AA-4F09-9E37-065570BE7F0D}" destId="{784017C9-7696-4DAF-8ADF-B7DFC9264044}" srcOrd="1" destOrd="0" presId="urn:microsoft.com/office/officeart/2005/8/layout/hierarchy1"/>
    <dgm:cxn modelId="{56320EFE-1DA7-46FF-8D10-BC9ACD27606A}" type="presParOf" srcId="{784017C9-7696-4DAF-8ADF-B7DFC9264044}" destId="{E4209E66-8966-4228-A6B8-4E5E1E012BB2}" srcOrd="0" destOrd="0" presId="urn:microsoft.com/office/officeart/2005/8/layout/hierarchy1"/>
    <dgm:cxn modelId="{E75C4681-0954-4BEF-ADD8-26364663F702}" type="presParOf" srcId="{784017C9-7696-4DAF-8ADF-B7DFC9264044}" destId="{C23263C2-8221-47E4-BF47-987C03F424A8}" srcOrd="1" destOrd="0" presId="urn:microsoft.com/office/officeart/2005/8/layout/hierarchy1"/>
    <dgm:cxn modelId="{3C2BA570-82E7-4D3D-BB42-5286CC3344CE}" type="presParOf" srcId="{C23263C2-8221-47E4-BF47-987C03F424A8}" destId="{3C62CBBD-9B59-41AF-915D-78D22B43AB11}" srcOrd="0" destOrd="0" presId="urn:microsoft.com/office/officeart/2005/8/layout/hierarchy1"/>
    <dgm:cxn modelId="{B3307DA3-1035-4735-A4A1-D87E707D974D}" type="presParOf" srcId="{3C62CBBD-9B59-41AF-915D-78D22B43AB11}" destId="{28726E10-2EA3-485D-B3C9-488ED18BFA46}" srcOrd="0" destOrd="0" presId="urn:microsoft.com/office/officeart/2005/8/layout/hierarchy1"/>
    <dgm:cxn modelId="{416FBF46-CBA0-4C9F-9C3E-890F08150979}" type="presParOf" srcId="{3C62CBBD-9B59-41AF-915D-78D22B43AB11}" destId="{F6723067-950A-4960-9B88-8F7BF8E7BB4D}" srcOrd="1" destOrd="0" presId="urn:microsoft.com/office/officeart/2005/8/layout/hierarchy1"/>
    <dgm:cxn modelId="{E30EF729-97AE-41CC-9F1F-455988284F58}" type="presParOf" srcId="{C23263C2-8221-47E4-BF47-987C03F424A8}" destId="{6F1B5E99-9B61-40A0-A716-EC7DD8D0AA3E}" srcOrd="1" destOrd="0" presId="urn:microsoft.com/office/officeart/2005/8/layout/hierarchy1"/>
    <dgm:cxn modelId="{E94501FE-B450-46E5-845D-558DD94E1D45}" type="presParOf" srcId="{6F1B5E99-9B61-40A0-A716-EC7DD8D0AA3E}" destId="{BFFE38CD-2B46-482A-B554-73C1CFCAA3FD}" srcOrd="0" destOrd="0" presId="urn:microsoft.com/office/officeart/2005/8/layout/hierarchy1"/>
    <dgm:cxn modelId="{B89F2107-4FCD-402E-B72D-F85A4C0AAA3C}" type="presParOf" srcId="{6F1B5E99-9B61-40A0-A716-EC7DD8D0AA3E}" destId="{020BEB47-5BD4-4EDC-A95C-4DFC08C8BFC0}" srcOrd="1" destOrd="0" presId="urn:microsoft.com/office/officeart/2005/8/layout/hierarchy1"/>
    <dgm:cxn modelId="{3D52ABB1-7FD1-4BCC-9E59-409E8CFF3743}" type="presParOf" srcId="{020BEB47-5BD4-4EDC-A95C-4DFC08C8BFC0}" destId="{059D54F9-5158-4B26-97D8-1ED4E64D7C0E}" srcOrd="0" destOrd="0" presId="urn:microsoft.com/office/officeart/2005/8/layout/hierarchy1"/>
    <dgm:cxn modelId="{DB43A8BE-BC42-445E-90D9-3E8B0DF0A878}" type="presParOf" srcId="{059D54F9-5158-4B26-97D8-1ED4E64D7C0E}" destId="{854AC195-FE07-4FEC-915B-A64F1A790178}" srcOrd="0" destOrd="0" presId="urn:microsoft.com/office/officeart/2005/8/layout/hierarchy1"/>
    <dgm:cxn modelId="{A9E942F7-A870-4B6B-ACC7-ECBFABCE352B}" type="presParOf" srcId="{059D54F9-5158-4B26-97D8-1ED4E64D7C0E}" destId="{801F84D5-5CF5-4E78-9A85-F45BDDCDBECD}" srcOrd="1" destOrd="0" presId="urn:microsoft.com/office/officeart/2005/8/layout/hierarchy1"/>
    <dgm:cxn modelId="{B55C8494-66DB-41E4-B19C-2F8F19666454}" type="presParOf" srcId="{020BEB47-5BD4-4EDC-A95C-4DFC08C8BFC0}" destId="{D503B6B1-189B-408B-BC08-CEEECDE2F191}" srcOrd="1" destOrd="0" presId="urn:microsoft.com/office/officeart/2005/8/layout/hierarchy1"/>
    <dgm:cxn modelId="{4E3BA069-7857-42EE-9653-8DFA39FB583B}" type="presParOf" srcId="{6F1B5E99-9B61-40A0-A716-EC7DD8D0AA3E}" destId="{1273D3B8-EFF1-4512-832B-B8DB61C01253}" srcOrd="2" destOrd="0" presId="urn:microsoft.com/office/officeart/2005/8/layout/hierarchy1"/>
    <dgm:cxn modelId="{AA15F2DB-3BEE-40EF-861D-FF5887C78A27}" type="presParOf" srcId="{6F1B5E99-9B61-40A0-A716-EC7DD8D0AA3E}" destId="{FD353E11-F06F-4C0C-8374-84FE2C7B6B64}" srcOrd="3" destOrd="0" presId="urn:microsoft.com/office/officeart/2005/8/layout/hierarchy1"/>
    <dgm:cxn modelId="{F61C0EA2-F50D-45D6-957B-96F4A841401B}" type="presParOf" srcId="{FD353E11-F06F-4C0C-8374-84FE2C7B6B64}" destId="{DA269D2A-A2D2-4AFD-984D-76E2C6886286}" srcOrd="0" destOrd="0" presId="urn:microsoft.com/office/officeart/2005/8/layout/hierarchy1"/>
    <dgm:cxn modelId="{FA2921E0-BA23-4A3B-A466-147B3720E086}" type="presParOf" srcId="{DA269D2A-A2D2-4AFD-984D-76E2C6886286}" destId="{2D024018-C86D-492D-9079-7E0A15348B07}" srcOrd="0" destOrd="0" presId="urn:microsoft.com/office/officeart/2005/8/layout/hierarchy1"/>
    <dgm:cxn modelId="{14F3639D-159D-40D9-96E1-AE5124E57DD1}" type="presParOf" srcId="{DA269D2A-A2D2-4AFD-984D-76E2C6886286}" destId="{CFE8486F-D09E-465C-8459-47957E398C85}" srcOrd="1" destOrd="0" presId="urn:microsoft.com/office/officeart/2005/8/layout/hierarchy1"/>
    <dgm:cxn modelId="{50A67925-7ACA-47B4-9822-D5BC47CD07A6}" type="presParOf" srcId="{FD353E11-F06F-4C0C-8374-84FE2C7B6B64}" destId="{1335AA96-2DA1-4F87-BF92-F5F511A35AF4}" srcOrd="1" destOrd="0" presId="urn:microsoft.com/office/officeart/2005/8/layout/hierarchy1"/>
    <dgm:cxn modelId="{E5E8195D-2FEF-4B80-9EA5-4920B466BD85}" type="presParOf" srcId="{6F1B5E99-9B61-40A0-A716-EC7DD8D0AA3E}" destId="{7CDC0B17-2307-49BE-8394-BA67F105E0C6}" srcOrd="4" destOrd="0" presId="urn:microsoft.com/office/officeart/2005/8/layout/hierarchy1"/>
    <dgm:cxn modelId="{BB9B42FB-5C08-45A2-A326-01F5CE869860}" type="presParOf" srcId="{6F1B5E99-9B61-40A0-A716-EC7DD8D0AA3E}" destId="{25F46898-E60F-44C6-B39A-B337BBAA843B}" srcOrd="5" destOrd="0" presId="urn:microsoft.com/office/officeart/2005/8/layout/hierarchy1"/>
    <dgm:cxn modelId="{7961866A-E3E3-431F-BB70-11ABB6166F2A}" type="presParOf" srcId="{25F46898-E60F-44C6-B39A-B337BBAA843B}" destId="{D098F650-DAB9-4AA3-8956-FCE940B68293}" srcOrd="0" destOrd="0" presId="urn:microsoft.com/office/officeart/2005/8/layout/hierarchy1"/>
    <dgm:cxn modelId="{EEAFCBF8-B7FC-437D-B0D6-6EFE45EB2404}" type="presParOf" srcId="{D098F650-DAB9-4AA3-8956-FCE940B68293}" destId="{58E94891-B527-4C70-BD03-FC5C2E95709D}" srcOrd="0" destOrd="0" presId="urn:microsoft.com/office/officeart/2005/8/layout/hierarchy1"/>
    <dgm:cxn modelId="{87926A16-9CE7-4B01-8BD3-9D56F12155CF}" type="presParOf" srcId="{D098F650-DAB9-4AA3-8956-FCE940B68293}" destId="{9F87F2AE-3948-4AA1-BD35-5C2C3273FD70}" srcOrd="1" destOrd="0" presId="urn:microsoft.com/office/officeart/2005/8/layout/hierarchy1"/>
    <dgm:cxn modelId="{781D02BF-7E42-4480-B1E5-A298866BD376}" type="presParOf" srcId="{25F46898-E60F-44C6-B39A-B337BBAA843B}" destId="{4E610108-A41B-4585-A7B1-85DC92DDC615}" srcOrd="1" destOrd="0" presId="urn:microsoft.com/office/officeart/2005/8/layout/hierarchy1"/>
    <dgm:cxn modelId="{7ED3E091-A677-400C-ADB9-E1B1568622C0}" type="presParOf" srcId="{784017C9-7696-4DAF-8ADF-B7DFC9264044}" destId="{E1919C33-7465-4ED8-8766-2414491F33F1}" srcOrd="2" destOrd="0" presId="urn:microsoft.com/office/officeart/2005/8/layout/hierarchy1"/>
    <dgm:cxn modelId="{3B6D3D6A-0325-4673-B5CF-6E730B6A9081}" type="presParOf" srcId="{784017C9-7696-4DAF-8ADF-B7DFC9264044}" destId="{BB103897-D26A-4ADC-A5A6-5AA4BCB7780D}" srcOrd="3" destOrd="0" presId="urn:microsoft.com/office/officeart/2005/8/layout/hierarchy1"/>
    <dgm:cxn modelId="{EDFDF539-84BE-42F1-BBB8-5595BE90D3AB}" type="presParOf" srcId="{BB103897-D26A-4ADC-A5A6-5AA4BCB7780D}" destId="{3240E1C5-93A5-4586-8258-856848AF9114}" srcOrd="0" destOrd="0" presId="urn:microsoft.com/office/officeart/2005/8/layout/hierarchy1"/>
    <dgm:cxn modelId="{523471C6-020D-4798-BA80-DA21F6909726}" type="presParOf" srcId="{3240E1C5-93A5-4586-8258-856848AF9114}" destId="{5BFD74A5-F19E-429F-9D16-BED6DDD721DC}" srcOrd="0" destOrd="0" presId="urn:microsoft.com/office/officeart/2005/8/layout/hierarchy1"/>
    <dgm:cxn modelId="{F2231513-E71D-415A-9A05-1B94DB4D17A9}" type="presParOf" srcId="{3240E1C5-93A5-4586-8258-856848AF9114}" destId="{6538391B-01B3-4AFB-B266-CDF08D7F1C68}" srcOrd="1" destOrd="0" presId="urn:microsoft.com/office/officeart/2005/8/layout/hierarchy1"/>
    <dgm:cxn modelId="{EFB0790B-11B6-43B3-A7D5-9694E36F338B}" type="presParOf" srcId="{BB103897-D26A-4ADC-A5A6-5AA4BCB7780D}" destId="{12BD9265-5096-495C-A7F5-7D2E82CF16DA}" srcOrd="1" destOrd="0" presId="urn:microsoft.com/office/officeart/2005/8/layout/hierarchy1"/>
    <dgm:cxn modelId="{1DD3BF7F-617E-47ED-905E-C29BE2DB659A}" type="presParOf" srcId="{12BD9265-5096-495C-A7F5-7D2E82CF16DA}" destId="{4F1C0392-6BF8-4C24-A51D-88A22084FD3B}" srcOrd="0" destOrd="0" presId="urn:microsoft.com/office/officeart/2005/8/layout/hierarchy1"/>
    <dgm:cxn modelId="{E45B6E4D-0816-46F0-ABB5-1F5E72F39A30}" type="presParOf" srcId="{12BD9265-5096-495C-A7F5-7D2E82CF16DA}" destId="{114FA600-3375-431A-BA88-EFE8F0F9115E}" srcOrd="1" destOrd="0" presId="urn:microsoft.com/office/officeart/2005/8/layout/hierarchy1"/>
    <dgm:cxn modelId="{AE77A141-4F98-42C8-B845-FAA9CB917746}" type="presParOf" srcId="{114FA600-3375-431A-BA88-EFE8F0F9115E}" destId="{D0D9BA25-4D1A-41BD-BDFF-9572034B3CD6}" srcOrd="0" destOrd="0" presId="urn:microsoft.com/office/officeart/2005/8/layout/hierarchy1"/>
    <dgm:cxn modelId="{3B1E9BF3-7591-4A19-89D9-14A34E3BD6B5}" type="presParOf" srcId="{D0D9BA25-4D1A-41BD-BDFF-9572034B3CD6}" destId="{1A58B4C8-3B9A-4DAD-B7E3-B8BA715E1C05}" srcOrd="0" destOrd="0" presId="urn:microsoft.com/office/officeart/2005/8/layout/hierarchy1"/>
    <dgm:cxn modelId="{5E7E5806-DCC0-40AB-AE01-C98C64EB32F0}" type="presParOf" srcId="{D0D9BA25-4D1A-41BD-BDFF-9572034B3CD6}" destId="{14ECEA72-FD04-4BF4-97BF-F0614559915C}" srcOrd="1" destOrd="0" presId="urn:microsoft.com/office/officeart/2005/8/layout/hierarchy1"/>
    <dgm:cxn modelId="{4791E94E-26B7-4901-8E17-27266FD958D5}" type="presParOf" srcId="{114FA600-3375-431A-BA88-EFE8F0F9115E}" destId="{C3EA04A2-196E-45CE-A622-099E59391114}" srcOrd="1" destOrd="0" presId="urn:microsoft.com/office/officeart/2005/8/layout/hierarchy1"/>
    <dgm:cxn modelId="{D654F430-39BE-47F5-8D5D-6290EC76673E}" type="presParOf" srcId="{12BD9265-5096-495C-A7F5-7D2E82CF16DA}" destId="{170551A1-5E5B-404A-8298-7E2B60BB6D29}" srcOrd="2" destOrd="0" presId="urn:microsoft.com/office/officeart/2005/8/layout/hierarchy1"/>
    <dgm:cxn modelId="{DAACB53A-6310-42CF-915E-FD0C2149BB6E}" type="presParOf" srcId="{12BD9265-5096-495C-A7F5-7D2E82CF16DA}" destId="{BE60FAD3-2572-4F2F-B1AE-D057A39D1BF1}" srcOrd="3" destOrd="0" presId="urn:microsoft.com/office/officeart/2005/8/layout/hierarchy1"/>
    <dgm:cxn modelId="{8AC89D00-DE14-4B2F-B7ED-ED8C3E64356F}" type="presParOf" srcId="{BE60FAD3-2572-4F2F-B1AE-D057A39D1BF1}" destId="{39E2F344-8C34-4D2D-83DC-D8E6068AFD98}" srcOrd="0" destOrd="0" presId="urn:microsoft.com/office/officeart/2005/8/layout/hierarchy1"/>
    <dgm:cxn modelId="{441D75A5-DB8C-4BE2-A239-C42E65E4FC6D}" type="presParOf" srcId="{39E2F344-8C34-4D2D-83DC-D8E6068AFD98}" destId="{16AFB365-46D2-458C-8EF5-DBB5368ECCE4}" srcOrd="0" destOrd="0" presId="urn:microsoft.com/office/officeart/2005/8/layout/hierarchy1"/>
    <dgm:cxn modelId="{87C3AF2A-9077-4D00-9137-F751874DBBC2}" type="presParOf" srcId="{39E2F344-8C34-4D2D-83DC-D8E6068AFD98}" destId="{0B971379-5180-4390-BA3E-6572D2C47EA5}" srcOrd="1" destOrd="0" presId="urn:microsoft.com/office/officeart/2005/8/layout/hierarchy1"/>
    <dgm:cxn modelId="{038E5AED-FDB1-4C92-A2A7-0670A1EF80CA}" type="presParOf" srcId="{BE60FAD3-2572-4F2F-B1AE-D057A39D1BF1}" destId="{325F5DEB-E779-4891-8C06-F10B846D1D07}" srcOrd="1" destOrd="0" presId="urn:microsoft.com/office/officeart/2005/8/layout/hierarchy1"/>
    <dgm:cxn modelId="{81054BB6-F683-4329-AA38-4D651D1A013B}" type="presParOf" srcId="{12BD9265-5096-495C-A7F5-7D2E82CF16DA}" destId="{8A690079-CBAF-4E8F-97A3-E18A1BDDBB00}" srcOrd="4" destOrd="0" presId="urn:microsoft.com/office/officeart/2005/8/layout/hierarchy1"/>
    <dgm:cxn modelId="{5E037D9A-0839-497E-9E3C-601A0F0AC828}" type="presParOf" srcId="{12BD9265-5096-495C-A7F5-7D2E82CF16DA}" destId="{FF426591-7553-4309-A54B-42C2826A34C0}" srcOrd="5" destOrd="0" presId="urn:microsoft.com/office/officeart/2005/8/layout/hierarchy1"/>
    <dgm:cxn modelId="{55C33150-EA07-4F62-9B9F-5D9DD4B75941}" type="presParOf" srcId="{FF426591-7553-4309-A54B-42C2826A34C0}" destId="{F59007EA-D83D-4C84-A9B2-732AD7177AFD}" srcOrd="0" destOrd="0" presId="urn:microsoft.com/office/officeart/2005/8/layout/hierarchy1"/>
    <dgm:cxn modelId="{9C49D6FA-3309-4463-BDF3-8F9768D31870}" type="presParOf" srcId="{F59007EA-D83D-4C84-A9B2-732AD7177AFD}" destId="{EB43D5B4-15C0-4B91-AFB1-D18ED80B2EAC}" srcOrd="0" destOrd="0" presId="urn:microsoft.com/office/officeart/2005/8/layout/hierarchy1"/>
    <dgm:cxn modelId="{4A65A760-65C1-4AA8-9128-980C91F979B3}" type="presParOf" srcId="{F59007EA-D83D-4C84-A9B2-732AD7177AFD}" destId="{B169C809-ECCD-433C-A7BD-78B32A8C000E}" srcOrd="1" destOrd="0" presId="urn:microsoft.com/office/officeart/2005/8/layout/hierarchy1"/>
    <dgm:cxn modelId="{66367204-D700-4785-9940-855644BA11AB}" type="presParOf" srcId="{FF426591-7553-4309-A54B-42C2826A34C0}" destId="{2B0BA1E9-27FB-4E9E-AFA4-EDB7CD86AA2D}" srcOrd="1" destOrd="0" presId="urn:microsoft.com/office/officeart/2005/8/layout/hierarchy1"/>
    <dgm:cxn modelId="{7CC1639C-69AD-4E2A-BFEC-0A95F5FFA499}" type="presParOf" srcId="{CB422C91-7264-4674-B9FF-E41BA24F158F}" destId="{D3DF0876-A5F4-4D69-BE29-D79EC9081717}" srcOrd="2" destOrd="0" presId="urn:microsoft.com/office/officeart/2005/8/layout/hierarchy1"/>
    <dgm:cxn modelId="{D45B113C-60A7-40B2-99EB-9E885FA813FB}" type="presParOf" srcId="{CB422C91-7264-4674-B9FF-E41BA24F158F}" destId="{76921B0D-3402-425A-A6D7-2AFE1C8EA14C}" srcOrd="3" destOrd="0" presId="urn:microsoft.com/office/officeart/2005/8/layout/hierarchy1"/>
    <dgm:cxn modelId="{7233E34D-076D-482B-9F4D-6A8B6D2E3C9E}" type="presParOf" srcId="{76921B0D-3402-425A-A6D7-2AFE1C8EA14C}" destId="{77C43A0F-1470-44DA-A868-1B63DCFFE9FA}" srcOrd="0" destOrd="0" presId="urn:microsoft.com/office/officeart/2005/8/layout/hierarchy1"/>
    <dgm:cxn modelId="{07BF1895-E7EA-4E8B-9B93-826FB4EFEB4B}" type="presParOf" srcId="{77C43A0F-1470-44DA-A868-1B63DCFFE9FA}" destId="{6599062C-B305-4A70-81B2-A34DA9FC4599}" srcOrd="0" destOrd="0" presId="urn:microsoft.com/office/officeart/2005/8/layout/hierarchy1"/>
    <dgm:cxn modelId="{D0A89669-9462-4A64-AB6B-66E5023E99E0}" type="presParOf" srcId="{77C43A0F-1470-44DA-A868-1B63DCFFE9FA}" destId="{CCDDC579-A370-45C0-9E53-EE90A7B51B9B}" srcOrd="1" destOrd="0" presId="urn:microsoft.com/office/officeart/2005/8/layout/hierarchy1"/>
    <dgm:cxn modelId="{491657EE-68BB-4607-A46A-052D191FC1A8}" type="presParOf" srcId="{76921B0D-3402-425A-A6D7-2AFE1C8EA14C}" destId="{BD3C9FE2-EBD0-4964-9256-02079AC12DF5}" srcOrd="1" destOrd="0" presId="urn:microsoft.com/office/officeart/2005/8/layout/hierarchy1"/>
    <dgm:cxn modelId="{BC92AC03-5612-41EC-8219-3C4B245EE2D5}" type="presParOf" srcId="{BD3C9FE2-EBD0-4964-9256-02079AC12DF5}" destId="{D7D298B7-64D0-41CC-A2C2-BC44108B969A}" srcOrd="0" destOrd="0" presId="urn:microsoft.com/office/officeart/2005/8/layout/hierarchy1"/>
    <dgm:cxn modelId="{6F49DBFE-9B9E-4DDF-8D73-E2F241463054}" type="presParOf" srcId="{BD3C9FE2-EBD0-4964-9256-02079AC12DF5}" destId="{F31C876D-DF80-4015-AC1A-2DC88DCD5A89}" srcOrd="1" destOrd="0" presId="urn:microsoft.com/office/officeart/2005/8/layout/hierarchy1"/>
    <dgm:cxn modelId="{7A4B29C8-B062-42F0-9A98-0D6E51047338}" type="presParOf" srcId="{F31C876D-DF80-4015-AC1A-2DC88DCD5A89}" destId="{2974BC0C-A7D9-43A7-9EF1-09EABC1E4886}" srcOrd="0" destOrd="0" presId="urn:microsoft.com/office/officeart/2005/8/layout/hierarchy1"/>
    <dgm:cxn modelId="{3E8AEB39-0DFB-4F99-9933-2123734B010B}" type="presParOf" srcId="{2974BC0C-A7D9-43A7-9EF1-09EABC1E4886}" destId="{4A474DBC-51E2-481F-BD59-0FAE3B0A3DD5}" srcOrd="0" destOrd="0" presId="urn:microsoft.com/office/officeart/2005/8/layout/hierarchy1"/>
    <dgm:cxn modelId="{6438566F-BD07-465E-BCBE-D3E3DC001A67}" type="presParOf" srcId="{2974BC0C-A7D9-43A7-9EF1-09EABC1E4886}" destId="{386532FB-42C2-417C-A3B4-B4F048C9F496}" srcOrd="1" destOrd="0" presId="urn:microsoft.com/office/officeart/2005/8/layout/hierarchy1"/>
    <dgm:cxn modelId="{9DAD08B8-690B-4FBD-9E4F-508F00FB3155}" type="presParOf" srcId="{F31C876D-DF80-4015-AC1A-2DC88DCD5A89}" destId="{A026ACDD-2F99-44A7-8958-31C41874955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298B7-64D0-41CC-A2C2-BC44108B969A}">
      <dsp:nvSpPr>
        <dsp:cNvPr id="0" name=""/>
        <dsp:cNvSpPr/>
      </dsp:nvSpPr>
      <dsp:spPr>
        <a:xfrm>
          <a:off x="6718239" y="2353211"/>
          <a:ext cx="91440" cy="290171"/>
        </a:xfrm>
        <a:custGeom>
          <a:avLst/>
          <a:gdLst/>
          <a:ahLst/>
          <a:cxnLst/>
          <a:rect l="0" t="0" r="0" b="0"/>
          <a:pathLst>
            <a:path>
              <a:moveTo>
                <a:pt x="45720" y="0"/>
              </a:moveTo>
              <a:lnTo>
                <a:pt x="45720" y="2901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F0876-A5F4-4D69-BE29-D79EC9081717}">
      <dsp:nvSpPr>
        <dsp:cNvPr id="0" name=""/>
        <dsp:cNvSpPr/>
      </dsp:nvSpPr>
      <dsp:spPr>
        <a:xfrm>
          <a:off x="5107786" y="1429484"/>
          <a:ext cx="1656172" cy="290171"/>
        </a:xfrm>
        <a:custGeom>
          <a:avLst/>
          <a:gdLst/>
          <a:ahLst/>
          <a:cxnLst/>
          <a:rect l="0" t="0" r="0" b="0"/>
          <a:pathLst>
            <a:path>
              <a:moveTo>
                <a:pt x="0" y="0"/>
              </a:moveTo>
              <a:lnTo>
                <a:pt x="0" y="197743"/>
              </a:lnTo>
              <a:lnTo>
                <a:pt x="1656172" y="197743"/>
              </a:lnTo>
              <a:lnTo>
                <a:pt x="1656172" y="290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690079-CBAF-4E8F-97A3-E18A1BDDBB00}">
      <dsp:nvSpPr>
        <dsp:cNvPr id="0" name=""/>
        <dsp:cNvSpPr/>
      </dsp:nvSpPr>
      <dsp:spPr>
        <a:xfrm>
          <a:off x="5383100" y="3396591"/>
          <a:ext cx="1219441" cy="290171"/>
        </a:xfrm>
        <a:custGeom>
          <a:avLst/>
          <a:gdLst/>
          <a:ahLst/>
          <a:cxnLst/>
          <a:rect l="0" t="0" r="0" b="0"/>
          <a:pathLst>
            <a:path>
              <a:moveTo>
                <a:pt x="0" y="0"/>
              </a:moveTo>
              <a:lnTo>
                <a:pt x="0" y="197743"/>
              </a:lnTo>
              <a:lnTo>
                <a:pt x="1219441" y="197743"/>
              </a:lnTo>
              <a:lnTo>
                <a:pt x="1219441" y="2901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551A1-5E5B-404A-8298-7E2B60BB6D29}">
      <dsp:nvSpPr>
        <dsp:cNvPr id="0" name=""/>
        <dsp:cNvSpPr/>
      </dsp:nvSpPr>
      <dsp:spPr>
        <a:xfrm>
          <a:off x="5337380" y="3396591"/>
          <a:ext cx="91440" cy="290171"/>
        </a:xfrm>
        <a:custGeom>
          <a:avLst/>
          <a:gdLst/>
          <a:ahLst/>
          <a:cxnLst/>
          <a:rect l="0" t="0" r="0" b="0"/>
          <a:pathLst>
            <a:path>
              <a:moveTo>
                <a:pt x="45720" y="0"/>
              </a:moveTo>
              <a:lnTo>
                <a:pt x="45720" y="2901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1C0392-6BF8-4C24-A51D-88A22084FD3B}">
      <dsp:nvSpPr>
        <dsp:cNvPr id="0" name=""/>
        <dsp:cNvSpPr/>
      </dsp:nvSpPr>
      <dsp:spPr>
        <a:xfrm>
          <a:off x="4163658" y="3396591"/>
          <a:ext cx="1219441" cy="290171"/>
        </a:xfrm>
        <a:custGeom>
          <a:avLst/>
          <a:gdLst/>
          <a:ahLst/>
          <a:cxnLst/>
          <a:rect l="0" t="0" r="0" b="0"/>
          <a:pathLst>
            <a:path>
              <a:moveTo>
                <a:pt x="1219441" y="0"/>
              </a:moveTo>
              <a:lnTo>
                <a:pt x="1219441" y="197743"/>
              </a:lnTo>
              <a:lnTo>
                <a:pt x="0" y="197743"/>
              </a:lnTo>
              <a:lnTo>
                <a:pt x="0" y="2901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19C33-7465-4ED8-8766-2414491F33F1}">
      <dsp:nvSpPr>
        <dsp:cNvPr id="0" name=""/>
        <dsp:cNvSpPr/>
      </dsp:nvSpPr>
      <dsp:spPr>
        <a:xfrm>
          <a:off x="3634646" y="2472864"/>
          <a:ext cx="1748454" cy="290171"/>
        </a:xfrm>
        <a:custGeom>
          <a:avLst/>
          <a:gdLst/>
          <a:ahLst/>
          <a:cxnLst/>
          <a:rect l="0" t="0" r="0" b="0"/>
          <a:pathLst>
            <a:path>
              <a:moveTo>
                <a:pt x="0" y="0"/>
              </a:moveTo>
              <a:lnTo>
                <a:pt x="0" y="197743"/>
              </a:lnTo>
              <a:lnTo>
                <a:pt x="1748454" y="197743"/>
              </a:lnTo>
              <a:lnTo>
                <a:pt x="1748454" y="2901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C0B17-2307-49BE-8394-BA67F105E0C6}">
      <dsp:nvSpPr>
        <dsp:cNvPr id="0" name=""/>
        <dsp:cNvSpPr/>
      </dsp:nvSpPr>
      <dsp:spPr>
        <a:xfrm>
          <a:off x="1724774" y="3422744"/>
          <a:ext cx="1219441" cy="264018"/>
        </a:xfrm>
        <a:custGeom>
          <a:avLst/>
          <a:gdLst/>
          <a:ahLst/>
          <a:cxnLst/>
          <a:rect l="0" t="0" r="0" b="0"/>
          <a:pathLst>
            <a:path>
              <a:moveTo>
                <a:pt x="0" y="0"/>
              </a:moveTo>
              <a:lnTo>
                <a:pt x="0" y="171590"/>
              </a:lnTo>
              <a:lnTo>
                <a:pt x="1219441" y="171590"/>
              </a:lnTo>
              <a:lnTo>
                <a:pt x="1219441" y="2640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73D3B8-EFF1-4512-832B-B8DB61C01253}">
      <dsp:nvSpPr>
        <dsp:cNvPr id="0" name=""/>
        <dsp:cNvSpPr/>
      </dsp:nvSpPr>
      <dsp:spPr>
        <a:xfrm>
          <a:off x="1679054" y="3422744"/>
          <a:ext cx="91440" cy="264018"/>
        </a:xfrm>
        <a:custGeom>
          <a:avLst/>
          <a:gdLst/>
          <a:ahLst/>
          <a:cxnLst/>
          <a:rect l="0" t="0" r="0" b="0"/>
          <a:pathLst>
            <a:path>
              <a:moveTo>
                <a:pt x="45720" y="0"/>
              </a:moveTo>
              <a:lnTo>
                <a:pt x="45720" y="2640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E38CD-2B46-482A-B554-73C1CFCAA3FD}">
      <dsp:nvSpPr>
        <dsp:cNvPr id="0" name=""/>
        <dsp:cNvSpPr/>
      </dsp:nvSpPr>
      <dsp:spPr>
        <a:xfrm>
          <a:off x="505333" y="3422744"/>
          <a:ext cx="1219441" cy="264018"/>
        </a:xfrm>
        <a:custGeom>
          <a:avLst/>
          <a:gdLst/>
          <a:ahLst/>
          <a:cxnLst/>
          <a:rect l="0" t="0" r="0" b="0"/>
          <a:pathLst>
            <a:path>
              <a:moveTo>
                <a:pt x="1219441" y="0"/>
              </a:moveTo>
              <a:lnTo>
                <a:pt x="1219441" y="171590"/>
              </a:lnTo>
              <a:lnTo>
                <a:pt x="0" y="171590"/>
              </a:lnTo>
              <a:lnTo>
                <a:pt x="0" y="2640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209E66-8966-4228-A6B8-4E5E1E012BB2}">
      <dsp:nvSpPr>
        <dsp:cNvPr id="0" name=""/>
        <dsp:cNvSpPr/>
      </dsp:nvSpPr>
      <dsp:spPr>
        <a:xfrm>
          <a:off x="1724774" y="2472864"/>
          <a:ext cx="1909871" cy="316324"/>
        </a:xfrm>
        <a:custGeom>
          <a:avLst/>
          <a:gdLst/>
          <a:ahLst/>
          <a:cxnLst/>
          <a:rect l="0" t="0" r="0" b="0"/>
          <a:pathLst>
            <a:path>
              <a:moveTo>
                <a:pt x="1909871" y="0"/>
              </a:moveTo>
              <a:lnTo>
                <a:pt x="1909871" y="223896"/>
              </a:lnTo>
              <a:lnTo>
                <a:pt x="0" y="223896"/>
              </a:lnTo>
              <a:lnTo>
                <a:pt x="0" y="3163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5F0614-7418-4CD6-B18E-17C661AE30E3}">
      <dsp:nvSpPr>
        <dsp:cNvPr id="0" name=""/>
        <dsp:cNvSpPr/>
      </dsp:nvSpPr>
      <dsp:spPr>
        <a:xfrm>
          <a:off x="3634646" y="1429484"/>
          <a:ext cx="1473140" cy="290171"/>
        </a:xfrm>
        <a:custGeom>
          <a:avLst/>
          <a:gdLst/>
          <a:ahLst/>
          <a:cxnLst/>
          <a:rect l="0" t="0" r="0" b="0"/>
          <a:pathLst>
            <a:path>
              <a:moveTo>
                <a:pt x="1473140" y="0"/>
              </a:moveTo>
              <a:lnTo>
                <a:pt x="1473140" y="197743"/>
              </a:lnTo>
              <a:lnTo>
                <a:pt x="0" y="197743"/>
              </a:lnTo>
              <a:lnTo>
                <a:pt x="0" y="290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EC1047-2F2D-4D09-A519-4AE9375157BE}">
      <dsp:nvSpPr>
        <dsp:cNvPr id="0" name=""/>
        <dsp:cNvSpPr/>
      </dsp:nvSpPr>
      <dsp:spPr>
        <a:xfrm>
          <a:off x="2304166" y="-105315"/>
          <a:ext cx="2615107" cy="63230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5187DC-C592-4785-AE62-0B940BCA6BC0}">
      <dsp:nvSpPr>
        <dsp:cNvPr id="0" name=""/>
        <dsp:cNvSpPr/>
      </dsp:nvSpPr>
      <dsp:spPr>
        <a:xfrm>
          <a:off x="2415024" y="0"/>
          <a:ext cx="2615107" cy="6323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JUVENILE COMMITS OFFENSE- OFFICER DEVELOPS PROBABLE CAUSE</a:t>
          </a:r>
        </a:p>
      </dsp:txBody>
      <dsp:txXfrm>
        <a:off x="2433544" y="18520"/>
        <a:ext cx="2578067" cy="595267"/>
      </dsp:txXfrm>
    </dsp:sp>
    <dsp:sp modelId="{464CF09D-2264-43A8-BBC6-129FF429205E}">
      <dsp:nvSpPr>
        <dsp:cNvPr id="0" name=""/>
        <dsp:cNvSpPr/>
      </dsp:nvSpPr>
      <dsp:spPr>
        <a:xfrm>
          <a:off x="4068505" y="700280"/>
          <a:ext cx="2078560" cy="7292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68F1D42-15D1-499B-AEC6-02C8B2E276D8}">
      <dsp:nvSpPr>
        <dsp:cNvPr id="0" name=""/>
        <dsp:cNvSpPr/>
      </dsp:nvSpPr>
      <dsp:spPr>
        <a:xfrm>
          <a:off x="4179364" y="805596"/>
          <a:ext cx="2078560" cy="7292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INTAKE                  </a:t>
          </a:r>
          <a:r>
            <a:rPr lang="en-US" sz="1100" kern="1200"/>
            <a:t>(DJJ DECIDES TO ISSUE PETITION OR DIVERT)</a:t>
          </a:r>
        </a:p>
      </dsp:txBody>
      <dsp:txXfrm>
        <a:off x="4200722" y="826954"/>
        <a:ext cx="2035844" cy="686487"/>
      </dsp:txXfrm>
    </dsp:sp>
    <dsp:sp modelId="{52042EDE-B912-4E36-8C9C-7DDDEBAA2B27}">
      <dsp:nvSpPr>
        <dsp:cNvPr id="0" name=""/>
        <dsp:cNvSpPr/>
      </dsp:nvSpPr>
      <dsp:spPr>
        <a:xfrm>
          <a:off x="2636701" y="1719655"/>
          <a:ext cx="1995889" cy="75320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B9B1CDA-9F3B-4411-A452-C2B8721F9CEA}">
      <dsp:nvSpPr>
        <dsp:cNvPr id="0" name=""/>
        <dsp:cNvSpPr/>
      </dsp:nvSpPr>
      <dsp:spPr>
        <a:xfrm>
          <a:off x="2747559" y="1824971"/>
          <a:ext cx="1995889" cy="7532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PETITION </a:t>
          </a:r>
          <a:r>
            <a:rPr lang="en-US" sz="1100" kern="1200"/>
            <a:t>(COMMONWEALTH DECIDES- TO TRY AS AN ADULT OR LEAVE IN JDR)</a:t>
          </a:r>
        </a:p>
      </dsp:txBody>
      <dsp:txXfrm>
        <a:off x="2769620" y="1847032"/>
        <a:ext cx="1951767" cy="709086"/>
      </dsp:txXfrm>
    </dsp:sp>
    <dsp:sp modelId="{28726E10-2EA3-485D-B3C9-488ED18BFA46}">
      <dsp:nvSpPr>
        <dsp:cNvPr id="0" name=""/>
        <dsp:cNvSpPr/>
      </dsp:nvSpPr>
      <dsp:spPr>
        <a:xfrm>
          <a:off x="1225912" y="2789189"/>
          <a:ext cx="997725" cy="6335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6723067-950A-4960-9B88-8F7BF8E7BB4D}">
      <dsp:nvSpPr>
        <dsp:cNvPr id="0" name=""/>
        <dsp:cNvSpPr/>
      </dsp:nvSpPr>
      <dsp:spPr>
        <a:xfrm>
          <a:off x="1336770" y="2894504"/>
          <a:ext cx="997725" cy="6335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JDR </a:t>
          </a:r>
          <a:r>
            <a:rPr lang="en-US" sz="900" kern="1200" dirty="0"/>
            <a:t>(JUVENILE CONVICTION)</a:t>
          </a:r>
        </a:p>
      </dsp:txBody>
      <dsp:txXfrm>
        <a:off x="1355326" y="2913060"/>
        <a:ext cx="960613" cy="596443"/>
      </dsp:txXfrm>
    </dsp:sp>
    <dsp:sp modelId="{854AC195-FE07-4FEC-915B-A64F1A790178}">
      <dsp:nvSpPr>
        <dsp:cNvPr id="0" name=""/>
        <dsp:cNvSpPr/>
      </dsp:nvSpPr>
      <dsp:spPr>
        <a:xfrm>
          <a:off x="6470" y="3686763"/>
          <a:ext cx="997725" cy="6335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01F84D5-5CF5-4E78-9A85-F45BDDCDBECD}">
      <dsp:nvSpPr>
        <dsp:cNvPr id="0" name=""/>
        <dsp:cNvSpPr/>
      </dsp:nvSpPr>
      <dsp:spPr>
        <a:xfrm>
          <a:off x="117328" y="3792078"/>
          <a:ext cx="997725" cy="6335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PROBATION</a:t>
          </a:r>
        </a:p>
      </dsp:txBody>
      <dsp:txXfrm>
        <a:off x="135884" y="3810634"/>
        <a:ext cx="960613" cy="596443"/>
      </dsp:txXfrm>
    </dsp:sp>
    <dsp:sp modelId="{2D024018-C86D-492D-9079-7E0A15348B07}">
      <dsp:nvSpPr>
        <dsp:cNvPr id="0" name=""/>
        <dsp:cNvSpPr/>
      </dsp:nvSpPr>
      <dsp:spPr>
        <a:xfrm>
          <a:off x="1225912" y="3686763"/>
          <a:ext cx="997725" cy="6335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FE8486F-D09E-465C-8459-47957E398C85}">
      <dsp:nvSpPr>
        <dsp:cNvPr id="0" name=""/>
        <dsp:cNvSpPr/>
      </dsp:nvSpPr>
      <dsp:spPr>
        <a:xfrm>
          <a:off x="1336770" y="3792078"/>
          <a:ext cx="997725" cy="6335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INDETERMINATE COMMITMENT</a:t>
          </a:r>
        </a:p>
      </dsp:txBody>
      <dsp:txXfrm>
        <a:off x="1355326" y="3810634"/>
        <a:ext cx="960613" cy="596443"/>
      </dsp:txXfrm>
    </dsp:sp>
    <dsp:sp modelId="{58E94891-B527-4C70-BD03-FC5C2E95709D}">
      <dsp:nvSpPr>
        <dsp:cNvPr id="0" name=""/>
        <dsp:cNvSpPr/>
      </dsp:nvSpPr>
      <dsp:spPr>
        <a:xfrm>
          <a:off x="2445354" y="3686763"/>
          <a:ext cx="997725" cy="6335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F87F2AE-3948-4AA1-BD35-5C2C3273FD70}">
      <dsp:nvSpPr>
        <dsp:cNvPr id="0" name=""/>
        <dsp:cNvSpPr/>
      </dsp:nvSpPr>
      <dsp:spPr>
        <a:xfrm>
          <a:off x="2556212" y="3792078"/>
          <a:ext cx="997725" cy="6335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SERIOUS OFFENDER COMMITMENT</a:t>
          </a:r>
        </a:p>
      </dsp:txBody>
      <dsp:txXfrm>
        <a:off x="2574768" y="3810634"/>
        <a:ext cx="960613" cy="596443"/>
      </dsp:txXfrm>
    </dsp:sp>
    <dsp:sp modelId="{5BFD74A5-F19E-429F-9D16-BED6DDD721DC}">
      <dsp:nvSpPr>
        <dsp:cNvPr id="0" name=""/>
        <dsp:cNvSpPr/>
      </dsp:nvSpPr>
      <dsp:spPr>
        <a:xfrm>
          <a:off x="4722820" y="2763036"/>
          <a:ext cx="1320559" cy="6335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538391B-01B3-4AFB-B266-CDF08D7F1C68}">
      <dsp:nvSpPr>
        <dsp:cNvPr id="0" name=""/>
        <dsp:cNvSpPr/>
      </dsp:nvSpPr>
      <dsp:spPr>
        <a:xfrm>
          <a:off x="4833679" y="2868351"/>
          <a:ext cx="1320559" cy="6335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CIRCUIT  </a:t>
          </a:r>
          <a:r>
            <a:rPr lang="en-US" sz="1100" kern="1200"/>
            <a:t>(ADULT CONVICTION)</a:t>
          </a:r>
        </a:p>
      </dsp:txBody>
      <dsp:txXfrm>
        <a:off x="4852235" y="2886907"/>
        <a:ext cx="1283447" cy="596443"/>
      </dsp:txXfrm>
    </dsp:sp>
    <dsp:sp modelId="{1A58B4C8-3B9A-4DAD-B7E3-B8BA715E1C05}">
      <dsp:nvSpPr>
        <dsp:cNvPr id="0" name=""/>
        <dsp:cNvSpPr/>
      </dsp:nvSpPr>
      <dsp:spPr>
        <a:xfrm>
          <a:off x="3664795" y="3686763"/>
          <a:ext cx="997725" cy="6335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ECEA72-FD04-4BF4-97BF-F0614559915C}">
      <dsp:nvSpPr>
        <dsp:cNvPr id="0" name=""/>
        <dsp:cNvSpPr/>
      </dsp:nvSpPr>
      <dsp:spPr>
        <a:xfrm>
          <a:off x="3775654" y="3792078"/>
          <a:ext cx="997725" cy="6335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SERIOUS OFFENDER       (DJJ ONLY)</a:t>
          </a:r>
        </a:p>
      </dsp:txBody>
      <dsp:txXfrm>
        <a:off x="3794210" y="3810634"/>
        <a:ext cx="960613" cy="596443"/>
      </dsp:txXfrm>
    </dsp:sp>
    <dsp:sp modelId="{16AFB365-46D2-458C-8EF5-DBB5368ECCE4}">
      <dsp:nvSpPr>
        <dsp:cNvPr id="0" name=""/>
        <dsp:cNvSpPr/>
      </dsp:nvSpPr>
      <dsp:spPr>
        <a:xfrm>
          <a:off x="4884237" y="3686763"/>
          <a:ext cx="997725" cy="6335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B971379-5180-4390-BA3E-6572D2C47EA5}">
      <dsp:nvSpPr>
        <dsp:cNvPr id="0" name=""/>
        <dsp:cNvSpPr/>
      </dsp:nvSpPr>
      <dsp:spPr>
        <a:xfrm>
          <a:off x="4995096" y="3792078"/>
          <a:ext cx="997725" cy="6335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BLENDED SENTENCE       (DJJ THEN DOC)</a:t>
          </a:r>
        </a:p>
      </dsp:txBody>
      <dsp:txXfrm>
        <a:off x="5013652" y="3810634"/>
        <a:ext cx="960613" cy="596443"/>
      </dsp:txXfrm>
    </dsp:sp>
    <dsp:sp modelId="{EB43D5B4-15C0-4B91-AFB1-D18ED80B2EAC}">
      <dsp:nvSpPr>
        <dsp:cNvPr id="0" name=""/>
        <dsp:cNvSpPr/>
      </dsp:nvSpPr>
      <dsp:spPr>
        <a:xfrm>
          <a:off x="6103679" y="3686763"/>
          <a:ext cx="997725" cy="6335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169C809-ECCD-433C-A7BD-78B32A8C000E}">
      <dsp:nvSpPr>
        <dsp:cNvPr id="0" name=""/>
        <dsp:cNvSpPr/>
      </dsp:nvSpPr>
      <dsp:spPr>
        <a:xfrm>
          <a:off x="6214538" y="3792078"/>
          <a:ext cx="997725" cy="6335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ADULT          (DOC ONLY)</a:t>
          </a:r>
        </a:p>
      </dsp:txBody>
      <dsp:txXfrm>
        <a:off x="6233094" y="3810634"/>
        <a:ext cx="960613" cy="596443"/>
      </dsp:txXfrm>
    </dsp:sp>
    <dsp:sp modelId="{6599062C-B305-4A70-81B2-A34DA9FC4599}">
      <dsp:nvSpPr>
        <dsp:cNvPr id="0" name=""/>
        <dsp:cNvSpPr/>
      </dsp:nvSpPr>
      <dsp:spPr>
        <a:xfrm>
          <a:off x="5949047" y="1719655"/>
          <a:ext cx="1629823" cy="6335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CDDC579-A370-45C0-9E53-EE90A7B51B9B}">
      <dsp:nvSpPr>
        <dsp:cNvPr id="0" name=""/>
        <dsp:cNvSpPr/>
      </dsp:nvSpPr>
      <dsp:spPr>
        <a:xfrm>
          <a:off x="6059905" y="1824971"/>
          <a:ext cx="1629823" cy="6335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DIVERSION</a:t>
          </a:r>
        </a:p>
      </dsp:txBody>
      <dsp:txXfrm>
        <a:off x="6078461" y="1843527"/>
        <a:ext cx="1592711" cy="596443"/>
      </dsp:txXfrm>
    </dsp:sp>
    <dsp:sp modelId="{4A474DBC-51E2-481F-BD59-0FAE3B0A3DD5}">
      <dsp:nvSpPr>
        <dsp:cNvPr id="0" name=""/>
        <dsp:cNvSpPr/>
      </dsp:nvSpPr>
      <dsp:spPr>
        <a:xfrm>
          <a:off x="6265096" y="2643382"/>
          <a:ext cx="997725" cy="6335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86532FB-42C2-417C-A3B4-B4F048C9F496}">
      <dsp:nvSpPr>
        <dsp:cNvPr id="0" name=""/>
        <dsp:cNvSpPr/>
      </dsp:nvSpPr>
      <dsp:spPr>
        <a:xfrm>
          <a:off x="6375954" y="2748698"/>
          <a:ext cx="997725" cy="6335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SUCCESSFUL: NO CHARGES</a:t>
          </a:r>
        </a:p>
      </dsp:txBody>
      <dsp:txXfrm>
        <a:off x="6394510" y="2767254"/>
        <a:ext cx="960613" cy="5964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0860" cy="45124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14100" y="0"/>
            <a:ext cx="3070860" cy="451247"/>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87463" y="676275"/>
            <a:ext cx="4511675" cy="3384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8660" y="4286846"/>
            <a:ext cx="5669280" cy="406122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572125"/>
            <a:ext cx="3070860" cy="45124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14100" y="8572125"/>
            <a:ext cx="3070860" cy="45124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1287463" y="676275"/>
            <a:ext cx="4511675" cy="3384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708660" y="4286846"/>
            <a:ext cx="5669280" cy="406122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1:notes"/>
          <p:cNvSpPr txBox="1">
            <a:spLocks noGrp="1"/>
          </p:cNvSpPr>
          <p:nvPr>
            <p:ph type="sldNum" idx="12"/>
          </p:nvPr>
        </p:nvSpPr>
        <p:spPr>
          <a:xfrm>
            <a:off x="4014100" y="8572125"/>
            <a:ext cx="3070860" cy="4512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Detention Assessment</a:t>
            </a:r>
            <a:r>
              <a:rPr lang="en-US" baseline="0" dirty="0"/>
              <a:t> Instrument (DAI) Offense Severity is one way of measuring the severity level of juvenile</a:t>
            </a:r>
            <a:r>
              <a:rPr lang="en-US" dirty="0"/>
              <a:t> offenses.</a:t>
            </a:r>
            <a:endParaRPr lang="en-US" baseline="0" dirty="0"/>
          </a:p>
          <a:p>
            <a:pPr marL="171450" lvl="0" indent="-171450">
              <a:buFont typeface="Arial" panose="020B0604020202020204" pitchFamily="34" charset="0"/>
              <a:buChar char="•"/>
            </a:pPr>
            <a:r>
              <a:rPr lang="en-US" baseline="0" dirty="0"/>
              <a:t>“Other” Felonies</a:t>
            </a:r>
            <a:r>
              <a:rPr lang="en-US" dirty="0"/>
              <a:t> </a:t>
            </a:r>
            <a:r>
              <a:rPr lang="en-US" baseline="0" dirty="0"/>
              <a:t>include arson, burglary, escapes, grand larceny, and vandalism.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Data Source: Query on 1/11/23</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4FBA5-1FCD-4375-8BB1-9361B8E682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539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dirty="0"/>
              <a:t>Diversions</a:t>
            </a:r>
            <a:r>
              <a:rPr lang="en-US" baseline="0" dirty="0"/>
              <a:t> are the handling of a juvenile intake complaint in an informal manner rather than through the official court process, as described in the </a:t>
            </a:r>
            <a:r>
              <a:rPr lang="en-US" i="1" baseline="0" dirty="0"/>
              <a:t>Code of Virginia</a:t>
            </a:r>
            <a:r>
              <a:rPr lang="en-US" baseline="0" dirty="0"/>
              <a:t>. (Complaints may also be resolved without a diversion plan.)</a:t>
            </a:r>
          </a:p>
          <a:p>
            <a:pPr marL="628650" lvl="1" indent="-171450">
              <a:buFont typeface="Arial" panose="020B0604020202020204" pitchFamily="34" charset="0"/>
              <a:buChar char="•"/>
            </a:pPr>
            <a:r>
              <a:rPr lang="en-US" baseline="0" dirty="0"/>
              <a:t>In order for an intake complaint to be diversion eligible, it must be the youth’s first felony, a misdemeanor with no prior felonies, or a truancy that fits the criteria in the Code.</a:t>
            </a:r>
          </a:p>
          <a:p>
            <a:pPr marL="171450" lvl="0" indent="-171450">
              <a:buFont typeface="Arial" panose="020B0604020202020204" pitchFamily="34" charset="0"/>
              <a:buChar char="•"/>
            </a:pPr>
            <a:r>
              <a:rPr lang="en-US" baseline="0" dirty="0"/>
              <a:t>Intake officers must develop a plan for the youth, to which the youth and family must agree.</a:t>
            </a:r>
          </a:p>
          <a:p>
            <a:pPr marL="171450" indent="-171450">
              <a:buFont typeface="Arial" panose="020B0604020202020204" pitchFamily="34" charset="0"/>
              <a:buChar char="•"/>
            </a:pPr>
            <a:r>
              <a:rPr lang="en-US" baseline="0" dirty="0"/>
              <a:t>Informal supervision is limited to 120 days </a:t>
            </a:r>
          </a:p>
          <a:p>
            <a:pPr marL="171450" indent="-171450">
              <a:buFont typeface="Arial" panose="020B0604020202020204" pitchFamily="34" charset="0"/>
              <a:buChar char="•"/>
            </a:pPr>
            <a:r>
              <a:rPr lang="en-US" baseline="0" dirty="0"/>
              <a:t>Intake officers have some discretion to choose which types of diversion programs youth can participate in based upon the youth’s individualized needs and</a:t>
            </a:r>
            <a:r>
              <a:rPr lang="en-US" dirty="0"/>
              <a:t> available options</a:t>
            </a:r>
            <a:r>
              <a:rPr lang="en-US" baseline="0" dirty="0"/>
              <a:t>.</a:t>
            </a:r>
            <a:endParaRPr lang="en-US" dirty="0"/>
          </a:p>
          <a:p>
            <a:pPr marL="226748" lvl="0" indent="-226748">
              <a:buFont typeface="Arial" panose="020B0604020202020204" pitchFamily="34" charset="0"/>
              <a:buChar char="•"/>
            </a:pPr>
            <a:r>
              <a:rPr lang="en-US" baseline="0" dirty="0"/>
              <a:t>The percentage of juvenile intake complaints diverted could potentially be attributed to a variety of reasons, including local decision-making practices, availability</a:t>
            </a:r>
            <a:r>
              <a:rPr lang="en-US" dirty="0"/>
              <a:t> of</a:t>
            </a:r>
            <a:r>
              <a:rPr lang="en-US" baseline="0" dirty="0"/>
              <a:t> local resources, Commonwealth’s Attorney practices, and judicial guidance.</a:t>
            </a:r>
          </a:p>
          <a:p>
            <a:pPr marL="226748" indent="-226748">
              <a:buFont typeface="Arial" panose="020B0604020202020204" pitchFamily="34" charset="0"/>
              <a:buChar char="•"/>
            </a:pPr>
            <a:r>
              <a:rPr lang="en-US" baseline="0" dirty="0"/>
              <a:t>Diversion cases are considered successful if the youth is able to satisfactorily complete the diversion plan as set forth by the intake officer within the timeframe.</a:t>
            </a:r>
          </a:p>
          <a:p>
            <a:pPr marL="683948" lvl="1" indent="-226748">
              <a:buFont typeface="Arial" panose="020B0604020202020204" pitchFamily="34" charset="0"/>
              <a:buChar char="•"/>
            </a:pPr>
            <a:r>
              <a:rPr lang="en-US" baseline="0" dirty="0"/>
              <a:t>Diversion cases may not yield successful outcomes due to a variety of reasons, such as the youth’s failure to attend programmatic activities. </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dirty="0"/>
              <a:t>Data Source: DRG</a:t>
            </a:r>
          </a:p>
          <a:p>
            <a:pPr marL="683948" lvl="1" indent="-22674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4FBA5-1FCD-4375-8BB1-9361B8E682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8840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indent="0">
              <a:buFont typeface="Arial" panose="020B0604020202020204" pitchFamily="34" charset="0"/>
              <a:buNone/>
            </a:pPr>
            <a:r>
              <a:rPr lang="en-US" sz="800" b="1" kern="1200" dirty="0">
                <a:solidFill>
                  <a:schemeClr val="tx1"/>
                </a:solidFill>
                <a:effectLst/>
              </a:rPr>
              <a:t>Background</a:t>
            </a:r>
          </a:p>
          <a:p>
            <a:pPr marL="171450" indent="-171450">
              <a:buFont typeface="Arial" panose="020B0604020202020204" pitchFamily="34" charset="0"/>
              <a:buChar char="•"/>
            </a:pPr>
            <a:r>
              <a:rPr lang="en-US" sz="800" kern="1200" dirty="0">
                <a:solidFill>
                  <a:schemeClr val="tx1"/>
                </a:solidFill>
                <a:effectLst/>
              </a:rPr>
              <a:t>The General Assembly enacted VJCCCA in 1995 “to</a:t>
            </a:r>
            <a:r>
              <a:rPr lang="en-US" sz="800" kern="1200" baseline="0" dirty="0">
                <a:solidFill>
                  <a:schemeClr val="tx1"/>
                </a:solidFill>
                <a:effectLst/>
              </a:rPr>
              <a:t> establish a community-based system of progressive intensive sanctions and services that correspond to the severity of offense and treatment needs” </a:t>
            </a:r>
            <a:r>
              <a:rPr lang="en-US" sz="800" kern="1200" dirty="0">
                <a:solidFill>
                  <a:schemeClr val="tx1"/>
                </a:solidFill>
                <a:effectLst/>
              </a:rPr>
              <a:t>so that all localities could implement programs and services to meet the needs of youth involved in juvenile justice system.</a:t>
            </a:r>
          </a:p>
          <a:p>
            <a:pPr marL="171450" indent="-171450">
              <a:buFont typeface="Arial" panose="020B0604020202020204" pitchFamily="34" charset="0"/>
              <a:buChar char="•"/>
            </a:pPr>
            <a:r>
              <a:rPr lang="en-US" sz="800" kern="1200" dirty="0">
                <a:solidFill>
                  <a:schemeClr val="tx1"/>
                </a:solidFill>
                <a:effectLst/>
              </a:rPr>
              <a:t>Effective in FY 2020, VJCCCA’s purpose in § 16.1-309.2 of the </a:t>
            </a:r>
            <a:r>
              <a:rPr lang="en-US" sz="800" i="1" kern="1200" dirty="0">
                <a:solidFill>
                  <a:schemeClr val="tx1"/>
                </a:solidFill>
                <a:effectLst/>
              </a:rPr>
              <a:t>Code of Virginia </a:t>
            </a:r>
            <a:r>
              <a:rPr lang="en-US" sz="800" kern="1200" dirty="0">
                <a:solidFill>
                  <a:schemeClr val="tx1"/>
                </a:solidFill>
                <a:effectLst/>
              </a:rPr>
              <a:t>was amended to “deter crime by providing community diversion or community-based services to juveniles who are in need of such services and by providing an immediate, effective punishment that emphasizes accountability of the juvenile offender for his actions as well as reduces the pattern of repeat offending.”</a:t>
            </a:r>
          </a:p>
          <a:p>
            <a:pPr marL="171450" indent="-171450">
              <a:buFont typeface="Arial" panose="020B0604020202020204" pitchFamily="34" charset="0"/>
              <a:buChar char="•"/>
            </a:pPr>
            <a:r>
              <a:rPr lang="en-US" sz="800" kern="1200" dirty="0">
                <a:solidFill>
                  <a:schemeClr val="tx1"/>
                </a:solidFill>
                <a:effectLst/>
              </a:rPr>
              <a:t>As part of VJCCCA legislation a maintenance of effort (MOE) was established requiring all localities to expend an amount equal to the sum of their FY</a:t>
            </a:r>
            <a:r>
              <a:rPr lang="en-US" sz="800" kern="1200" baseline="0" dirty="0">
                <a:solidFill>
                  <a:schemeClr val="tx1"/>
                </a:solidFill>
                <a:effectLst/>
              </a:rPr>
              <a:t> </a:t>
            </a:r>
            <a:r>
              <a:rPr lang="en-US" sz="800" kern="1200" dirty="0">
                <a:solidFill>
                  <a:schemeClr val="tx1"/>
                </a:solidFill>
                <a:effectLst/>
              </a:rPr>
              <a:t>1995 expenditures for pre-dispositional and post-dispositional block grant alternatives to secure detention.</a:t>
            </a:r>
          </a:p>
          <a:p>
            <a:pPr marL="171450" indent="-171450">
              <a:buFont typeface="Arial" panose="020B0604020202020204" pitchFamily="34" charset="0"/>
              <a:buChar char="•"/>
            </a:pPr>
            <a:r>
              <a:rPr lang="en-US" sz="800" kern="1200" dirty="0">
                <a:solidFill>
                  <a:schemeClr val="tx1"/>
                </a:solidFill>
                <a:effectLst/>
              </a:rPr>
              <a:t>Each biennium, localities must develop a plan for the use of their VJCCCA funds and the plan must be approved by the Board of Juvenile Justice.</a:t>
            </a:r>
          </a:p>
          <a:p>
            <a:pPr marL="171450" indent="-171450">
              <a:buFont typeface="Arial" panose="020B0604020202020204" pitchFamily="34" charset="0"/>
              <a:buChar char="•"/>
            </a:pPr>
            <a:r>
              <a:rPr lang="en-US" sz="800" kern="1200" dirty="0">
                <a:solidFill>
                  <a:schemeClr val="tx1"/>
                </a:solidFill>
                <a:effectLst/>
              </a:rPr>
              <a:t>All programs and services funded through VJCCCA must improve public safety, hold youth accountable for their behavior (sanctions) or improve a youth’s capacity for positive behavior (skills and treatment).</a:t>
            </a:r>
            <a:endParaRPr lang="en-US" sz="800" dirty="0"/>
          </a:p>
          <a:p>
            <a:r>
              <a:rPr lang="en-US" sz="800" b="1" dirty="0"/>
              <a:t>Youth served (pg. 33)</a:t>
            </a:r>
          </a:p>
          <a:p>
            <a:pPr marL="226748" indent="-226748">
              <a:buFont typeface="Arial" panose="020B0604020202020204" pitchFamily="34" charset="0"/>
              <a:buChar char="•"/>
            </a:pPr>
            <a:r>
              <a:rPr lang="en-US" sz="800" dirty="0"/>
              <a:t>There were 6,662 total program placements in FY 2022.</a:t>
            </a:r>
          </a:p>
          <a:p>
            <a:pPr>
              <a:defRPr/>
            </a:pPr>
            <a:r>
              <a:rPr lang="en-US" sz="800" b="1" dirty="0"/>
              <a:t>Completion status (pg. 34)</a:t>
            </a:r>
          </a:p>
          <a:p>
            <a:pPr marL="226748" indent="-226748">
              <a:buFont typeface="Arial" panose="020B0604020202020204" pitchFamily="34" charset="0"/>
              <a:buChar char="•"/>
              <a:defRPr/>
            </a:pPr>
            <a:r>
              <a:rPr lang="en-US" sz="800" dirty="0"/>
              <a:t>Of the 7,165 programs that were closed in FY 2022, 76.8% had a satisfactory completion status.</a:t>
            </a:r>
          </a:p>
          <a:p>
            <a:r>
              <a:rPr lang="en-US" sz="800" b="1" dirty="0"/>
              <a:t>Services</a:t>
            </a:r>
            <a:r>
              <a:rPr lang="en-US" sz="800" dirty="0"/>
              <a:t>:</a:t>
            </a:r>
          </a:p>
          <a:p>
            <a:pPr marL="226748" indent="-226748">
              <a:buFont typeface="Arial" panose="020B0604020202020204" pitchFamily="34" charset="0"/>
              <a:buChar char="•"/>
            </a:pPr>
            <a:r>
              <a:rPr lang="en-US" sz="800" dirty="0"/>
              <a:t>Out of all services, outreach detention/electronic monitoring and community service were the most common service types in FY 2022.</a:t>
            </a:r>
          </a:p>
          <a:p>
            <a:pPr marL="226748" indent="-226748">
              <a:buFont typeface="Arial" panose="020B0604020202020204" pitchFamily="34" charset="0"/>
              <a:buChar char="•"/>
            </a:pPr>
            <a:r>
              <a:rPr lang="en-US" sz="800" dirty="0"/>
              <a:t>See page 33 for additional information on placements by service category and type.</a:t>
            </a:r>
          </a:p>
          <a:p>
            <a:pPr defTabSz="906993">
              <a:defRPr/>
            </a:pPr>
            <a:r>
              <a:rPr lang="en-US" sz="800" b="1" dirty="0"/>
              <a:t>Rearrest for placements and releases (pg. 83)</a:t>
            </a:r>
          </a:p>
          <a:p>
            <a:pPr marL="226748" indent="-226748" defTabSz="906993">
              <a:buFont typeface="Arial" panose="020B0604020202020204" pitchFamily="34" charset="0"/>
              <a:buChar char="•"/>
              <a:defRPr/>
            </a:pPr>
            <a:r>
              <a:rPr lang="en-US" sz="800" dirty="0"/>
              <a:t>Within 12 months, 27.2% of FY 2021 VJCCCA placements were rearrested and 24.8% of VJCCCA releases were rearrested.</a:t>
            </a:r>
          </a:p>
          <a:p>
            <a:r>
              <a:rPr lang="en-US" sz="800" b="1" dirty="0"/>
              <a:t>Expenditures (pg. 34)</a:t>
            </a:r>
          </a:p>
          <a:p>
            <a:pPr marL="226748" indent="-226748">
              <a:buFont typeface="Arial" panose="020B0604020202020204" pitchFamily="34" charset="0"/>
              <a:buChar char="•"/>
            </a:pPr>
            <a:r>
              <a:rPr lang="en-US" sz="800" dirty="0"/>
              <a:t>Localities paid 56.1% of the total expenditures for VJCCCA programs. $5,787,513 came from Maintenance of Efforts and $3,947,947 came from additional local funding. The state paid 43.9%, equating to $7,632,872.</a:t>
            </a:r>
          </a:p>
          <a:p>
            <a:pPr marL="226748" indent="-226748">
              <a:buFont typeface="Arial" panose="020B0604020202020204" pitchFamily="34" charset="0"/>
              <a:buChar char="•"/>
            </a:pPr>
            <a:endParaRPr lang="en-US"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aseline="0" dirty="0"/>
              <a:t>Data Source: DRG</a:t>
            </a:r>
          </a:p>
          <a:p>
            <a:pPr marL="0" indent="0">
              <a:buFont typeface="Arial" panose="020B0604020202020204" pitchFamily="34" charset="0"/>
              <a:buNone/>
            </a:pPr>
            <a:endParaRPr lang="en-US" sz="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4FBA5-1FCD-4375-8BB1-9361B8E682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8310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Data Source: DRG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4FBA5-1FCD-4375-8BB1-9361B8E682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037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Data Source: DRG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4FBA5-1FCD-4375-8BB1-9361B8E682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8721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9:notes"/>
          <p:cNvSpPr>
            <a:spLocks noGrp="1" noRot="1" noChangeAspect="1"/>
          </p:cNvSpPr>
          <p:nvPr>
            <p:ph type="sldImg" idx="2"/>
          </p:nvPr>
        </p:nvSpPr>
        <p:spPr>
          <a:xfrm>
            <a:off x="1287463" y="676275"/>
            <a:ext cx="4511675" cy="3384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59:notes"/>
          <p:cNvSpPr txBox="1">
            <a:spLocks noGrp="1"/>
          </p:cNvSpPr>
          <p:nvPr>
            <p:ph type="body" idx="1"/>
          </p:nvPr>
        </p:nvSpPr>
        <p:spPr>
          <a:xfrm>
            <a:off x="708660" y="4286846"/>
            <a:ext cx="5669280" cy="406122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00" name="Google Shape;600;p59:notes"/>
          <p:cNvSpPr txBox="1">
            <a:spLocks noGrp="1"/>
          </p:cNvSpPr>
          <p:nvPr>
            <p:ph type="sldNum" idx="12"/>
          </p:nvPr>
        </p:nvSpPr>
        <p:spPr>
          <a:xfrm>
            <a:off x="4014100" y="8572125"/>
            <a:ext cx="3070860" cy="4512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Data Source: DRG and Query on 1/11/23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4FBA5-1FCD-4375-8BB1-9361B8E682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043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Data Source: Query on 1/11/23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4FBA5-1FCD-4375-8BB1-9361B8E682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3165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Data Source: Query on 1/11/23</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4FBA5-1FCD-4375-8BB1-9361B8E682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793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Data Source: DRG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4FBA5-1FCD-4375-8BB1-9361B8E682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0154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1287463" y="676275"/>
            <a:ext cx="4511675" cy="3384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708660" y="4286846"/>
            <a:ext cx="5669280" cy="406122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0" name="Google Shape;100;p3:notes"/>
          <p:cNvSpPr txBox="1">
            <a:spLocks noGrp="1"/>
          </p:cNvSpPr>
          <p:nvPr>
            <p:ph type="sldNum" idx="12"/>
          </p:nvPr>
        </p:nvSpPr>
        <p:spPr>
          <a:xfrm>
            <a:off x="4014100" y="8572125"/>
            <a:ext cx="3070860" cy="4512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Data Source: DRG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4FBA5-1FCD-4375-8BB1-9361B8E682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121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287463" y="676275"/>
            <a:ext cx="4511675" cy="3384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708660" y="4286846"/>
            <a:ext cx="5669280" cy="406122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8" name="Google Shape;138;p6:notes"/>
          <p:cNvSpPr txBox="1">
            <a:spLocks noGrp="1"/>
          </p:cNvSpPr>
          <p:nvPr>
            <p:ph type="sldNum" idx="12"/>
          </p:nvPr>
        </p:nvSpPr>
        <p:spPr>
          <a:xfrm>
            <a:off x="4014100" y="8572125"/>
            <a:ext cx="3070860" cy="45124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287463" y="676275"/>
            <a:ext cx="4511675" cy="3384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708660" y="4286846"/>
            <a:ext cx="5669280" cy="406122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8" name="Google Shape;138;p6:notes"/>
          <p:cNvSpPr txBox="1">
            <a:spLocks noGrp="1"/>
          </p:cNvSpPr>
          <p:nvPr>
            <p:ph type="sldNum" idx="12"/>
          </p:nvPr>
        </p:nvSpPr>
        <p:spPr>
          <a:xfrm>
            <a:off x="4014100" y="8572125"/>
            <a:ext cx="3070860" cy="4512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287463" y="676275"/>
            <a:ext cx="4511675" cy="3384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708660" y="4286846"/>
            <a:ext cx="5669280" cy="4061222"/>
          </a:xfrm>
          <a:prstGeom prst="rect">
            <a:avLst/>
          </a:prstGeom>
          <a:noFill/>
          <a:ln>
            <a:noFill/>
          </a:ln>
        </p:spPr>
        <p:txBody>
          <a:bodyPr spcFirstLastPara="1" wrap="square" lIns="91425" tIns="45700" rIns="91425" bIns="45700" anchor="t" anchorCtr="0">
            <a:normAutofit/>
          </a:bodyPr>
          <a:lstStyle/>
          <a:p>
            <a:pPr marL="170061" lvl="0" indent="-170061" algn="l" rtl="0">
              <a:spcBef>
                <a:spcPts val="0"/>
              </a:spcBef>
              <a:spcAft>
                <a:spcPts val="0"/>
              </a:spcAft>
              <a:buClr>
                <a:schemeClr val="dk1"/>
              </a:buClr>
              <a:buSzPts val="1200"/>
              <a:buFont typeface="Arial"/>
              <a:buChar char="•"/>
            </a:pPr>
            <a:r>
              <a:rPr lang="en-US"/>
              <a:t>The 32 CSUs across the state are grouped into five administrative regions.</a:t>
            </a:r>
            <a:endParaRPr/>
          </a:p>
          <a:p>
            <a:pPr marL="170061" lvl="0" indent="-170061" algn="l" rtl="0">
              <a:spcBef>
                <a:spcPts val="0"/>
              </a:spcBef>
              <a:spcAft>
                <a:spcPts val="0"/>
              </a:spcAft>
              <a:buClr>
                <a:schemeClr val="dk1"/>
              </a:buClr>
              <a:buSzPts val="1200"/>
              <a:buFont typeface="Arial"/>
              <a:buChar char="•"/>
            </a:pPr>
            <a:r>
              <a:rPr lang="en-US"/>
              <a:t>30 CSUs are state-operated. Two are locally operated (Falls Church and Fairfax).</a:t>
            </a:r>
            <a:endParaRPr/>
          </a:p>
          <a:p>
            <a:pPr marL="170061" lvl="0" indent="-170061" algn="l" rtl="0">
              <a:spcBef>
                <a:spcPts val="0"/>
              </a:spcBef>
              <a:spcAft>
                <a:spcPts val="0"/>
              </a:spcAft>
              <a:buClr>
                <a:schemeClr val="dk1"/>
              </a:buClr>
              <a:buSzPts val="1200"/>
              <a:buFont typeface="Arial"/>
              <a:buChar char="•"/>
            </a:pPr>
            <a:r>
              <a:rPr lang="en-US"/>
              <a:t>Regional program managers (RPMs) are each assigned a region.</a:t>
            </a:r>
            <a:endParaRPr/>
          </a:p>
          <a:p>
            <a:pPr marL="627261" lvl="1" indent="-170060" algn="l" rtl="0">
              <a:spcBef>
                <a:spcPts val="0"/>
              </a:spcBef>
              <a:spcAft>
                <a:spcPts val="0"/>
              </a:spcAft>
              <a:buClr>
                <a:schemeClr val="dk1"/>
              </a:buClr>
              <a:buSzPts val="1200"/>
              <a:buFont typeface="Arial"/>
              <a:buChar char="•"/>
            </a:pPr>
            <a:r>
              <a:rPr lang="en-US"/>
              <a:t>Regions are not consistent with nearly any other artificial catchment or jurisdictional boundaries, except no counties or cities are split.</a:t>
            </a:r>
            <a:endParaRPr/>
          </a:p>
        </p:txBody>
      </p:sp>
      <p:sp>
        <p:nvSpPr>
          <p:cNvPr id="146" name="Google Shape;146;p7:notes"/>
          <p:cNvSpPr txBox="1">
            <a:spLocks noGrp="1"/>
          </p:cNvSpPr>
          <p:nvPr>
            <p:ph type="sldNum" idx="12"/>
          </p:nvPr>
        </p:nvSpPr>
        <p:spPr>
          <a:xfrm>
            <a:off x="4014100" y="8572125"/>
            <a:ext cx="3070860" cy="4512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a:spLocks noGrp="1" noRot="1" noChangeAspect="1"/>
          </p:cNvSpPr>
          <p:nvPr>
            <p:ph type="sldImg" idx="2"/>
          </p:nvPr>
        </p:nvSpPr>
        <p:spPr>
          <a:xfrm>
            <a:off x="1287463" y="676275"/>
            <a:ext cx="4511675" cy="3384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2:notes"/>
          <p:cNvSpPr txBox="1">
            <a:spLocks noGrp="1"/>
          </p:cNvSpPr>
          <p:nvPr>
            <p:ph type="body" idx="1"/>
          </p:nvPr>
        </p:nvSpPr>
        <p:spPr>
          <a:xfrm>
            <a:off x="708660" y="4286846"/>
            <a:ext cx="5669280" cy="406122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2" name="Google Shape;192;p12:notes"/>
          <p:cNvSpPr txBox="1">
            <a:spLocks noGrp="1"/>
          </p:cNvSpPr>
          <p:nvPr>
            <p:ph type="sldNum" idx="12"/>
          </p:nvPr>
        </p:nvSpPr>
        <p:spPr>
          <a:xfrm>
            <a:off x="4014100" y="8572125"/>
            <a:ext cx="3070860" cy="4512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1287463" y="676275"/>
            <a:ext cx="4511675" cy="3384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708660" y="4286846"/>
            <a:ext cx="5669280" cy="406122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930">
                <a:solidFill>
                  <a:srgbClr val="FF0000"/>
                </a:solidFill>
              </a:rPr>
              <a:t>Required by the COV</a:t>
            </a:r>
            <a:endParaRPr/>
          </a:p>
          <a:p>
            <a:pPr marL="0" lvl="0" indent="0" algn="l" rtl="0">
              <a:lnSpc>
                <a:spcPct val="80000"/>
              </a:lnSpc>
              <a:spcBef>
                <a:spcPts val="0"/>
              </a:spcBef>
              <a:spcAft>
                <a:spcPts val="0"/>
              </a:spcAft>
              <a:buNone/>
            </a:pPr>
            <a:r>
              <a:rPr lang="en-US" sz="930" b="1"/>
              <a:t>Intakes</a:t>
            </a:r>
            <a:endParaRPr/>
          </a:p>
          <a:p>
            <a:pPr marL="171450" lvl="0" indent="-171450" algn="l" rtl="0">
              <a:lnSpc>
                <a:spcPct val="80000"/>
              </a:lnSpc>
              <a:spcBef>
                <a:spcPts val="0"/>
              </a:spcBef>
              <a:spcAft>
                <a:spcPts val="0"/>
              </a:spcAft>
              <a:buClr>
                <a:schemeClr val="dk1"/>
              </a:buClr>
              <a:buSzPts val="930"/>
              <a:buFont typeface="Arial"/>
              <a:buChar char="•"/>
            </a:pPr>
            <a:r>
              <a:rPr lang="en-US" sz="930"/>
              <a:t>DR/CW complaints include issues, such as:</a:t>
            </a:r>
            <a:endParaRPr/>
          </a:p>
          <a:p>
            <a:pPr marL="628650" lvl="1" indent="-171450" algn="l" rtl="0">
              <a:lnSpc>
                <a:spcPct val="80000"/>
              </a:lnSpc>
              <a:spcBef>
                <a:spcPts val="0"/>
              </a:spcBef>
              <a:spcAft>
                <a:spcPts val="0"/>
              </a:spcAft>
              <a:buClr>
                <a:schemeClr val="dk1"/>
              </a:buClr>
              <a:buSzPts val="930"/>
              <a:buFont typeface="Arial"/>
              <a:buChar char="•"/>
            </a:pPr>
            <a:r>
              <a:rPr lang="en-US" sz="930"/>
              <a:t>Custody (temporary and permanent)</a:t>
            </a:r>
            <a:endParaRPr/>
          </a:p>
          <a:p>
            <a:pPr marL="628650" lvl="1" indent="-171450" algn="l" rtl="0">
              <a:lnSpc>
                <a:spcPct val="80000"/>
              </a:lnSpc>
              <a:spcBef>
                <a:spcPts val="0"/>
              </a:spcBef>
              <a:spcAft>
                <a:spcPts val="0"/>
              </a:spcAft>
              <a:buClr>
                <a:schemeClr val="dk1"/>
              </a:buClr>
              <a:buSzPts val="930"/>
              <a:buFont typeface="Arial"/>
              <a:buChar char="•"/>
            </a:pPr>
            <a:r>
              <a:rPr lang="en-US" sz="930"/>
              <a:t>Child support</a:t>
            </a:r>
            <a:endParaRPr/>
          </a:p>
          <a:p>
            <a:pPr marL="628650" lvl="1" indent="-171450" algn="l" rtl="0">
              <a:lnSpc>
                <a:spcPct val="80000"/>
              </a:lnSpc>
              <a:spcBef>
                <a:spcPts val="0"/>
              </a:spcBef>
              <a:spcAft>
                <a:spcPts val="0"/>
              </a:spcAft>
              <a:buClr>
                <a:schemeClr val="dk1"/>
              </a:buClr>
              <a:buSzPts val="930"/>
              <a:buFont typeface="Arial"/>
              <a:buChar char="•"/>
            </a:pPr>
            <a:r>
              <a:rPr lang="en-US" sz="930"/>
              <a:t>Child visitation</a:t>
            </a:r>
            <a:endParaRPr/>
          </a:p>
          <a:p>
            <a:pPr marL="628650" lvl="1" indent="-171450" algn="l" rtl="0">
              <a:lnSpc>
                <a:spcPct val="80000"/>
              </a:lnSpc>
              <a:spcBef>
                <a:spcPts val="0"/>
              </a:spcBef>
              <a:spcAft>
                <a:spcPts val="0"/>
              </a:spcAft>
              <a:buClr>
                <a:schemeClr val="dk1"/>
              </a:buClr>
              <a:buSzPts val="930"/>
              <a:buFont typeface="Arial"/>
              <a:buChar char="•"/>
            </a:pPr>
            <a:r>
              <a:rPr lang="en-US" sz="930"/>
              <a:t>Protective orders, foster care prevention, abuse and neglect (removal orders, etc.) – less often if at all</a:t>
            </a:r>
            <a:endParaRPr sz="930"/>
          </a:p>
          <a:p>
            <a:pPr marL="171450" lvl="0" indent="-171450" algn="l" rtl="0">
              <a:lnSpc>
                <a:spcPct val="80000"/>
              </a:lnSpc>
              <a:spcBef>
                <a:spcPts val="0"/>
              </a:spcBef>
              <a:spcAft>
                <a:spcPts val="0"/>
              </a:spcAft>
              <a:buClr>
                <a:schemeClr val="dk1"/>
              </a:buClr>
              <a:buSzPts val="930"/>
              <a:buFont typeface="Arial"/>
              <a:buChar char="•"/>
            </a:pPr>
            <a:r>
              <a:rPr lang="en-US" sz="930"/>
              <a:t>Juvenile complaints include delinquent, technical, traffic, status, and other offenses. </a:t>
            </a:r>
            <a:endParaRPr/>
          </a:p>
          <a:p>
            <a:pPr marL="628650" lvl="1" indent="-171450" algn="l" rtl="0">
              <a:lnSpc>
                <a:spcPct val="80000"/>
              </a:lnSpc>
              <a:spcBef>
                <a:spcPts val="0"/>
              </a:spcBef>
              <a:spcAft>
                <a:spcPts val="0"/>
              </a:spcAft>
              <a:buClr>
                <a:schemeClr val="dk1"/>
              </a:buClr>
              <a:buSzPts val="930"/>
              <a:buFont typeface="Arial"/>
              <a:buChar char="•"/>
            </a:pPr>
            <a:r>
              <a:rPr lang="en-US" sz="930"/>
              <a:t>Status offenses include those acts that are punishable by law for a minor, but not for an adult. For example, truancy, running away, and curfew violations are status offenses. CHINS/CHINSup are considered status offenses.</a:t>
            </a:r>
            <a:endParaRPr/>
          </a:p>
          <a:p>
            <a:pPr marL="1085850" lvl="2" indent="-171450" algn="l" rtl="0">
              <a:lnSpc>
                <a:spcPct val="80000"/>
              </a:lnSpc>
              <a:spcBef>
                <a:spcPts val="0"/>
              </a:spcBef>
              <a:spcAft>
                <a:spcPts val="0"/>
              </a:spcAft>
              <a:buClr>
                <a:schemeClr val="dk1"/>
              </a:buClr>
              <a:buSzPts val="930"/>
              <a:buFont typeface="Arial"/>
              <a:buChar char="•"/>
            </a:pPr>
            <a:r>
              <a:rPr lang="en-US" sz="930"/>
              <a:t>CHINS can be established when a child’s behavior poses clear and substantial danger to himself/herself or others. The intervention of the court must be essential to provide treatment, rehabilitation, or services needed by the child and/or the child’s family.</a:t>
            </a:r>
            <a:endParaRPr/>
          </a:p>
          <a:p>
            <a:pPr marL="1085850" lvl="2" indent="-171450" algn="l" rtl="0">
              <a:lnSpc>
                <a:spcPct val="80000"/>
              </a:lnSpc>
              <a:spcBef>
                <a:spcPts val="0"/>
              </a:spcBef>
              <a:spcAft>
                <a:spcPts val="0"/>
              </a:spcAft>
              <a:buClr>
                <a:schemeClr val="dk1"/>
              </a:buClr>
              <a:buSzPts val="930"/>
              <a:buFont typeface="Arial"/>
              <a:buChar char="•"/>
            </a:pPr>
            <a:r>
              <a:rPr lang="en-US" sz="930"/>
              <a:t>CHINSup can be established when a child is chronically truant from school, runs away from home on multiple occasions, or escapes from a court-ordered residential placement.</a:t>
            </a:r>
            <a:endParaRPr/>
          </a:p>
          <a:p>
            <a:pPr marL="170061" lvl="0" indent="-170061" algn="l" rtl="0">
              <a:lnSpc>
                <a:spcPct val="80000"/>
              </a:lnSpc>
              <a:spcBef>
                <a:spcPts val="0"/>
              </a:spcBef>
              <a:spcAft>
                <a:spcPts val="0"/>
              </a:spcAft>
              <a:buClr>
                <a:schemeClr val="dk1"/>
              </a:buClr>
              <a:buSzPts val="930"/>
              <a:buFont typeface="Arial"/>
              <a:buChar char="•"/>
            </a:pPr>
            <a:r>
              <a:rPr lang="en-US" sz="930"/>
              <a:t>CSUs are responsible for receiving, reviewing, and processing intake complaints for domestic relations/child welfare and juvenile cases.</a:t>
            </a:r>
            <a:endParaRPr/>
          </a:p>
          <a:p>
            <a:pPr marL="623558" lvl="1" indent="-170061" algn="l" rtl="0">
              <a:lnSpc>
                <a:spcPct val="80000"/>
              </a:lnSpc>
              <a:spcBef>
                <a:spcPts val="0"/>
              </a:spcBef>
              <a:spcAft>
                <a:spcPts val="0"/>
              </a:spcAft>
              <a:buClr>
                <a:schemeClr val="dk1"/>
              </a:buClr>
              <a:buSzPts val="930"/>
              <a:buFont typeface="Arial"/>
              <a:buChar char="•"/>
            </a:pPr>
            <a:r>
              <a:rPr lang="en-US" sz="930"/>
              <a:t>Juveniles intake cases can be petitioned, ordered to detention, diverted, or resolved.</a:t>
            </a:r>
            <a:endParaRPr/>
          </a:p>
          <a:p>
            <a:pPr marL="623558" lvl="1" indent="-170061" algn="l" rtl="0">
              <a:lnSpc>
                <a:spcPct val="80000"/>
              </a:lnSpc>
              <a:spcBef>
                <a:spcPts val="0"/>
              </a:spcBef>
              <a:spcAft>
                <a:spcPts val="0"/>
              </a:spcAft>
              <a:buClr>
                <a:schemeClr val="dk1"/>
              </a:buClr>
              <a:buSzPts val="930"/>
              <a:buFont typeface="Arial"/>
              <a:buChar char="•"/>
            </a:pPr>
            <a:r>
              <a:rPr lang="en-US" sz="930"/>
              <a:t>CSU staff complete social histories and other reports, including the YASI, to make a recommendation to the court regarding the disposition of the case.</a:t>
            </a:r>
            <a:endParaRPr sz="930"/>
          </a:p>
          <a:p>
            <a:pPr marL="0" lvl="0" indent="0" algn="l" rtl="0">
              <a:lnSpc>
                <a:spcPct val="80000"/>
              </a:lnSpc>
              <a:spcBef>
                <a:spcPts val="0"/>
              </a:spcBef>
              <a:spcAft>
                <a:spcPts val="0"/>
              </a:spcAft>
              <a:buNone/>
            </a:pPr>
            <a:r>
              <a:rPr lang="en-US" sz="930" b="1"/>
              <a:t>YASI</a:t>
            </a:r>
            <a:endParaRPr/>
          </a:p>
          <a:p>
            <a:pPr marL="623558" lvl="1" indent="-170061" algn="l" rtl="0">
              <a:lnSpc>
                <a:spcPct val="80000"/>
              </a:lnSpc>
              <a:spcBef>
                <a:spcPts val="0"/>
              </a:spcBef>
              <a:spcAft>
                <a:spcPts val="0"/>
              </a:spcAft>
              <a:buClr>
                <a:schemeClr val="dk1"/>
              </a:buClr>
              <a:buSzPts val="930"/>
              <a:buFont typeface="Arial"/>
              <a:buChar char="•"/>
            </a:pPr>
            <a:r>
              <a:rPr lang="en-US" sz="930">
                <a:solidFill>
                  <a:schemeClr val="dk1"/>
                </a:solidFill>
                <a:latin typeface="Calibri"/>
                <a:ea typeface="Calibri"/>
                <a:cs typeface="Calibri"/>
                <a:sym typeface="Calibri"/>
              </a:rPr>
              <a:t>A validated tool which provides an objective classification of a youth’s risk of reoffending by assessing static and dynamic risk and protective factors</a:t>
            </a:r>
            <a:endParaRPr/>
          </a:p>
          <a:p>
            <a:pPr marL="623558" lvl="1" indent="-170061" algn="l" rtl="0">
              <a:lnSpc>
                <a:spcPct val="80000"/>
              </a:lnSpc>
              <a:spcBef>
                <a:spcPts val="0"/>
              </a:spcBef>
              <a:spcAft>
                <a:spcPts val="0"/>
              </a:spcAft>
              <a:buClr>
                <a:schemeClr val="dk1"/>
              </a:buClr>
              <a:buSzPts val="930"/>
              <a:buFont typeface="Arial"/>
              <a:buChar char="•"/>
            </a:pPr>
            <a:r>
              <a:rPr lang="en-US" sz="930">
                <a:solidFill>
                  <a:schemeClr val="dk1"/>
                </a:solidFill>
                <a:latin typeface="Calibri"/>
                <a:ea typeface="Calibri"/>
                <a:cs typeface="Calibri"/>
                <a:sym typeface="Calibri"/>
              </a:rPr>
              <a:t>Guides and informs the youth’s areas of need, case planning, and the most appropriate disposition for recommendation to the court</a:t>
            </a:r>
            <a:endParaRPr/>
          </a:p>
          <a:p>
            <a:pPr marL="623558" lvl="1" indent="-170061" algn="l" rtl="0">
              <a:lnSpc>
                <a:spcPct val="80000"/>
              </a:lnSpc>
              <a:spcBef>
                <a:spcPts val="0"/>
              </a:spcBef>
              <a:spcAft>
                <a:spcPts val="0"/>
              </a:spcAft>
              <a:buClr>
                <a:schemeClr val="dk1"/>
              </a:buClr>
              <a:buSzPts val="930"/>
              <a:buFont typeface="Arial"/>
              <a:buChar char="•"/>
            </a:pPr>
            <a:r>
              <a:rPr lang="en-US" sz="930">
                <a:solidFill>
                  <a:schemeClr val="dk1"/>
                </a:solidFill>
                <a:latin typeface="Calibri"/>
                <a:ea typeface="Calibri"/>
                <a:cs typeface="Calibri"/>
                <a:sym typeface="Calibri"/>
              </a:rPr>
              <a:t>Readministered every 180 days</a:t>
            </a:r>
            <a:endParaRPr/>
          </a:p>
          <a:p>
            <a:pPr marL="623558" lvl="1" indent="-170061" algn="l" rtl="0">
              <a:lnSpc>
                <a:spcPct val="80000"/>
              </a:lnSpc>
              <a:spcBef>
                <a:spcPts val="0"/>
              </a:spcBef>
              <a:spcAft>
                <a:spcPts val="0"/>
              </a:spcAft>
              <a:buClr>
                <a:schemeClr val="dk1"/>
              </a:buClr>
              <a:buSzPts val="930"/>
              <a:buFont typeface="Arial"/>
              <a:buChar char="•"/>
            </a:pPr>
            <a:r>
              <a:rPr lang="en-US" sz="930">
                <a:solidFill>
                  <a:schemeClr val="dk1"/>
                </a:solidFill>
                <a:latin typeface="Calibri"/>
                <a:ea typeface="Calibri"/>
                <a:cs typeface="Calibri"/>
                <a:sym typeface="Calibri"/>
              </a:rPr>
              <a:t>As of October 15, 2015, the YASI has become an integral part in determining a youth’s LOS based upon their risk of reoffending on their most recently administered assessment</a:t>
            </a:r>
            <a:endParaRPr/>
          </a:p>
          <a:p>
            <a:pPr marL="170061" lvl="0" indent="-170061" algn="l" rtl="0">
              <a:lnSpc>
                <a:spcPct val="80000"/>
              </a:lnSpc>
              <a:spcBef>
                <a:spcPts val="0"/>
              </a:spcBef>
              <a:spcAft>
                <a:spcPts val="0"/>
              </a:spcAft>
              <a:buClr>
                <a:schemeClr val="dk1"/>
              </a:buClr>
              <a:buSzPts val="930"/>
              <a:buFont typeface="Arial"/>
              <a:buChar char="•"/>
            </a:pPr>
            <a:r>
              <a:rPr lang="en-US" sz="930" b="1"/>
              <a:t>CSUs oversee probation, parole, and re-entry services.</a:t>
            </a:r>
            <a:endParaRPr sz="930" b="1">
              <a:solidFill>
                <a:schemeClr val="dk1"/>
              </a:solidFill>
            </a:endParaRPr>
          </a:p>
          <a:p>
            <a:pPr marL="0" lvl="0" indent="0" algn="l" rtl="0">
              <a:lnSpc>
                <a:spcPct val="80000"/>
              </a:lnSpc>
              <a:spcBef>
                <a:spcPts val="0"/>
              </a:spcBef>
              <a:spcAft>
                <a:spcPts val="0"/>
              </a:spcAft>
              <a:buNone/>
            </a:pPr>
            <a:endParaRPr sz="930" b="1">
              <a:solidFill>
                <a:srgbClr val="FF0000"/>
              </a:solidFill>
            </a:endParaRPr>
          </a:p>
        </p:txBody>
      </p:sp>
      <p:sp>
        <p:nvSpPr>
          <p:cNvPr id="199" name="Google Shape;199;p13:notes"/>
          <p:cNvSpPr txBox="1">
            <a:spLocks noGrp="1"/>
          </p:cNvSpPr>
          <p:nvPr>
            <p:ph type="sldNum" idx="12"/>
          </p:nvPr>
        </p:nvSpPr>
        <p:spPr>
          <a:xfrm>
            <a:off x="4014100" y="8572125"/>
            <a:ext cx="3070860" cy="4512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Data Source: DRG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04FBA5-1FCD-4375-8BB1-9361B8E682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272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a:spLocks noGrp="1" noRot="1" noChangeAspect="1"/>
          </p:cNvSpPr>
          <p:nvPr>
            <p:ph type="sldImg" idx="2"/>
          </p:nvPr>
        </p:nvSpPr>
        <p:spPr>
          <a:xfrm>
            <a:off x="1287463" y="676275"/>
            <a:ext cx="4511675" cy="3384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7:notes"/>
          <p:cNvSpPr txBox="1">
            <a:spLocks noGrp="1"/>
          </p:cNvSpPr>
          <p:nvPr>
            <p:ph type="body" idx="1"/>
          </p:nvPr>
        </p:nvSpPr>
        <p:spPr>
          <a:xfrm>
            <a:off x="708660" y="4286846"/>
            <a:ext cx="5669280" cy="406122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Data Source: DRG</a:t>
            </a:r>
            <a:endParaRPr/>
          </a:p>
          <a:p>
            <a:pPr marL="0" lvl="0" indent="0" algn="l" rtl="0">
              <a:spcBef>
                <a:spcPts val="0"/>
              </a:spcBef>
              <a:spcAft>
                <a:spcPts val="0"/>
              </a:spcAft>
              <a:buNone/>
            </a:pPr>
            <a:endParaRPr/>
          </a:p>
        </p:txBody>
      </p:sp>
      <p:sp>
        <p:nvSpPr>
          <p:cNvPr id="234" name="Google Shape;234;p17:notes"/>
          <p:cNvSpPr txBox="1">
            <a:spLocks noGrp="1"/>
          </p:cNvSpPr>
          <p:nvPr>
            <p:ph type="sldNum" idx="12"/>
          </p:nvPr>
        </p:nvSpPr>
        <p:spPr>
          <a:xfrm>
            <a:off x="4014100" y="8572125"/>
            <a:ext cx="3070860" cy="45124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DRG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8FED5-9992-45DB-97CB-49C556BE7B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2"/>
        <p:cNvGrpSpPr/>
        <p:nvPr/>
      </p:nvGrpSpPr>
      <p:grpSpPr>
        <a:xfrm>
          <a:off x="0" y="0"/>
          <a:ext cx="0" cy="0"/>
          <a:chOff x="0" y="0"/>
          <a:chExt cx="0" cy="0"/>
        </a:xfrm>
      </p:grpSpPr>
      <p:sp>
        <p:nvSpPr>
          <p:cNvPr id="13" name="Google Shape;13;p77"/>
          <p:cNvSpPr txBox="1"/>
          <p:nvPr/>
        </p:nvSpPr>
        <p:spPr>
          <a:xfrm>
            <a:off x="0" y="5029200"/>
            <a:ext cx="21336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800"/>
              <a:buFont typeface="Palatino Linotype"/>
              <a:buNone/>
            </a:pPr>
            <a:fld id="{00000000-1234-1234-1234-123412341234}" type="slidenum">
              <a:rPr lang="en-US" sz="1800" b="0" i="0" u="none" strike="noStrike" cap="none">
                <a:solidFill>
                  <a:schemeClr val="dk1"/>
                </a:solidFill>
                <a:latin typeface="Palatino Linotype"/>
                <a:ea typeface="Palatino Linotype"/>
                <a:cs typeface="Palatino Linotype"/>
                <a:sym typeface="Palatino Linotype"/>
              </a:rPr>
              <a:t>‹#›</a:t>
            </a:fld>
            <a:endParaRPr sz="1800" b="0" i="0" u="none" strike="noStrike" cap="none">
              <a:solidFill>
                <a:schemeClr val="dk1"/>
              </a:solidFill>
              <a:latin typeface="Palatino Linotype"/>
              <a:ea typeface="Palatino Linotype"/>
              <a:cs typeface="Palatino Linotype"/>
              <a:sym typeface="Palatino Linotype"/>
            </a:endParaRPr>
          </a:p>
        </p:txBody>
      </p:sp>
      <p:sp>
        <p:nvSpPr>
          <p:cNvPr id="14" name="Google Shape;14;p77"/>
          <p:cNvSpPr/>
          <p:nvPr/>
        </p:nvSpPr>
        <p:spPr>
          <a:xfrm>
            <a:off x="0" y="0"/>
            <a:ext cx="9144000" cy="54102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8" name="Google Shape;18;p77"/>
          <p:cNvSpPr/>
          <p:nvPr/>
        </p:nvSpPr>
        <p:spPr>
          <a:xfrm>
            <a:off x="0" y="5410200"/>
            <a:ext cx="9144000" cy="1447800"/>
          </a:xfrm>
          <a:prstGeom prst="rect">
            <a:avLst/>
          </a:prstGeom>
          <a:gradFill>
            <a:gsLst>
              <a:gs pos="0">
                <a:srgbClr val="9E7400"/>
              </a:gs>
              <a:gs pos="50000">
                <a:srgbClr val="E4A800"/>
              </a:gs>
              <a:gs pos="100000">
                <a:srgbClr val="FFC900"/>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9;p77"/>
          <p:cNvSpPr txBox="1"/>
          <p:nvPr/>
        </p:nvSpPr>
        <p:spPr>
          <a:xfrm>
            <a:off x="1828800" y="5638800"/>
            <a:ext cx="40386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245D"/>
                </a:solidFill>
                <a:latin typeface="Libre Franklin Medium"/>
                <a:ea typeface="Libre Franklin Medium"/>
                <a:cs typeface="Libre Franklin Medium"/>
                <a:sym typeface="Libre Franklin Medium"/>
              </a:rPr>
              <a:t>Virginia Department of Juvenile Justice</a:t>
            </a:r>
            <a:endParaRPr sz="2800">
              <a:solidFill>
                <a:schemeClr val="lt1"/>
              </a:solidFill>
              <a:latin typeface="Libre Franklin Medium"/>
              <a:ea typeface="Libre Franklin Medium"/>
              <a:cs typeface="Libre Franklin Medium"/>
              <a:sym typeface="Libre Franklin Medium"/>
            </a:endParaRPr>
          </a:p>
        </p:txBody>
      </p:sp>
      <p:pic>
        <p:nvPicPr>
          <p:cNvPr id="20" name="Google Shape;20;p77" descr="DJJ Logo on Transparency.tif"/>
          <p:cNvPicPr preferRelativeResize="0"/>
          <p:nvPr/>
        </p:nvPicPr>
        <p:blipFill rotWithShape="1">
          <a:blip r:embed="rId2">
            <a:alphaModFix/>
          </a:blip>
          <a:srcRect/>
          <a:stretch/>
        </p:blipFill>
        <p:spPr>
          <a:xfrm>
            <a:off x="304800" y="5379378"/>
            <a:ext cx="1524000" cy="1524000"/>
          </a:xfrm>
          <a:prstGeom prst="rect">
            <a:avLst/>
          </a:prstGeom>
          <a:noFill/>
          <a:ln>
            <a:noFill/>
          </a:ln>
        </p:spPr>
      </p:pic>
      <p:sp>
        <p:nvSpPr>
          <p:cNvPr id="21" name="Google Shape;21;p77"/>
          <p:cNvSpPr txBox="1">
            <a:spLocks noGrp="1"/>
          </p:cNvSpPr>
          <p:nvPr>
            <p:ph type="title"/>
          </p:nvPr>
        </p:nvSpPr>
        <p:spPr>
          <a:xfrm>
            <a:off x="838200" y="1828800"/>
            <a:ext cx="73914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800"/>
              <a:buFont typeface="Century Gothic"/>
              <a:buNone/>
              <a:defRPr sz="48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77"/>
          <p:cNvSpPr txBox="1">
            <a:spLocks noGrp="1"/>
          </p:cNvSpPr>
          <p:nvPr>
            <p:ph type="body" idx="1"/>
          </p:nvPr>
        </p:nvSpPr>
        <p:spPr>
          <a:xfrm>
            <a:off x="3886200" y="3733800"/>
            <a:ext cx="4343400" cy="12192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chemeClr val="lt1"/>
              </a:buClr>
              <a:buSzPts val="2400"/>
              <a:buFont typeface="Century Gothic"/>
              <a:buNone/>
              <a:defRPr sz="2400">
                <a:solidFill>
                  <a:schemeClr val="lt1"/>
                </a:solidFill>
                <a:latin typeface="Century Gothic"/>
                <a:ea typeface="Century Gothic"/>
                <a:cs typeface="Century Gothic"/>
                <a:sym typeface="Century Gothic"/>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7853-C0FA-1F8A-F9FD-DC2AF4055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6D0C3-3285-C405-AF4B-0E88E9541AF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66AD77-4815-3BB8-4FE3-3369F6F9B54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071FC2-F7A1-9CA5-D368-7FC623006283}"/>
              </a:ext>
            </a:extLst>
          </p:cNvPr>
          <p:cNvSpPr>
            <a:spLocks noGrp="1"/>
          </p:cNvSpPr>
          <p:nvPr>
            <p:ph type="dt" sz="half" idx="10"/>
          </p:nvPr>
        </p:nvSpPr>
        <p:spPr/>
        <p:txBody>
          <a:bodyPr/>
          <a:lstStyle/>
          <a:p>
            <a:fld id="{419F34DB-80D1-41A4-9C37-56125502172F}" type="datetimeFigureOut">
              <a:rPr lang="en-US" smtClean="0"/>
              <a:t>8/28/2023</a:t>
            </a:fld>
            <a:endParaRPr lang="en-US"/>
          </a:p>
        </p:txBody>
      </p:sp>
      <p:sp>
        <p:nvSpPr>
          <p:cNvPr id="6" name="Footer Placeholder 5">
            <a:extLst>
              <a:ext uri="{FF2B5EF4-FFF2-40B4-BE49-F238E27FC236}">
                <a16:creationId xmlns:a16="http://schemas.microsoft.com/office/drawing/2014/main" id="{CBAC70F0-6F6E-4320-ADA7-1FE2206B8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B76768-65C7-8B90-521E-E45AEA030BB0}"/>
              </a:ext>
            </a:extLst>
          </p:cNvPr>
          <p:cNvSpPr>
            <a:spLocks noGrp="1"/>
          </p:cNvSpPr>
          <p:nvPr>
            <p:ph type="sldNum" sz="quarter" idx="12"/>
          </p:nvPr>
        </p:nvSpPr>
        <p:spPr/>
        <p:txBody>
          <a:bodyPr/>
          <a:lstStyle/>
          <a:p>
            <a:fld id="{E865B565-8327-4C1E-AE3D-ADD92F530481}" type="slidenum">
              <a:rPr lang="en-US" smtClean="0"/>
              <a:t>‹#›</a:t>
            </a:fld>
            <a:endParaRPr lang="en-US"/>
          </a:p>
        </p:txBody>
      </p:sp>
    </p:spTree>
    <p:extLst>
      <p:ext uri="{BB962C8B-B14F-4D97-AF65-F5344CB8AC3E}">
        <p14:creationId xmlns:p14="http://schemas.microsoft.com/office/powerpoint/2010/main" val="247865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8824-B06F-8794-3C36-2FE7789E481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395B74-505A-3401-ED05-BC6981950D1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2FD913-D1A5-D68B-7417-FBC90FCDC64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66E9C-77C7-0F03-AA3E-F2ADEB53ECB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123F57B-C861-8F98-45AD-8277151EAD6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2E0A2B-43FC-EAFF-FB39-D3D57706AECA}"/>
              </a:ext>
            </a:extLst>
          </p:cNvPr>
          <p:cNvSpPr>
            <a:spLocks noGrp="1"/>
          </p:cNvSpPr>
          <p:nvPr>
            <p:ph type="dt" sz="half" idx="10"/>
          </p:nvPr>
        </p:nvSpPr>
        <p:spPr/>
        <p:txBody>
          <a:bodyPr/>
          <a:lstStyle/>
          <a:p>
            <a:fld id="{419F34DB-80D1-41A4-9C37-56125502172F}" type="datetimeFigureOut">
              <a:rPr lang="en-US" smtClean="0"/>
              <a:t>8/28/2023</a:t>
            </a:fld>
            <a:endParaRPr lang="en-US"/>
          </a:p>
        </p:txBody>
      </p:sp>
      <p:sp>
        <p:nvSpPr>
          <p:cNvPr id="8" name="Footer Placeholder 7">
            <a:extLst>
              <a:ext uri="{FF2B5EF4-FFF2-40B4-BE49-F238E27FC236}">
                <a16:creationId xmlns:a16="http://schemas.microsoft.com/office/drawing/2014/main" id="{C90B3470-DA08-13B8-DF93-DC88E369AF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054088-C6DC-AA8C-26E8-10F1DED8E761}"/>
              </a:ext>
            </a:extLst>
          </p:cNvPr>
          <p:cNvSpPr>
            <a:spLocks noGrp="1"/>
          </p:cNvSpPr>
          <p:nvPr>
            <p:ph type="sldNum" sz="quarter" idx="12"/>
          </p:nvPr>
        </p:nvSpPr>
        <p:spPr/>
        <p:txBody>
          <a:bodyPr/>
          <a:lstStyle/>
          <a:p>
            <a:fld id="{E865B565-8327-4C1E-AE3D-ADD92F530481}" type="slidenum">
              <a:rPr lang="en-US" smtClean="0"/>
              <a:t>‹#›</a:t>
            </a:fld>
            <a:endParaRPr lang="en-US"/>
          </a:p>
        </p:txBody>
      </p:sp>
    </p:spTree>
    <p:extLst>
      <p:ext uri="{BB962C8B-B14F-4D97-AF65-F5344CB8AC3E}">
        <p14:creationId xmlns:p14="http://schemas.microsoft.com/office/powerpoint/2010/main" val="3714230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5A0D-2F0F-F7CB-13A0-7BEE8AB7DF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8301CB-0F09-3E20-7179-FD2F3C2C3302}"/>
              </a:ext>
            </a:extLst>
          </p:cNvPr>
          <p:cNvSpPr>
            <a:spLocks noGrp="1"/>
          </p:cNvSpPr>
          <p:nvPr>
            <p:ph type="dt" sz="half" idx="10"/>
          </p:nvPr>
        </p:nvSpPr>
        <p:spPr/>
        <p:txBody>
          <a:bodyPr/>
          <a:lstStyle/>
          <a:p>
            <a:fld id="{419F34DB-80D1-41A4-9C37-56125502172F}" type="datetimeFigureOut">
              <a:rPr lang="en-US" smtClean="0"/>
              <a:t>8/28/2023</a:t>
            </a:fld>
            <a:endParaRPr lang="en-US"/>
          </a:p>
        </p:txBody>
      </p:sp>
      <p:sp>
        <p:nvSpPr>
          <p:cNvPr id="4" name="Footer Placeholder 3">
            <a:extLst>
              <a:ext uri="{FF2B5EF4-FFF2-40B4-BE49-F238E27FC236}">
                <a16:creationId xmlns:a16="http://schemas.microsoft.com/office/drawing/2014/main" id="{D24B3AA4-4EAD-DE9A-B2D0-951A88353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46CC5-FAB8-4EB7-A0F9-D1278C88AFB8}"/>
              </a:ext>
            </a:extLst>
          </p:cNvPr>
          <p:cNvSpPr>
            <a:spLocks noGrp="1"/>
          </p:cNvSpPr>
          <p:nvPr>
            <p:ph type="sldNum" sz="quarter" idx="12"/>
          </p:nvPr>
        </p:nvSpPr>
        <p:spPr/>
        <p:txBody>
          <a:bodyPr/>
          <a:lstStyle/>
          <a:p>
            <a:fld id="{E865B565-8327-4C1E-AE3D-ADD92F530481}" type="slidenum">
              <a:rPr lang="en-US" smtClean="0"/>
              <a:t>‹#›</a:t>
            </a:fld>
            <a:endParaRPr lang="en-US"/>
          </a:p>
        </p:txBody>
      </p:sp>
    </p:spTree>
    <p:extLst>
      <p:ext uri="{BB962C8B-B14F-4D97-AF65-F5344CB8AC3E}">
        <p14:creationId xmlns:p14="http://schemas.microsoft.com/office/powerpoint/2010/main" val="2778839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76E813-2E6C-1A4A-686C-7DC9DCCB94EE}"/>
              </a:ext>
            </a:extLst>
          </p:cNvPr>
          <p:cNvSpPr>
            <a:spLocks noGrp="1"/>
          </p:cNvSpPr>
          <p:nvPr>
            <p:ph type="dt" sz="half" idx="10"/>
          </p:nvPr>
        </p:nvSpPr>
        <p:spPr/>
        <p:txBody>
          <a:bodyPr/>
          <a:lstStyle/>
          <a:p>
            <a:fld id="{419F34DB-80D1-41A4-9C37-56125502172F}" type="datetimeFigureOut">
              <a:rPr lang="en-US" smtClean="0"/>
              <a:t>8/28/2023</a:t>
            </a:fld>
            <a:endParaRPr lang="en-US"/>
          </a:p>
        </p:txBody>
      </p:sp>
      <p:sp>
        <p:nvSpPr>
          <p:cNvPr id="3" name="Footer Placeholder 2">
            <a:extLst>
              <a:ext uri="{FF2B5EF4-FFF2-40B4-BE49-F238E27FC236}">
                <a16:creationId xmlns:a16="http://schemas.microsoft.com/office/drawing/2014/main" id="{667B0E28-5284-DCC4-BA51-A2AD13C411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AE55C7-62DD-42B8-E0A3-6D65B5E8C5AA}"/>
              </a:ext>
            </a:extLst>
          </p:cNvPr>
          <p:cNvSpPr>
            <a:spLocks noGrp="1"/>
          </p:cNvSpPr>
          <p:nvPr>
            <p:ph type="sldNum" sz="quarter" idx="12"/>
          </p:nvPr>
        </p:nvSpPr>
        <p:spPr/>
        <p:txBody>
          <a:bodyPr/>
          <a:lstStyle/>
          <a:p>
            <a:fld id="{E865B565-8327-4C1E-AE3D-ADD92F530481}" type="slidenum">
              <a:rPr lang="en-US" smtClean="0"/>
              <a:t>‹#›</a:t>
            </a:fld>
            <a:endParaRPr lang="en-US"/>
          </a:p>
        </p:txBody>
      </p:sp>
    </p:spTree>
    <p:extLst>
      <p:ext uri="{BB962C8B-B14F-4D97-AF65-F5344CB8AC3E}">
        <p14:creationId xmlns:p14="http://schemas.microsoft.com/office/powerpoint/2010/main" val="378479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8063-348D-A9A3-A524-2881E258E1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ADF1321-5B37-6602-612B-D29043E3625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F25D73-168D-6294-D473-A6879D430E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6AEB8FE-BB30-DA69-9B6E-2F1EDBA4106D}"/>
              </a:ext>
            </a:extLst>
          </p:cNvPr>
          <p:cNvSpPr>
            <a:spLocks noGrp="1"/>
          </p:cNvSpPr>
          <p:nvPr>
            <p:ph type="dt" sz="half" idx="10"/>
          </p:nvPr>
        </p:nvSpPr>
        <p:spPr/>
        <p:txBody>
          <a:bodyPr/>
          <a:lstStyle/>
          <a:p>
            <a:fld id="{419F34DB-80D1-41A4-9C37-56125502172F}" type="datetimeFigureOut">
              <a:rPr lang="en-US" smtClean="0"/>
              <a:t>8/28/2023</a:t>
            </a:fld>
            <a:endParaRPr lang="en-US"/>
          </a:p>
        </p:txBody>
      </p:sp>
      <p:sp>
        <p:nvSpPr>
          <p:cNvPr id="6" name="Footer Placeholder 5">
            <a:extLst>
              <a:ext uri="{FF2B5EF4-FFF2-40B4-BE49-F238E27FC236}">
                <a16:creationId xmlns:a16="http://schemas.microsoft.com/office/drawing/2014/main" id="{A73F8287-1481-B6AE-DED9-F7FA54209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5573D4-3E0E-0B66-6BAE-9B32BEBC1DFE}"/>
              </a:ext>
            </a:extLst>
          </p:cNvPr>
          <p:cNvSpPr>
            <a:spLocks noGrp="1"/>
          </p:cNvSpPr>
          <p:nvPr>
            <p:ph type="sldNum" sz="quarter" idx="12"/>
          </p:nvPr>
        </p:nvSpPr>
        <p:spPr/>
        <p:txBody>
          <a:bodyPr/>
          <a:lstStyle/>
          <a:p>
            <a:fld id="{E865B565-8327-4C1E-AE3D-ADD92F530481}" type="slidenum">
              <a:rPr lang="en-US" smtClean="0"/>
              <a:t>‹#›</a:t>
            </a:fld>
            <a:endParaRPr lang="en-US"/>
          </a:p>
        </p:txBody>
      </p:sp>
    </p:spTree>
    <p:extLst>
      <p:ext uri="{BB962C8B-B14F-4D97-AF65-F5344CB8AC3E}">
        <p14:creationId xmlns:p14="http://schemas.microsoft.com/office/powerpoint/2010/main" val="3916718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83D08-0AF3-BEF2-9347-529C46BED37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0B10837-D55F-5914-0EE8-3FBD2EAF71C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B8E2BF0-6F72-1484-666B-F564412634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6A02A57-2BC7-B340-710F-055B0C268858}"/>
              </a:ext>
            </a:extLst>
          </p:cNvPr>
          <p:cNvSpPr>
            <a:spLocks noGrp="1"/>
          </p:cNvSpPr>
          <p:nvPr>
            <p:ph type="dt" sz="half" idx="10"/>
          </p:nvPr>
        </p:nvSpPr>
        <p:spPr/>
        <p:txBody>
          <a:bodyPr/>
          <a:lstStyle/>
          <a:p>
            <a:fld id="{419F34DB-80D1-41A4-9C37-56125502172F}" type="datetimeFigureOut">
              <a:rPr lang="en-US" smtClean="0"/>
              <a:t>8/28/2023</a:t>
            </a:fld>
            <a:endParaRPr lang="en-US"/>
          </a:p>
        </p:txBody>
      </p:sp>
      <p:sp>
        <p:nvSpPr>
          <p:cNvPr id="6" name="Footer Placeholder 5">
            <a:extLst>
              <a:ext uri="{FF2B5EF4-FFF2-40B4-BE49-F238E27FC236}">
                <a16:creationId xmlns:a16="http://schemas.microsoft.com/office/drawing/2014/main" id="{AD8E1BF0-8DCD-8C6B-6226-E2EC8972F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92151-B153-8CF0-80C3-22819D3D8A5A}"/>
              </a:ext>
            </a:extLst>
          </p:cNvPr>
          <p:cNvSpPr>
            <a:spLocks noGrp="1"/>
          </p:cNvSpPr>
          <p:nvPr>
            <p:ph type="sldNum" sz="quarter" idx="12"/>
          </p:nvPr>
        </p:nvSpPr>
        <p:spPr/>
        <p:txBody>
          <a:bodyPr/>
          <a:lstStyle/>
          <a:p>
            <a:fld id="{E865B565-8327-4C1E-AE3D-ADD92F530481}" type="slidenum">
              <a:rPr lang="en-US" smtClean="0"/>
              <a:t>‹#›</a:t>
            </a:fld>
            <a:endParaRPr lang="en-US"/>
          </a:p>
        </p:txBody>
      </p:sp>
    </p:spTree>
    <p:extLst>
      <p:ext uri="{BB962C8B-B14F-4D97-AF65-F5344CB8AC3E}">
        <p14:creationId xmlns:p14="http://schemas.microsoft.com/office/powerpoint/2010/main" val="637716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3D759-E0AA-A7B9-F8CA-2428F5B085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BF60CD-144F-408A-D68B-1394D93FD5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E4904-A0AC-A2C4-C6D9-FE161F668532}"/>
              </a:ext>
            </a:extLst>
          </p:cNvPr>
          <p:cNvSpPr>
            <a:spLocks noGrp="1"/>
          </p:cNvSpPr>
          <p:nvPr>
            <p:ph type="dt" sz="half" idx="10"/>
          </p:nvPr>
        </p:nvSpPr>
        <p:spPr/>
        <p:txBody>
          <a:bodyPr/>
          <a:lstStyle/>
          <a:p>
            <a:fld id="{419F34DB-80D1-41A4-9C37-56125502172F}" type="datetimeFigureOut">
              <a:rPr lang="en-US" smtClean="0"/>
              <a:t>8/28/2023</a:t>
            </a:fld>
            <a:endParaRPr lang="en-US"/>
          </a:p>
        </p:txBody>
      </p:sp>
      <p:sp>
        <p:nvSpPr>
          <p:cNvPr id="5" name="Footer Placeholder 4">
            <a:extLst>
              <a:ext uri="{FF2B5EF4-FFF2-40B4-BE49-F238E27FC236}">
                <a16:creationId xmlns:a16="http://schemas.microsoft.com/office/drawing/2014/main" id="{CE1BFFA6-EF32-EBD2-8677-C58A5A19A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1667-EA84-B719-73C2-AA98689F885A}"/>
              </a:ext>
            </a:extLst>
          </p:cNvPr>
          <p:cNvSpPr>
            <a:spLocks noGrp="1"/>
          </p:cNvSpPr>
          <p:nvPr>
            <p:ph type="sldNum" sz="quarter" idx="12"/>
          </p:nvPr>
        </p:nvSpPr>
        <p:spPr/>
        <p:txBody>
          <a:bodyPr/>
          <a:lstStyle/>
          <a:p>
            <a:fld id="{E865B565-8327-4C1E-AE3D-ADD92F530481}" type="slidenum">
              <a:rPr lang="en-US" smtClean="0"/>
              <a:t>‹#›</a:t>
            </a:fld>
            <a:endParaRPr lang="en-US"/>
          </a:p>
        </p:txBody>
      </p:sp>
    </p:spTree>
    <p:extLst>
      <p:ext uri="{BB962C8B-B14F-4D97-AF65-F5344CB8AC3E}">
        <p14:creationId xmlns:p14="http://schemas.microsoft.com/office/powerpoint/2010/main" val="2393306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2C7231-02A3-4173-4FA4-A65DE59B1C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49842-E01A-C850-AF58-B3F2B9B8286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9CB2B-A897-D2F6-09C9-5FF39B81DD37}"/>
              </a:ext>
            </a:extLst>
          </p:cNvPr>
          <p:cNvSpPr>
            <a:spLocks noGrp="1"/>
          </p:cNvSpPr>
          <p:nvPr>
            <p:ph type="dt" sz="half" idx="10"/>
          </p:nvPr>
        </p:nvSpPr>
        <p:spPr/>
        <p:txBody>
          <a:bodyPr/>
          <a:lstStyle/>
          <a:p>
            <a:fld id="{419F34DB-80D1-41A4-9C37-56125502172F}" type="datetimeFigureOut">
              <a:rPr lang="en-US" smtClean="0"/>
              <a:t>8/28/2023</a:t>
            </a:fld>
            <a:endParaRPr lang="en-US"/>
          </a:p>
        </p:txBody>
      </p:sp>
      <p:sp>
        <p:nvSpPr>
          <p:cNvPr id="5" name="Footer Placeholder 4">
            <a:extLst>
              <a:ext uri="{FF2B5EF4-FFF2-40B4-BE49-F238E27FC236}">
                <a16:creationId xmlns:a16="http://schemas.microsoft.com/office/drawing/2014/main" id="{A5638523-C9E4-E2C2-DB4D-C8D1C5BDE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65A27-468E-829A-E87E-82D278A95295}"/>
              </a:ext>
            </a:extLst>
          </p:cNvPr>
          <p:cNvSpPr>
            <a:spLocks noGrp="1"/>
          </p:cNvSpPr>
          <p:nvPr>
            <p:ph type="sldNum" sz="quarter" idx="12"/>
          </p:nvPr>
        </p:nvSpPr>
        <p:spPr/>
        <p:txBody>
          <a:bodyPr/>
          <a:lstStyle/>
          <a:p>
            <a:fld id="{E865B565-8327-4C1E-AE3D-ADD92F530481}" type="slidenum">
              <a:rPr lang="en-US" smtClean="0"/>
              <a:t>‹#›</a:t>
            </a:fld>
            <a:endParaRPr lang="en-US"/>
          </a:p>
        </p:txBody>
      </p:sp>
    </p:spTree>
    <p:extLst>
      <p:ext uri="{BB962C8B-B14F-4D97-AF65-F5344CB8AC3E}">
        <p14:creationId xmlns:p14="http://schemas.microsoft.com/office/powerpoint/2010/main" val="1415505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1285126" y="76200"/>
            <a:ext cx="6553200" cy="1143000"/>
          </a:xfrm>
        </p:spPr>
        <p:txBody>
          <a:bodyPr>
            <a:normAutofit/>
          </a:bodyPr>
          <a:lstStyle>
            <a:lvl1pPr algn="ctr">
              <a:defRPr sz="3000">
                <a:solidFill>
                  <a:schemeClr val="bg1"/>
                </a:solidFill>
                <a:latin typeface="Franklin Gothic Medium" pitchFamily="34" charset="0"/>
              </a:defRPr>
            </a:lvl1pPr>
          </a:lstStyle>
          <a:p>
            <a:r>
              <a:rPr lang="en-US" dirty="0"/>
              <a:t>Slide Title</a:t>
            </a:r>
          </a:p>
        </p:txBody>
      </p:sp>
      <p:sp>
        <p:nvSpPr>
          <p:cNvPr id="8" name="Title 1"/>
          <p:cNvSpPr txBox="1">
            <a:spLocks/>
          </p:cNvSpPr>
          <p:nvPr userDrawn="1"/>
        </p:nvSpPr>
        <p:spPr>
          <a:xfrm>
            <a:off x="914400" y="152400"/>
            <a:ext cx="7772400" cy="1143000"/>
          </a:xfrm>
          <a:prstGeom prst="rect">
            <a:avLst/>
          </a:prstGeom>
        </p:spPr>
        <p:txBody>
          <a:bodyPr vert="horz" lIns="68580" tIns="34290" rIns="68580" bIns="34290" rtlCol="0" anchor="ctr">
            <a:normAutofit/>
          </a:body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405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cxnSp>
        <p:nvCxnSpPr>
          <p:cNvPr id="10" name="Straight Connector 9"/>
          <p:cNvCxnSpPr/>
          <p:nvPr userDrawn="1"/>
        </p:nvCxnSpPr>
        <p:spPr>
          <a:xfrm>
            <a:off x="0" y="1295400"/>
            <a:ext cx="9144000" cy="0"/>
          </a:xfrm>
          <a:prstGeom prst="line">
            <a:avLst/>
          </a:prstGeom>
          <a:ln w="5715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descr="DJJ Logo on Transparency.tif"/>
          <p:cNvPicPr>
            <a:picLocks noChangeAspect="1"/>
          </p:cNvPicPr>
          <p:nvPr userDrawn="1"/>
        </p:nvPicPr>
        <p:blipFill>
          <a:blip r:embed="rId2" cstate="print"/>
          <a:stretch>
            <a:fillRect/>
          </a:stretch>
        </p:blipFill>
        <p:spPr>
          <a:xfrm>
            <a:off x="0" y="0"/>
            <a:ext cx="1295400" cy="1295400"/>
          </a:xfrm>
          <a:prstGeom prst="rect">
            <a:avLst/>
          </a:prstGeom>
        </p:spPr>
      </p:pic>
      <p:sp>
        <p:nvSpPr>
          <p:cNvPr id="13" name="Text Placeholder 12"/>
          <p:cNvSpPr>
            <a:spLocks noGrp="1"/>
          </p:cNvSpPr>
          <p:nvPr>
            <p:ph type="body" sz="quarter" idx="14" hasCustomPrompt="1"/>
          </p:nvPr>
        </p:nvSpPr>
        <p:spPr>
          <a:xfrm>
            <a:off x="685800" y="1600200"/>
            <a:ext cx="7772400" cy="4953000"/>
          </a:xfrm>
        </p:spPr>
        <p:txBody>
          <a:bodyPr/>
          <a:lstStyle>
            <a:lvl1pPr>
              <a:defRPr>
                <a:latin typeface="Palatino Linotype" pitchFamily="18" charset="0"/>
              </a:defRPr>
            </a:lvl1pPr>
            <a:lvl2pPr>
              <a:defRPr>
                <a:latin typeface="Palatino Linotype" pitchFamily="18" charset="0"/>
              </a:defRPr>
            </a:lvl2pPr>
            <a:lvl3pPr>
              <a:defRPr>
                <a:latin typeface="Palatino Linotype" pitchFamily="18" charset="0"/>
              </a:defRPr>
            </a:lvl3pPr>
            <a:lvl4pPr>
              <a:defRPr>
                <a:latin typeface="Palatino Linotype" pitchFamily="18" charset="0"/>
              </a:defRPr>
            </a:lvl4pPr>
            <a:lvl5pPr>
              <a:defRPr>
                <a:latin typeface="Palatino Linotype" pitchFamily="18"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8523890" y="6445470"/>
            <a:ext cx="533400" cy="381000"/>
          </a:xfrm>
          <a:prstGeom prst="rect">
            <a:avLst/>
          </a:prstGeom>
        </p:spPr>
        <p:txBody>
          <a:bodyPr vert="horz" wrap="square" lIns="68580" tIns="34290" rIns="68580" bIns="34290" rtlCol="0" anchor="ctr">
            <a:normAutofit/>
          </a:bodyPr>
          <a:lstStyle/>
          <a:p>
            <a:pPr marL="0" marR="0" indent="0" algn="r" defTabSz="685800" rtl="0" eaLnBrk="1" fontAlgn="auto" latinLnBrk="0" hangingPunct="1">
              <a:lnSpc>
                <a:spcPct val="100000"/>
              </a:lnSpc>
              <a:spcBef>
                <a:spcPct val="0"/>
              </a:spcBef>
              <a:spcAft>
                <a:spcPts val="0"/>
              </a:spcAft>
              <a:buClrTx/>
              <a:buSzTx/>
              <a:buFontTx/>
              <a:buNone/>
              <a:tabLst/>
            </a:pPr>
            <a:fld id="{B2660790-5C4C-4173-B1F7-04B35766C5D4}" type="slidenum">
              <a:rPr kumimoji="0" lang="en-US" sz="1200" b="0" i="0" u="none" strike="noStrike" kern="1200" cap="none" spc="0" normalizeH="0" baseline="0" noProof="0" smtClean="0">
                <a:ln>
                  <a:noFill/>
                </a:ln>
                <a:solidFill>
                  <a:schemeClr val="tx1"/>
                </a:solidFill>
                <a:effectLst/>
                <a:uLnTx/>
                <a:uFillTx/>
                <a:latin typeface="Palatino Linotype" pitchFamily="18" charset="0"/>
                <a:ea typeface="+mj-ea"/>
                <a:cs typeface="+mj-cs"/>
              </a:rPr>
              <a:pPr marL="0" marR="0" indent="0" algn="r" defTabSz="685800" rtl="0" eaLnBrk="1" fontAlgn="auto" latinLnBrk="0" hangingPunct="1">
                <a:lnSpc>
                  <a:spcPct val="100000"/>
                </a:lnSpc>
                <a:spcBef>
                  <a:spcPct val="0"/>
                </a:spcBef>
                <a:spcAft>
                  <a:spcPts val="0"/>
                </a:spcAft>
                <a:buClrTx/>
                <a:buSzTx/>
                <a:buFontTx/>
                <a:buNone/>
                <a:tabLst/>
              </a:pPr>
              <a:t>‹#›</a:t>
            </a:fld>
            <a:endParaRPr kumimoji="0" lang="en-US" sz="1200" b="0" i="0" u="none" strike="noStrike" kern="1200" cap="none" spc="0" normalizeH="0" baseline="0" noProof="0" dirty="0">
              <a:ln>
                <a:noFill/>
              </a:ln>
              <a:solidFill>
                <a:schemeClr val="tx1"/>
              </a:solidFill>
              <a:effectLst/>
              <a:uLnTx/>
              <a:uFillTx/>
              <a:latin typeface="Palatino Linotype" pitchFamily="18" charset="0"/>
              <a:ea typeface="+mj-ea"/>
              <a:cs typeface="+mj-cs"/>
            </a:endParaRPr>
          </a:p>
        </p:txBody>
      </p:sp>
      <p:sp>
        <p:nvSpPr>
          <p:cNvPr id="14" name="Text Placeholder 8"/>
          <p:cNvSpPr>
            <a:spLocks noGrp="1"/>
          </p:cNvSpPr>
          <p:nvPr>
            <p:ph type="body" sz="quarter" idx="10" hasCustomPrompt="1"/>
          </p:nvPr>
        </p:nvSpPr>
        <p:spPr>
          <a:xfrm>
            <a:off x="0" y="6542926"/>
            <a:ext cx="8305800" cy="304800"/>
          </a:xfrm>
        </p:spPr>
        <p:txBody>
          <a:bodyPr lIns="45720" tIns="0" bIns="0" anchor="b">
            <a:normAutofit/>
          </a:bodyPr>
          <a:lstStyle>
            <a:lvl1pPr marL="84535" indent="-84535">
              <a:buFont typeface="Palatino Linotype" pitchFamily="18" charset="0"/>
              <a:buChar char="*"/>
              <a:defRPr sz="900">
                <a:latin typeface="Palatino Linotype" pitchFamily="18" charset="0"/>
              </a:defRPr>
            </a:lvl1pPr>
          </a:lstStyle>
          <a:p>
            <a:pPr lvl="0"/>
            <a:r>
              <a:rPr lang="en-US" dirty="0"/>
              <a:t>Click to edit Caveat/Footnote</a:t>
            </a:r>
          </a:p>
        </p:txBody>
      </p:sp>
    </p:spTree>
    <p:extLst>
      <p:ext uri="{BB962C8B-B14F-4D97-AF65-F5344CB8AC3E}">
        <p14:creationId xmlns:p14="http://schemas.microsoft.com/office/powerpoint/2010/main" val="3288022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9144000" cy="1447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DJJ Logo on Transparency.tif"/>
          <p:cNvPicPr>
            <a:picLocks noChangeAspect="1"/>
          </p:cNvPicPr>
          <p:nvPr userDrawn="1"/>
        </p:nvPicPr>
        <p:blipFill>
          <a:blip r:embed="rId2" cstate="print">
            <a:lum bright="13000"/>
          </a:blip>
          <a:stretch>
            <a:fillRect/>
          </a:stretch>
        </p:blipFill>
        <p:spPr>
          <a:xfrm>
            <a:off x="176893" y="38100"/>
            <a:ext cx="1371600" cy="1371600"/>
          </a:xfrm>
          <a:prstGeom prst="rect">
            <a:avLst/>
          </a:prstGeom>
        </p:spPr>
      </p:pic>
    </p:spTree>
    <p:extLst>
      <p:ext uri="{BB962C8B-B14F-4D97-AF65-F5344CB8AC3E}">
        <p14:creationId xmlns:p14="http://schemas.microsoft.com/office/powerpoint/2010/main" val="375686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23"/>
        <p:cNvGrpSpPr/>
        <p:nvPr/>
      </p:nvGrpSpPr>
      <p:grpSpPr>
        <a:xfrm>
          <a:off x="0" y="0"/>
          <a:ext cx="0" cy="0"/>
          <a:chOff x="0" y="0"/>
          <a:chExt cx="0" cy="0"/>
        </a:xfrm>
      </p:grpSpPr>
      <p:sp>
        <p:nvSpPr>
          <p:cNvPr id="24" name="Google Shape;24;p78"/>
          <p:cNvSpPr/>
          <p:nvPr/>
        </p:nvSpPr>
        <p:spPr>
          <a:xfrm>
            <a:off x="0" y="0"/>
            <a:ext cx="9144000" cy="12954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78"/>
          <p:cNvSpPr txBox="1">
            <a:spLocks noGrp="1"/>
          </p:cNvSpPr>
          <p:nvPr>
            <p:ph type="title"/>
          </p:nvPr>
        </p:nvSpPr>
        <p:spPr>
          <a:xfrm>
            <a:off x="1285126" y="76200"/>
            <a:ext cx="6553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entury Gothic"/>
              <a:buNone/>
              <a:defRPr sz="4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8"/>
          <p:cNvSpPr txBox="1"/>
          <p:nvPr/>
        </p:nvSpPr>
        <p:spPr>
          <a:xfrm>
            <a:off x="914400" y="152400"/>
            <a:ext cx="77724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5400"/>
              <a:buFont typeface="Calibri"/>
              <a:buNone/>
            </a:pPr>
            <a:endParaRPr sz="5400" b="0" i="0" u="none" strike="noStrike" cap="none">
              <a:solidFill>
                <a:srgbClr val="F2F2F2"/>
              </a:solidFill>
              <a:latin typeface="Calibri"/>
              <a:ea typeface="Calibri"/>
              <a:cs typeface="Calibri"/>
              <a:sym typeface="Calibri"/>
            </a:endParaRPr>
          </a:p>
        </p:txBody>
      </p:sp>
      <p:cxnSp>
        <p:nvCxnSpPr>
          <p:cNvPr id="27" name="Google Shape;27;p78"/>
          <p:cNvCxnSpPr/>
          <p:nvPr/>
        </p:nvCxnSpPr>
        <p:spPr>
          <a:xfrm>
            <a:off x="0" y="1295400"/>
            <a:ext cx="9144000" cy="0"/>
          </a:xfrm>
          <a:prstGeom prst="straightConnector1">
            <a:avLst/>
          </a:prstGeom>
          <a:noFill/>
          <a:ln w="57150" cap="flat" cmpd="sng">
            <a:solidFill>
              <a:srgbClr val="FFC000"/>
            </a:solidFill>
            <a:prstDash val="solid"/>
            <a:round/>
            <a:headEnd type="none" w="sm" len="sm"/>
            <a:tailEnd type="none" w="sm" len="sm"/>
          </a:ln>
          <a:effectLst>
            <a:outerShdw blurRad="50800" dist="38100" dir="5400000" algn="t" rotWithShape="0">
              <a:srgbClr val="000000">
                <a:alpha val="40000"/>
              </a:srgbClr>
            </a:outerShdw>
          </a:effectLst>
        </p:spPr>
      </p:cxnSp>
      <p:pic>
        <p:nvPicPr>
          <p:cNvPr id="28" name="Google Shape;28;p78" descr="DJJ Logo on Transparency.tif"/>
          <p:cNvPicPr preferRelativeResize="0"/>
          <p:nvPr/>
        </p:nvPicPr>
        <p:blipFill rotWithShape="1">
          <a:blip r:embed="rId2">
            <a:alphaModFix/>
          </a:blip>
          <a:srcRect/>
          <a:stretch/>
        </p:blipFill>
        <p:spPr>
          <a:xfrm>
            <a:off x="7848600" y="0"/>
            <a:ext cx="1295400" cy="1295400"/>
          </a:xfrm>
          <a:prstGeom prst="rect">
            <a:avLst/>
          </a:prstGeom>
          <a:noFill/>
          <a:ln>
            <a:noFill/>
          </a:ln>
        </p:spPr>
      </p:pic>
      <p:sp>
        <p:nvSpPr>
          <p:cNvPr id="29" name="Google Shape;29;p78"/>
          <p:cNvSpPr txBox="1">
            <a:spLocks noGrp="1"/>
          </p:cNvSpPr>
          <p:nvPr>
            <p:ph type="body" idx="1"/>
          </p:nvPr>
        </p:nvSpPr>
        <p:spPr>
          <a:xfrm>
            <a:off x="685800" y="1600200"/>
            <a:ext cx="7772400" cy="49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406400" algn="l">
              <a:spcBef>
                <a:spcPts val="560"/>
              </a:spcBef>
              <a:spcAft>
                <a:spcPts val="0"/>
              </a:spcAft>
              <a:buClr>
                <a:schemeClr val="dk1"/>
              </a:buClr>
              <a:buSzPts val="2800"/>
              <a:buChar char="–"/>
              <a:defRPr>
                <a:latin typeface="Times New Roman"/>
                <a:ea typeface="Times New Roman"/>
                <a:cs typeface="Times New Roman"/>
                <a:sym typeface="Times New Roman"/>
              </a:defRPr>
            </a:lvl2pPr>
            <a:lvl3pPr marL="1371600" lvl="2" indent="-381000" algn="l">
              <a:spcBef>
                <a:spcPts val="480"/>
              </a:spcBef>
              <a:spcAft>
                <a:spcPts val="0"/>
              </a:spcAft>
              <a:buClr>
                <a:schemeClr val="dk1"/>
              </a:buClr>
              <a:buSzPts val="2400"/>
              <a:buChar char="•"/>
              <a:defRPr>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78"/>
          <p:cNvSpPr txBox="1"/>
          <p:nvPr/>
        </p:nvSpPr>
        <p:spPr>
          <a:xfrm>
            <a:off x="8523890" y="6445470"/>
            <a:ext cx="533400" cy="38100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chemeClr val="dk1"/>
              </a:buClr>
              <a:buSzPts val="1600"/>
              <a:buFont typeface="Palatino Linotype"/>
              <a:buNone/>
            </a:pPr>
            <a:fld id="{00000000-1234-1234-1234-123412341234}" type="slidenum">
              <a:rPr lang="en-US" sz="1600" b="0" i="0" u="none" strike="noStrike" cap="none">
                <a:solidFill>
                  <a:schemeClr val="dk1"/>
                </a:solidFill>
                <a:latin typeface="Palatino Linotype"/>
                <a:ea typeface="Palatino Linotype"/>
                <a:cs typeface="Palatino Linotype"/>
                <a:sym typeface="Palatino Linotype"/>
              </a:rPr>
              <a:t>‹#›</a:t>
            </a:fld>
            <a:endParaRPr sz="1600" b="0" i="0" u="none" strike="noStrike" cap="none">
              <a:solidFill>
                <a:schemeClr val="dk1"/>
              </a:solidFill>
              <a:latin typeface="Palatino Linotype"/>
              <a:ea typeface="Palatino Linotype"/>
              <a:cs typeface="Palatino Linotype"/>
              <a:sym typeface="Palatino Linotype"/>
            </a:endParaRPr>
          </a:p>
        </p:txBody>
      </p:sp>
      <p:sp>
        <p:nvSpPr>
          <p:cNvPr id="31" name="Google Shape;31;p78"/>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lvl1pPr marL="457200" lvl="0" indent="-304800" algn="l">
              <a:spcBef>
                <a:spcPts val="240"/>
              </a:spcBef>
              <a:spcAft>
                <a:spcPts val="0"/>
              </a:spcAft>
              <a:buClr>
                <a:schemeClr val="dk1"/>
              </a:buClr>
              <a:buSzPts val="1200"/>
              <a:buFont typeface="Palatino Linotype"/>
              <a:buChar char="*"/>
              <a:defRPr sz="1200">
                <a:solidFill>
                  <a:schemeClr val="dk1"/>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793" cy="457200"/>
          </a:xfrm>
          <a:prstGeom prst="rect">
            <a:avLst/>
          </a:prstGeom>
        </p:spPr>
      </p:pic>
      <p:pic>
        <p:nvPicPr>
          <p:cNvPr id="8" name="Picture 7"/>
          <p:cNvPicPr>
            <a:picLocks noChangeAspect="1"/>
          </p:cNvPicPr>
          <p:nvPr userDrawn="1"/>
        </p:nvPicPr>
        <p:blipFill>
          <a:blip r:embed="rId3"/>
          <a:stretch>
            <a:fillRect/>
          </a:stretch>
        </p:blipFill>
        <p:spPr>
          <a:xfrm>
            <a:off x="38100" y="38100"/>
            <a:ext cx="838200" cy="838200"/>
          </a:xfrm>
          <a:prstGeom prst="rect">
            <a:avLst/>
          </a:prstGeom>
        </p:spPr>
      </p:pic>
    </p:spTree>
    <p:extLst>
      <p:ext uri="{BB962C8B-B14F-4D97-AF65-F5344CB8AC3E}">
        <p14:creationId xmlns:p14="http://schemas.microsoft.com/office/powerpoint/2010/main" val="2353487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285126" y="76200"/>
            <a:ext cx="7238764" cy="1143000"/>
          </a:xfrm>
        </p:spPr>
        <p:txBody>
          <a:bodyPr>
            <a:normAutofit/>
          </a:bodyPr>
          <a:lstStyle>
            <a:lvl1pPr algn="ctr">
              <a:defRPr sz="4000" b="1">
                <a:solidFill>
                  <a:schemeClr val="bg1"/>
                </a:solidFill>
                <a:latin typeface="Century Gothic" panose="020B0502020202020204" pitchFamily="34" charset="0"/>
              </a:defRPr>
            </a:lvl1pPr>
          </a:lstStyle>
          <a:p>
            <a:r>
              <a:rPr lang="en-US" dirty="0"/>
              <a:t>Slide Title</a:t>
            </a:r>
          </a:p>
        </p:txBody>
      </p:sp>
      <p:sp>
        <p:nvSpPr>
          <p:cNvPr id="8" name="Title 1"/>
          <p:cNvSpPr txBox="1">
            <a:spLocks/>
          </p:cNvSpPr>
          <p:nvPr userDrawn="1"/>
        </p:nvSpPr>
        <p:spPr>
          <a:xfrm>
            <a:off x="914400" y="152400"/>
            <a:ext cx="77724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54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cxnSp>
        <p:nvCxnSpPr>
          <p:cNvPr id="10" name="Straight Connector 9"/>
          <p:cNvCxnSpPr/>
          <p:nvPr userDrawn="1"/>
        </p:nvCxnSpPr>
        <p:spPr>
          <a:xfrm>
            <a:off x="0" y="1295400"/>
            <a:ext cx="9144000" cy="0"/>
          </a:xfrm>
          <a:prstGeom prst="line">
            <a:avLst/>
          </a:prstGeom>
          <a:ln w="5715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descr="DJJ Logo on Transparency.tif"/>
          <p:cNvPicPr>
            <a:picLocks noChangeAspect="1"/>
          </p:cNvPicPr>
          <p:nvPr userDrawn="1"/>
        </p:nvPicPr>
        <p:blipFill>
          <a:blip r:embed="rId2" cstate="print"/>
          <a:stretch>
            <a:fillRect/>
          </a:stretch>
        </p:blipFill>
        <p:spPr>
          <a:xfrm>
            <a:off x="0" y="0"/>
            <a:ext cx="1295400" cy="1295400"/>
          </a:xfrm>
          <a:prstGeom prst="rect">
            <a:avLst/>
          </a:prstGeom>
        </p:spPr>
      </p:pic>
      <p:sp>
        <p:nvSpPr>
          <p:cNvPr id="13" name="Text Placeholder 12"/>
          <p:cNvSpPr>
            <a:spLocks noGrp="1"/>
          </p:cNvSpPr>
          <p:nvPr>
            <p:ph type="body" sz="quarter" idx="14" hasCustomPrompt="1"/>
          </p:nvPr>
        </p:nvSpPr>
        <p:spPr>
          <a:xfrm>
            <a:off x="685800" y="1600200"/>
            <a:ext cx="7772400" cy="495300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8523890" y="6445470"/>
            <a:ext cx="533400" cy="381000"/>
          </a:xfrm>
          <a:prstGeom prst="rect">
            <a:avLst/>
          </a:prstGeom>
        </p:spPr>
        <p:txBody>
          <a:bodyPr vert="horz" wrap="square" lIns="91440" tIns="45720" rIns="91440" bIns="45720" rtlCol="0" anchor="ctr">
            <a:normAutofit/>
          </a:bodyPr>
          <a:lstStyle/>
          <a:p>
            <a:pPr marL="0" marR="0" indent="0" algn="r" defTabSz="914400" rtl="0" eaLnBrk="1" fontAlgn="auto" latinLnBrk="0" hangingPunct="1">
              <a:lnSpc>
                <a:spcPct val="100000"/>
              </a:lnSpc>
              <a:spcBef>
                <a:spcPct val="0"/>
              </a:spcBef>
              <a:spcAft>
                <a:spcPts val="0"/>
              </a:spcAft>
              <a:buClrTx/>
              <a:buSzTx/>
              <a:buFontTx/>
              <a:buNone/>
              <a:tabLst/>
            </a:pPr>
            <a:fld id="{795B49A3-3B0E-40A9-9B22-FAAB12C30A45}" type="slidenum">
              <a:rPr kumimoji="0" lang="en-US" sz="1600" b="0" i="0" u="none" strike="noStrike" kern="1200" cap="none" spc="0" normalizeH="0" baseline="0" noProof="0" smtClean="0">
                <a:ln>
                  <a:noFill/>
                </a:ln>
                <a:solidFill>
                  <a:schemeClr val="tx1"/>
                </a:solidFill>
                <a:effectLst/>
                <a:uLnTx/>
                <a:uFillTx/>
                <a:latin typeface="Palatino Linotype" pitchFamily="18" charset="0"/>
                <a:ea typeface="+mj-ea"/>
                <a:cs typeface="+mj-cs"/>
              </a:rPr>
              <a:t>‹#›</a:t>
            </a:fld>
            <a:endParaRPr kumimoji="0" lang="en-US" sz="1600" b="0" i="0" u="none" strike="noStrike" kern="1200" cap="none" spc="0" normalizeH="0" baseline="0" noProof="0" dirty="0">
              <a:ln>
                <a:noFill/>
              </a:ln>
              <a:solidFill>
                <a:schemeClr val="tx1"/>
              </a:solidFill>
              <a:effectLst/>
              <a:uLnTx/>
              <a:uFillTx/>
              <a:latin typeface="Palatino Linotype" pitchFamily="18" charset="0"/>
              <a:ea typeface="+mj-ea"/>
              <a:cs typeface="+mj-cs"/>
            </a:endParaRPr>
          </a:p>
        </p:txBody>
      </p:sp>
      <p:sp>
        <p:nvSpPr>
          <p:cNvPr id="14" name="Text Placeholder 8"/>
          <p:cNvSpPr>
            <a:spLocks noGrp="1"/>
          </p:cNvSpPr>
          <p:nvPr>
            <p:ph type="body" sz="quarter" idx="10" hasCustomPrompt="1"/>
          </p:nvPr>
        </p:nvSpPr>
        <p:spPr>
          <a:xfrm>
            <a:off x="0" y="6542926"/>
            <a:ext cx="8305800" cy="304800"/>
          </a:xfrm>
        </p:spPr>
        <p:txBody>
          <a:bodyPr lIns="45720" tIns="0" bIns="0" anchor="b">
            <a:normAutofit/>
          </a:bodyPr>
          <a:lstStyle>
            <a:lvl1pPr marL="112713" indent="-112713">
              <a:buFont typeface="Palatino Linotype" pitchFamily="18" charset="0"/>
              <a:buChar char="*"/>
              <a:defRPr lang="en-US" sz="1200" kern="1200" dirty="0">
                <a:solidFill>
                  <a:schemeClr val="tx1"/>
                </a:solidFill>
                <a:latin typeface="Times New Roman" panose="02020603050405020304" pitchFamily="18" charset="0"/>
                <a:ea typeface="+mn-ea"/>
                <a:cs typeface="Times New Roman" panose="02020603050405020304" pitchFamily="18" charset="0"/>
              </a:defRPr>
            </a:lvl1pPr>
          </a:lstStyle>
          <a:p>
            <a:pPr marL="112713" lvl="0" indent="-112713" algn="l" defTabSz="914400" rtl="0" eaLnBrk="1" latinLnBrk="0" hangingPunct="1">
              <a:spcBef>
                <a:spcPct val="20000"/>
              </a:spcBef>
              <a:buFont typeface="Palatino Linotype" pitchFamily="18" charset="0"/>
              <a:buChar char="*"/>
            </a:pPr>
            <a:r>
              <a:rPr lang="en-US" dirty="0"/>
              <a:t>Click to edit Caveat/Footnote</a:t>
            </a:r>
          </a:p>
        </p:txBody>
      </p:sp>
    </p:spTree>
    <p:extLst>
      <p:ext uri="{BB962C8B-B14F-4D97-AF65-F5344CB8AC3E}">
        <p14:creationId xmlns:p14="http://schemas.microsoft.com/office/powerpoint/2010/main" val="33057736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p:cSld name="1_Text">
    <p:spTree>
      <p:nvGrpSpPr>
        <p:cNvPr id="1" name="Shape 23"/>
        <p:cNvGrpSpPr/>
        <p:nvPr/>
      </p:nvGrpSpPr>
      <p:grpSpPr>
        <a:xfrm>
          <a:off x="0" y="0"/>
          <a:ext cx="0" cy="0"/>
          <a:chOff x="0" y="0"/>
          <a:chExt cx="0" cy="0"/>
        </a:xfrm>
      </p:grpSpPr>
      <p:sp>
        <p:nvSpPr>
          <p:cNvPr id="24" name="Google Shape;24;p78"/>
          <p:cNvSpPr/>
          <p:nvPr/>
        </p:nvSpPr>
        <p:spPr>
          <a:xfrm>
            <a:off x="0" y="0"/>
            <a:ext cx="9144000" cy="12954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78"/>
          <p:cNvSpPr txBox="1">
            <a:spLocks noGrp="1"/>
          </p:cNvSpPr>
          <p:nvPr>
            <p:ph type="title"/>
          </p:nvPr>
        </p:nvSpPr>
        <p:spPr>
          <a:xfrm>
            <a:off x="1285126" y="76200"/>
            <a:ext cx="6553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entury Gothic"/>
              <a:buNone/>
              <a:defRPr sz="4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8"/>
          <p:cNvSpPr txBox="1"/>
          <p:nvPr/>
        </p:nvSpPr>
        <p:spPr>
          <a:xfrm>
            <a:off x="914400" y="152400"/>
            <a:ext cx="77724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5400"/>
              <a:buFont typeface="Calibri"/>
              <a:buNone/>
            </a:pPr>
            <a:endParaRPr sz="5400" b="0" i="0" u="none" strike="noStrike" cap="none">
              <a:solidFill>
                <a:srgbClr val="F2F2F2"/>
              </a:solidFill>
              <a:latin typeface="Calibri"/>
              <a:ea typeface="Calibri"/>
              <a:cs typeface="Calibri"/>
              <a:sym typeface="Calibri"/>
            </a:endParaRPr>
          </a:p>
        </p:txBody>
      </p:sp>
      <p:cxnSp>
        <p:nvCxnSpPr>
          <p:cNvPr id="27" name="Google Shape;27;p78"/>
          <p:cNvCxnSpPr/>
          <p:nvPr/>
        </p:nvCxnSpPr>
        <p:spPr>
          <a:xfrm>
            <a:off x="0" y="1295400"/>
            <a:ext cx="9144000" cy="0"/>
          </a:xfrm>
          <a:prstGeom prst="straightConnector1">
            <a:avLst/>
          </a:prstGeom>
          <a:noFill/>
          <a:ln w="57150" cap="flat" cmpd="sng">
            <a:solidFill>
              <a:srgbClr val="FFC000"/>
            </a:solidFill>
            <a:prstDash val="solid"/>
            <a:round/>
            <a:headEnd type="none" w="sm" len="sm"/>
            <a:tailEnd type="none" w="sm" len="sm"/>
          </a:ln>
          <a:effectLst>
            <a:outerShdw blurRad="50800" dist="38100" dir="5400000" algn="t" rotWithShape="0">
              <a:srgbClr val="000000">
                <a:alpha val="40000"/>
              </a:srgbClr>
            </a:outerShdw>
          </a:effectLst>
        </p:spPr>
      </p:cxnSp>
      <p:pic>
        <p:nvPicPr>
          <p:cNvPr id="28" name="Google Shape;28;p78" descr="DJJ Logo on Transparency.tif"/>
          <p:cNvPicPr preferRelativeResize="0"/>
          <p:nvPr/>
        </p:nvPicPr>
        <p:blipFill rotWithShape="1">
          <a:blip r:embed="rId2">
            <a:alphaModFix/>
          </a:blip>
          <a:srcRect/>
          <a:stretch/>
        </p:blipFill>
        <p:spPr>
          <a:xfrm>
            <a:off x="7848600" y="0"/>
            <a:ext cx="1295400" cy="1295400"/>
          </a:xfrm>
          <a:prstGeom prst="rect">
            <a:avLst/>
          </a:prstGeom>
          <a:noFill/>
          <a:ln>
            <a:noFill/>
          </a:ln>
        </p:spPr>
      </p:pic>
      <p:sp>
        <p:nvSpPr>
          <p:cNvPr id="29" name="Google Shape;29;p78"/>
          <p:cNvSpPr txBox="1">
            <a:spLocks noGrp="1"/>
          </p:cNvSpPr>
          <p:nvPr>
            <p:ph type="body" idx="1"/>
          </p:nvPr>
        </p:nvSpPr>
        <p:spPr>
          <a:xfrm>
            <a:off x="685800" y="1600200"/>
            <a:ext cx="7772400" cy="49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406400" algn="l">
              <a:spcBef>
                <a:spcPts val="560"/>
              </a:spcBef>
              <a:spcAft>
                <a:spcPts val="0"/>
              </a:spcAft>
              <a:buClr>
                <a:schemeClr val="dk1"/>
              </a:buClr>
              <a:buSzPts val="2800"/>
              <a:buChar char="–"/>
              <a:defRPr>
                <a:latin typeface="Times New Roman"/>
                <a:ea typeface="Times New Roman"/>
                <a:cs typeface="Times New Roman"/>
                <a:sym typeface="Times New Roman"/>
              </a:defRPr>
            </a:lvl2pPr>
            <a:lvl3pPr marL="1371600" lvl="2" indent="-381000" algn="l">
              <a:spcBef>
                <a:spcPts val="480"/>
              </a:spcBef>
              <a:spcAft>
                <a:spcPts val="0"/>
              </a:spcAft>
              <a:buClr>
                <a:schemeClr val="dk1"/>
              </a:buClr>
              <a:buSzPts val="2400"/>
              <a:buChar char="•"/>
              <a:defRPr>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78"/>
          <p:cNvSpPr txBox="1"/>
          <p:nvPr/>
        </p:nvSpPr>
        <p:spPr>
          <a:xfrm>
            <a:off x="8523890" y="6445470"/>
            <a:ext cx="533400" cy="38100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chemeClr val="dk1"/>
              </a:buClr>
              <a:buSzPts val="1600"/>
              <a:buFont typeface="Palatino Linotype"/>
              <a:buNone/>
            </a:pPr>
            <a:fld id="{00000000-1234-1234-1234-123412341234}" type="slidenum">
              <a:rPr lang="en-US" sz="1600" b="0" i="0" u="none" strike="noStrike" cap="none">
                <a:solidFill>
                  <a:schemeClr val="dk1"/>
                </a:solidFill>
                <a:latin typeface="Palatino Linotype"/>
                <a:ea typeface="Palatino Linotype"/>
                <a:cs typeface="Palatino Linotype"/>
                <a:sym typeface="Palatino Linotype"/>
              </a:rPr>
              <a:t>‹#›</a:t>
            </a:fld>
            <a:endParaRPr sz="1600" b="0" i="0" u="none" strike="noStrike" cap="none">
              <a:solidFill>
                <a:schemeClr val="dk1"/>
              </a:solidFill>
              <a:latin typeface="Palatino Linotype"/>
              <a:ea typeface="Palatino Linotype"/>
              <a:cs typeface="Palatino Linotype"/>
              <a:sym typeface="Palatino Linotype"/>
            </a:endParaRPr>
          </a:p>
        </p:txBody>
      </p:sp>
      <p:sp>
        <p:nvSpPr>
          <p:cNvPr id="31" name="Google Shape;31;p78"/>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lvl1pPr marL="457200" lvl="0" indent="-304800" algn="l">
              <a:spcBef>
                <a:spcPts val="240"/>
              </a:spcBef>
              <a:spcAft>
                <a:spcPts val="0"/>
              </a:spcAft>
              <a:buClr>
                <a:schemeClr val="dk1"/>
              </a:buClr>
              <a:buSzPts val="1200"/>
              <a:buFont typeface="Palatino Linotype"/>
              <a:buChar char="*"/>
              <a:defRPr sz="1200">
                <a:solidFill>
                  <a:schemeClr val="dk1"/>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9562179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49"/>
        <p:cNvGrpSpPr/>
        <p:nvPr/>
      </p:nvGrpSpPr>
      <p:grpSpPr>
        <a:xfrm>
          <a:off x="0" y="0"/>
          <a:ext cx="0" cy="0"/>
          <a:chOff x="0" y="0"/>
          <a:chExt cx="0" cy="0"/>
        </a:xfrm>
      </p:grpSpPr>
      <p:sp>
        <p:nvSpPr>
          <p:cNvPr id="50" name="Google Shape;50;p81"/>
          <p:cNvSpPr/>
          <p:nvPr/>
        </p:nvSpPr>
        <p:spPr>
          <a:xfrm>
            <a:off x="0" y="0"/>
            <a:ext cx="9144000" cy="12954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81"/>
          <p:cNvSpPr txBox="1">
            <a:spLocks noGrp="1"/>
          </p:cNvSpPr>
          <p:nvPr>
            <p:ph type="title"/>
          </p:nvPr>
        </p:nvSpPr>
        <p:spPr>
          <a:xfrm>
            <a:off x="1295400" y="76200"/>
            <a:ext cx="6553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entury Gothic"/>
              <a:buNone/>
              <a:defRPr sz="4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1"/>
          <p:cNvSpPr txBox="1"/>
          <p:nvPr/>
        </p:nvSpPr>
        <p:spPr>
          <a:xfrm>
            <a:off x="914400" y="152400"/>
            <a:ext cx="77724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5400"/>
              <a:buFont typeface="Calibri"/>
              <a:buNone/>
            </a:pPr>
            <a:endParaRPr sz="5400" b="0" i="0" u="none" strike="noStrike" cap="none">
              <a:solidFill>
                <a:srgbClr val="F2F2F2"/>
              </a:solidFill>
              <a:latin typeface="Calibri"/>
              <a:ea typeface="Calibri"/>
              <a:cs typeface="Calibri"/>
              <a:sym typeface="Calibri"/>
            </a:endParaRPr>
          </a:p>
        </p:txBody>
      </p:sp>
      <p:sp>
        <p:nvSpPr>
          <p:cNvPr id="53" name="Google Shape;53;p81"/>
          <p:cNvSpPr txBox="1">
            <a:spLocks noGrp="1"/>
          </p:cNvSpPr>
          <p:nvPr>
            <p:ph type="body" idx="1"/>
          </p:nvPr>
        </p:nvSpPr>
        <p:spPr>
          <a:xfrm>
            <a:off x="685800" y="1600200"/>
            <a:ext cx="7772400" cy="49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54" name="Google Shape;54;p81"/>
          <p:cNvCxnSpPr/>
          <p:nvPr/>
        </p:nvCxnSpPr>
        <p:spPr>
          <a:xfrm>
            <a:off x="0" y="1295400"/>
            <a:ext cx="9144000" cy="0"/>
          </a:xfrm>
          <a:prstGeom prst="straightConnector1">
            <a:avLst/>
          </a:prstGeom>
          <a:noFill/>
          <a:ln w="57150" cap="flat" cmpd="sng">
            <a:solidFill>
              <a:srgbClr val="FFC000"/>
            </a:solidFill>
            <a:prstDash val="solid"/>
            <a:round/>
            <a:headEnd type="none" w="sm" len="sm"/>
            <a:tailEnd type="none" w="sm" len="sm"/>
          </a:ln>
          <a:effectLst>
            <a:outerShdw blurRad="50800" dist="38100" dir="5400000" algn="t" rotWithShape="0">
              <a:srgbClr val="000000">
                <a:alpha val="40000"/>
              </a:srgbClr>
            </a:outerShdw>
          </a:effectLst>
        </p:spPr>
      </p:cxnSp>
      <p:pic>
        <p:nvPicPr>
          <p:cNvPr id="55" name="Google Shape;55;p81" descr="DJJ Logo on Transparency.tif"/>
          <p:cNvPicPr preferRelativeResize="0"/>
          <p:nvPr/>
        </p:nvPicPr>
        <p:blipFill rotWithShape="1">
          <a:blip r:embed="rId2">
            <a:alphaModFix/>
          </a:blip>
          <a:srcRect/>
          <a:stretch/>
        </p:blipFill>
        <p:spPr>
          <a:xfrm>
            <a:off x="7848600" y="0"/>
            <a:ext cx="1295400" cy="1295400"/>
          </a:xfrm>
          <a:prstGeom prst="rect">
            <a:avLst/>
          </a:prstGeom>
          <a:noFill/>
          <a:ln>
            <a:noFill/>
          </a:ln>
        </p:spPr>
      </p:pic>
      <p:sp>
        <p:nvSpPr>
          <p:cNvPr id="56" name="Google Shape;56;p81"/>
          <p:cNvSpPr txBox="1"/>
          <p:nvPr/>
        </p:nvSpPr>
        <p:spPr>
          <a:xfrm>
            <a:off x="8523890" y="6445470"/>
            <a:ext cx="533400" cy="38100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chemeClr val="dk1"/>
              </a:buClr>
              <a:buSzPts val="1600"/>
              <a:buFont typeface="Palatino Linotype"/>
              <a:buNone/>
            </a:pPr>
            <a:fld id="{00000000-1234-1234-1234-123412341234}" type="slidenum">
              <a:rPr lang="en-US" sz="1600" b="0" i="0" u="none" strike="noStrike" cap="none">
                <a:solidFill>
                  <a:schemeClr val="dk1"/>
                </a:solidFill>
                <a:latin typeface="Palatino Linotype"/>
                <a:ea typeface="Palatino Linotype"/>
                <a:cs typeface="Palatino Linotype"/>
                <a:sym typeface="Palatino Linotype"/>
              </a:rPr>
              <a:t>‹#›</a:t>
            </a:fld>
            <a:endParaRPr sz="1600" b="0" i="0" u="none" strike="noStrike" cap="none">
              <a:solidFill>
                <a:schemeClr val="dk1"/>
              </a:solidFill>
              <a:latin typeface="Palatino Linotype"/>
              <a:ea typeface="Palatino Linotype"/>
              <a:cs typeface="Palatino Linotype"/>
              <a:sym typeface="Palatino Linotype"/>
            </a:endParaRPr>
          </a:p>
        </p:txBody>
      </p:sp>
      <p:sp>
        <p:nvSpPr>
          <p:cNvPr id="57" name="Google Shape;57;p81"/>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lvl1pPr marL="457200" lvl="0" indent="-304800" algn="l">
              <a:spcBef>
                <a:spcPts val="240"/>
              </a:spcBef>
              <a:spcAft>
                <a:spcPts val="0"/>
              </a:spcAft>
              <a:buClr>
                <a:schemeClr val="dk1"/>
              </a:buClr>
              <a:buSzPts val="1200"/>
              <a:buFont typeface="Palatino Linotype"/>
              <a:buChar char="*"/>
              <a:defRPr sz="1200">
                <a:solidFill>
                  <a:schemeClr val="dk1"/>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6933988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0" y="5029200"/>
            <a:ext cx="2133600" cy="365125"/>
          </a:xfrm>
          <a:prstGeom prst="rect">
            <a:avLst/>
          </a:prstGeom>
        </p:spPr>
        <p:txBody>
          <a:bodyPr/>
          <a:lstStyle>
            <a:lvl1pPr algn="r">
              <a:defRPr>
                <a:latin typeface="Palatino Linotype"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BC9806-7382-4057-9070-ABE27B52C30E}" type="slidenum">
              <a:rPr kumimoji="0" lang="en-US" sz="1800" b="0" i="0" u="none" strike="noStrike" kern="1200" cap="none" spc="0" normalizeH="0" baseline="0" noProof="0" smtClean="0">
                <a:ln>
                  <a:noFill/>
                </a:ln>
                <a:solidFill>
                  <a:schemeClr val="tx1"/>
                </a:solidFill>
                <a:effectLst/>
                <a:uLnTx/>
                <a:uFillTx/>
                <a:latin typeface="Palatino Linotype"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Palatino Linotype" pitchFamily="18" charset="0"/>
              <a:ea typeface="+mn-ea"/>
              <a:cs typeface="+mn-cs"/>
            </a:endParaRPr>
          </a:p>
        </p:txBody>
      </p:sp>
      <p:sp>
        <p:nvSpPr>
          <p:cNvPr id="5" name="Rectangle 4"/>
          <p:cNvSpPr/>
          <p:nvPr userDrawn="1"/>
        </p:nvSpPr>
        <p:spPr>
          <a:xfrm>
            <a:off x="0" y="0"/>
            <a:ext cx="9144000" cy="541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BC9806-7382-4057-9070-ABE27B52C30E}" type="slidenum">
              <a:rPr lang="en-US" smtClean="0"/>
              <a:pPr/>
              <a:t>‹#›</a:t>
            </a:fld>
            <a:endParaRPr lang="en-US" dirty="0"/>
          </a:p>
        </p:txBody>
      </p:sp>
      <p:sp>
        <p:nvSpPr>
          <p:cNvPr id="6" name="Rectangle 5"/>
          <p:cNvSpPr/>
          <p:nvPr userDrawn="1"/>
        </p:nvSpPr>
        <p:spPr>
          <a:xfrm>
            <a:off x="0" y="5410200"/>
            <a:ext cx="9144000" cy="14478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1828800" y="5638800"/>
            <a:ext cx="4038600" cy="954107"/>
          </a:xfrm>
          <a:prstGeom prst="rect">
            <a:avLst/>
          </a:prstGeom>
          <a:noFill/>
        </p:spPr>
        <p:txBody>
          <a:bodyPr wrap="square" rtlCol="0">
            <a:spAutoFit/>
          </a:bodyPr>
          <a:lstStyle/>
          <a:p>
            <a:r>
              <a:rPr lang="en-US" sz="2800" dirty="0">
                <a:solidFill>
                  <a:srgbClr val="00245D"/>
                </a:solidFill>
                <a:latin typeface="Franklin Gothic Medium" pitchFamily="34" charset="0"/>
              </a:rPr>
              <a:t>Virginia Department of Juvenile Justice</a:t>
            </a:r>
            <a:endParaRPr lang="en-US" sz="2800" dirty="0">
              <a:solidFill>
                <a:schemeClr val="bg1"/>
              </a:solidFill>
              <a:latin typeface="Franklin Gothic Medium" pitchFamily="34" charset="0"/>
            </a:endParaRPr>
          </a:p>
        </p:txBody>
      </p:sp>
      <p:pic>
        <p:nvPicPr>
          <p:cNvPr id="9" name="Picture 8" descr="DJJ Logo on Transparency.tif"/>
          <p:cNvPicPr>
            <a:picLocks noChangeAspect="1"/>
          </p:cNvPicPr>
          <p:nvPr userDrawn="1"/>
        </p:nvPicPr>
        <p:blipFill>
          <a:blip r:embed="rId2" cstate="print"/>
          <a:stretch>
            <a:fillRect/>
          </a:stretch>
        </p:blipFill>
        <p:spPr>
          <a:xfrm>
            <a:off x="304800" y="5379378"/>
            <a:ext cx="1524000" cy="1524000"/>
          </a:xfrm>
          <a:prstGeom prst="rect">
            <a:avLst/>
          </a:prstGeom>
        </p:spPr>
      </p:pic>
      <p:sp>
        <p:nvSpPr>
          <p:cNvPr id="11" name="Title Placeholder 1"/>
          <p:cNvSpPr>
            <a:spLocks noGrp="1"/>
          </p:cNvSpPr>
          <p:nvPr>
            <p:ph type="title" hasCustomPrompt="1"/>
          </p:nvPr>
        </p:nvSpPr>
        <p:spPr>
          <a:xfrm>
            <a:off x="838200" y="1828800"/>
            <a:ext cx="7391400" cy="1143000"/>
          </a:xfrm>
          <a:prstGeom prst="rect">
            <a:avLst/>
          </a:prstGeom>
        </p:spPr>
        <p:txBody>
          <a:bodyPr vert="horz" lIns="91440" tIns="45720" rIns="91440" bIns="45720" rtlCol="0" anchor="ctr">
            <a:normAutofit/>
          </a:bodyPr>
          <a:lstStyle>
            <a:lvl1pPr algn="ctr">
              <a:defRPr sz="4800">
                <a:solidFill>
                  <a:schemeClr val="bg1"/>
                </a:solidFill>
                <a:latin typeface="Century Gothic" panose="020B0502020202020204" pitchFamily="34" charset="0"/>
              </a:defRPr>
            </a:lvl1pPr>
          </a:lstStyle>
          <a:p>
            <a:r>
              <a:rPr lang="en-US" dirty="0"/>
              <a:t>Presentation Title</a:t>
            </a:r>
          </a:p>
        </p:txBody>
      </p:sp>
      <p:sp>
        <p:nvSpPr>
          <p:cNvPr id="15" name="Text Placeholder 14"/>
          <p:cNvSpPr>
            <a:spLocks noGrp="1"/>
          </p:cNvSpPr>
          <p:nvPr>
            <p:ph type="body" sz="quarter" idx="13" hasCustomPrompt="1"/>
          </p:nvPr>
        </p:nvSpPr>
        <p:spPr>
          <a:xfrm>
            <a:off x="3886200" y="3733800"/>
            <a:ext cx="4343400" cy="1219200"/>
          </a:xfrm>
        </p:spPr>
        <p:txBody>
          <a:bodyPr>
            <a:noAutofit/>
          </a:bodyPr>
          <a:lstStyle>
            <a:lvl1pPr marL="274320" algn="r">
              <a:spcBef>
                <a:spcPts val="0"/>
              </a:spcBef>
              <a:buFontTx/>
              <a:buNone/>
              <a:defRPr sz="2400">
                <a:solidFill>
                  <a:schemeClr val="bg1"/>
                </a:solidFill>
                <a:latin typeface="Century Gothic" panose="020B0502020202020204" pitchFamily="34" charset="0"/>
              </a:defRPr>
            </a:lvl1pPr>
          </a:lstStyle>
          <a:p>
            <a:pPr lvl="0"/>
            <a:r>
              <a:rPr lang="en-US" dirty="0"/>
              <a:t>Date                                     Name                   Position/Title</a:t>
            </a:r>
          </a:p>
        </p:txBody>
      </p:sp>
    </p:spTree>
    <p:extLst>
      <p:ext uri="{BB962C8B-B14F-4D97-AF65-F5344CB8AC3E}">
        <p14:creationId xmlns:p14="http://schemas.microsoft.com/office/powerpoint/2010/main" val="104061095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dden Slide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09600" y="1752600"/>
            <a:ext cx="8001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4201343"/>
      </p:ext>
    </p:extLst>
  </p:cSld>
  <p:clrMapOvr>
    <a:masterClrMapping/>
  </p:clrMapOvr>
  <p:transition>
    <p:fade/>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285126" y="76200"/>
            <a:ext cx="7238764" cy="1143000"/>
          </a:xfrm>
        </p:spPr>
        <p:txBody>
          <a:bodyPr>
            <a:normAutofit/>
          </a:bodyPr>
          <a:lstStyle>
            <a:lvl1pPr algn="ctr">
              <a:defRPr sz="4000" b="1">
                <a:solidFill>
                  <a:schemeClr val="bg1"/>
                </a:solidFill>
                <a:latin typeface="Century Gothic" panose="020B0502020202020204" pitchFamily="34" charset="0"/>
              </a:defRPr>
            </a:lvl1pPr>
          </a:lstStyle>
          <a:p>
            <a:r>
              <a:rPr lang="en-US" dirty="0"/>
              <a:t>Slide Title</a:t>
            </a:r>
          </a:p>
        </p:txBody>
      </p:sp>
      <p:sp>
        <p:nvSpPr>
          <p:cNvPr id="8" name="Title 1"/>
          <p:cNvSpPr txBox="1">
            <a:spLocks/>
          </p:cNvSpPr>
          <p:nvPr userDrawn="1"/>
        </p:nvSpPr>
        <p:spPr>
          <a:xfrm>
            <a:off x="914400" y="152400"/>
            <a:ext cx="77724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54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cxnSp>
        <p:nvCxnSpPr>
          <p:cNvPr id="10" name="Straight Connector 9"/>
          <p:cNvCxnSpPr/>
          <p:nvPr userDrawn="1"/>
        </p:nvCxnSpPr>
        <p:spPr>
          <a:xfrm>
            <a:off x="0" y="1295400"/>
            <a:ext cx="9144000" cy="0"/>
          </a:xfrm>
          <a:prstGeom prst="line">
            <a:avLst/>
          </a:prstGeom>
          <a:ln w="5715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descr="DJJ Logo on Transparency.tif"/>
          <p:cNvPicPr>
            <a:picLocks noChangeAspect="1"/>
          </p:cNvPicPr>
          <p:nvPr userDrawn="1"/>
        </p:nvPicPr>
        <p:blipFill>
          <a:blip r:embed="rId2" cstate="print"/>
          <a:stretch>
            <a:fillRect/>
          </a:stretch>
        </p:blipFill>
        <p:spPr>
          <a:xfrm>
            <a:off x="0" y="0"/>
            <a:ext cx="1295400" cy="1295400"/>
          </a:xfrm>
          <a:prstGeom prst="rect">
            <a:avLst/>
          </a:prstGeom>
        </p:spPr>
      </p:pic>
      <p:sp>
        <p:nvSpPr>
          <p:cNvPr id="13" name="Text Placeholder 12"/>
          <p:cNvSpPr>
            <a:spLocks noGrp="1"/>
          </p:cNvSpPr>
          <p:nvPr>
            <p:ph type="body" sz="quarter" idx="14" hasCustomPrompt="1"/>
          </p:nvPr>
        </p:nvSpPr>
        <p:spPr>
          <a:xfrm>
            <a:off x="685800" y="1600200"/>
            <a:ext cx="7772400" cy="495300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8523890" y="6445470"/>
            <a:ext cx="533400" cy="381000"/>
          </a:xfrm>
          <a:prstGeom prst="rect">
            <a:avLst/>
          </a:prstGeom>
        </p:spPr>
        <p:txBody>
          <a:bodyPr vert="horz" wrap="square" lIns="91440" tIns="45720" rIns="91440" bIns="45720" rtlCol="0" anchor="ctr">
            <a:normAutofit/>
          </a:bodyPr>
          <a:lstStyle/>
          <a:p>
            <a:pPr marL="0" marR="0" indent="0" algn="r" defTabSz="914400" rtl="0" eaLnBrk="1" fontAlgn="auto" latinLnBrk="0" hangingPunct="1">
              <a:lnSpc>
                <a:spcPct val="100000"/>
              </a:lnSpc>
              <a:spcBef>
                <a:spcPct val="0"/>
              </a:spcBef>
              <a:spcAft>
                <a:spcPts val="0"/>
              </a:spcAft>
              <a:buClrTx/>
              <a:buSzTx/>
              <a:buFontTx/>
              <a:buNone/>
              <a:tabLst/>
            </a:pPr>
            <a:fld id="{795B49A3-3B0E-40A9-9B22-FAAB12C30A45}" type="slidenum">
              <a:rPr kumimoji="0" lang="en-US" sz="1600" b="0" i="0" u="none" strike="noStrike" kern="1200" cap="none" spc="0" normalizeH="0" baseline="0" noProof="0" smtClean="0">
                <a:ln>
                  <a:noFill/>
                </a:ln>
                <a:solidFill>
                  <a:schemeClr val="tx1"/>
                </a:solidFill>
                <a:effectLst/>
                <a:uLnTx/>
                <a:uFillTx/>
                <a:latin typeface="Palatino Linotype" pitchFamily="18" charset="0"/>
                <a:ea typeface="+mj-ea"/>
                <a:cs typeface="+mj-cs"/>
              </a:rPr>
              <a:t>‹#›</a:t>
            </a:fld>
            <a:endParaRPr kumimoji="0" lang="en-US" sz="1600" b="0" i="0" u="none" strike="noStrike" kern="1200" cap="none" spc="0" normalizeH="0" baseline="0" noProof="0" dirty="0">
              <a:ln>
                <a:noFill/>
              </a:ln>
              <a:solidFill>
                <a:schemeClr val="tx1"/>
              </a:solidFill>
              <a:effectLst/>
              <a:uLnTx/>
              <a:uFillTx/>
              <a:latin typeface="Palatino Linotype" pitchFamily="18" charset="0"/>
              <a:ea typeface="+mj-ea"/>
              <a:cs typeface="+mj-cs"/>
            </a:endParaRPr>
          </a:p>
        </p:txBody>
      </p:sp>
      <p:sp>
        <p:nvSpPr>
          <p:cNvPr id="14" name="Text Placeholder 8"/>
          <p:cNvSpPr>
            <a:spLocks noGrp="1"/>
          </p:cNvSpPr>
          <p:nvPr>
            <p:ph type="body" sz="quarter" idx="10" hasCustomPrompt="1"/>
          </p:nvPr>
        </p:nvSpPr>
        <p:spPr>
          <a:xfrm>
            <a:off x="0" y="6542926"/>
            <a:ext cx="8305800" cy="304800"/>
          </a:xfrm>
        </p:spPr>
        <p:txBody>
          <a:bodyPr lIns="45720" tIns="0" bIns="0" anchor="b">
            <a:normAutofit/>
          </a:bodyPr>
          <a:lstStyle>
            <a:lvl1pPr marL="112713" indent="-112713">
              <a:buFont typeface="Palatino Linotype" pitchFamily="18" charset="0"/>
              <a:buChar char="*"/>
              <a:defRPr lang="en-US" sz="1200" kern="1200" dirty="0">
                <a:solidFill>
                  <a:schemeClr val="tx1"/>
                </a:solidFill>
                <a:latin typeface="Times New Roman" panose="02020603050405020304" pitchFamily="18" charset="0"/>
                <a:ea typeface="+mn-ea"/>
                <a:cs typeface="Times New Roman" panose="02020603050405020304" pitchFamily="18" charset="0"/>
              </a:defRPr>
            </a:lvl1pPr>
          </a:lstStyle>
          <a:p>
            <a:pPr marL="112713" lvl="0" indent="-112713" algn="l" defTabSz="914400" rtl="0" eaLnBrk="1" latinLnBrk="0" hangingPunct="1">
              <a:spcBef>
                <a:spcPct val="20000"/>
              </a:spcBef>
              <a:buFont typeface="Palatino Linotype" pitchFamily="18" charset="0"/>
              <a:buChar char="*"/>
            </a:pPr>
            <a:r>
              <a:rPr lang="en-US" dirty="0"/>
              <a:t>Click to edit Caveat/Footnote</a:t>
            </a:r>
          </a:p>
        </p:txBody>
      </p:sp>
    </p:spTree>
    <p:extLst>
      <p:ext uri="{BB962C8B-B14F-4D97-AF65-F5344CB8AC3E}">
        <p14:creationId xmlns:p14="http://schemas.microsoft.com/office/powerpoint/2010/main" val="32105122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6" name="Rectangle 5"/>
          <p:cNvSpPr/>
          <p:nvPr userDrawn="1"/>
        </p:nvSpPr>
        <p:spPr>
          <a:xfrm>
            <a:off x="0" y="2362200"/>
            <a:ext cx="9144000" cy="1295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0" y="3657600"/>
            <a:ext cx="9144000" cy="0"/>
          </a:xfrm>
          <a:prstGeom prst="line">
            <a:avLst/>
          </a:prstGeom>
          <a:ln w="5715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descr="DJJ Logo on Transparency.tif"/>
          <p:cNvPicPr>
            <a:picLocks noChangeAspect="1"/>
          </p:cNvPicPr>
          <p:nvPr userDrawn="1"/>
        </p:nvPicPr>
        <p:blipFill>
          <a:blip r:embed="rId2" cstate="print"/>
          <a:stretch>
            <a:fillRect/>
          </a:stretch>
        </p:blipFill>
        <p:spPr>
          <a:xfrm>
            <a:off x="0" y="2362200"/>
            <a:ext cx="1295400" cy="1295400"/>
          </a:xfrm>
          <a:prstGeom prst="rect">
            <a:avLst/>
          </a:prstGeom>
        </p:spPr>
      </p:pic>
      <p:sp>
        <p:nvSpPr>
          <p:cNvPr id="21" name="TextBox 20"/>
          <p:cNvSpPr txBox="1"/>
          <p:nvPr userDrawn="1"/>
        </p:nvSpPr>
        <p:spPr>
          <a:xfrm>
            <a:off x="8523890" y="6445470"/>
            <a:ext cx="533400" cy="381000"/>
          </a:xfrm>
          <a:prstGeom prst="rect">
            <a:avLst/>
          </a:prstGeom>
        </p:spPr>
        <p:txBody>
          <a:bodyPr vert="horz" wrap="square" lIns="91440" tIns="45720" rIns="91440" bIns="45720" rtlCol="0" anchor="ctr">
            <a:normAutofit/>
          </a:bodyPr>
          <a:lstStyle/>
          <a:p>
            <a:pPr marL="0" marR="0" indent="0" algn="r" defTabSz="914400" rtl="0" eaLnBrk="1" fontAlgn="auto" latinLnBrk="0" hangingPunct="1">
              <a:lnSpc>
                <a:spcPct val="100000"/>
              </a:lnSpc>
              <a:spcBef>
                <a:spcPct val="0"/>
              </a:spcBef>
              <a:spcAft>
                <a:spcPts val="0"/>
              </a:spcAft>
              <a:buClrTx/>
              <a:buSzTx/>
              <a:buFontTx/>
              <a:buNone/>
              <a:tabLst/>
            </a:pPr>
            <a:fld id="{B2660790-5C4C-4173-B1F7-04B35766C5D4}" type="slidenum">
              <a:rPr kumimoji="0" lang="en-US" sz="1600" b="0" i="0" u="none" strike="noStrike" kern="1200" cap="none" spc="0" normalizeH="0" baseline="0" noProof="0" smtClean="0">
                <a:ln>
                  <a:noFill/>
                </a:ln>
                <a:solidFill>
                  <a:schemeClr val="tx1"/>
                </a:solidFill>
                <a:effectLst/>
                <a:uLnTx/>
                <a:uFillTx/>
                <a:latin typeface="Palatino Linotype" pitchFamily="18" charset="0"/>
                <a:ea typeface="+mj-ea"/>
                <a:cs typeface="+mj-cs"/>
              </a:rPr>
              <a:pPr marL="0" marR="0" indent="0" algn="r" defTabSz="914400" rtl="0" eaLnBrk="1" fontAlgn="auto" latinLnBrk="0" hangingPunct="1">
                <a:lnSpc>
                  <a:spcPct val="100000"/>
                </a:lnSpc>
                <a:spcBef>
                  <a:spcPct val="0"/>
                </a:spcBef>
                <a:spcAft>
                  <a:spcPts val="0"/>
                </a:spcAft>
                <a:buClrTx/>
                <a:buSzTx/>
                <a:buFontTx/>
                <a:buNone/>
                <a:tabLst/>
              </a:pPr>
              <a:t>‹#›</a:t>
            </a:fld>
            <a:endParaRPr kumimoji="0" lang="en-US" sz="1600" b="0" i="0" u="none" strike="noStrike" kern="1200" cap="none" spc="0" normalizeH="0" baseline="0" noProof="0" dirty="0">
              <a:ln>
                <a:noFill/>
              </a:ln>
              <a:solidFill>
                <a:schemeClr val="tx1"/>
              </a:solidFill>
              <a:effectLst/>
              <a:uLnTx/>
              <a:uFillTx/>
              <a:latin typeface="Palatino Linotype" pitchFamily="18" charset="0"/>
              <a:ea typeface="+mj-ea"/>
              <a:cs typeface="+mj-cs"/>
            </a:endParaRPr>
          </a:p>
        </p:txBody>
      </p:sp>
      <p:sp>
        <p:nvSpPr>
          <p:cNvPr id="9" name="Text Placeholder 8"/>
          <p:cNvSpPr>
            <a:spLocks noGrp="1"/>
          </p:cNvSpPr>
          <p:nvPr>
            <p:ph type="body" sz="quarter" idx="10" hasCustomPrompt="1"/>
          </p:nvPr>
        </p:nvSpPr>
        <p:spPr>
          <a:xfrm>
            <a:off x="0" y="6542926"/>
            <a:ext cx="8305800" cy="304800"/>
          </a:xfrm>
        </p:spPr>
        <p:txBody>
          <a:bodyPr lIns="45720" tIns="0" bIns="0" anchor="b">
            <a:normAutofit/>
          </a:bodyPr>
          <a:lstStyle>
            <a:lvl1pPr marL="112713" indent="-112713">
              <a:buFont typeface="Palatino Linotype" pitchFamily="18" charset="0"/>
              <a:buChar char="*"/>
              <a:defRPr lang="en-US" sz="1200" kern="1200" dirty="0">
                <a:solidFill>
                  <a:schemeClr val="tx1"/>
                </a:solidFill>
                <a:latin typeface="Times New Roman" panose="02020603050405020304" pitchFamily="18" charset="0"/>
                <a:ea typeface="+mn-ea"/>
                <a:cs typeface="Times New Roman" panose="02020603050405020304" pitchFamily="18" charset="0"/>
              </a:defRPr>
            </a:lvl1pPr>
          </a:lstStyle>
          <a:p>
            <a:pPr marL="112713" lvl="0" indent="-112713" algn="l" defTabSz="914400" rtl="0" eaLnBrk="1" latinLnBrk="0" hangingPunct="1">
              <a:spcBef>
                <a:spcPct val="20000"/>
              </a:spcBef>
              <a:buFont typeface="Palatino Linotype" pitchFamily="18" charset="0"/>
              <a:buChar char="*"/>
            </a:pPr>
            <a:r>
              <a:rPr lang="en-US" dirty="0"/>
              <a:t>Click to edit Caveat/Footnote</a:t>
            </a:r>
          </a:p>
        </p:txBody>
      </p:sp>
      <p:sp>
        <p:nvSpPr>
          <p:cNvPr id="8" name="Title 1"/>
          <p:cNvSpPr>
            <a:spLocks noGrp="1"/>
          </p:cNvSpPr>
          <p:nvPr>
            <p:ph type="title" hasCustomPrompt="1"/>
          </p:nvPr>
        </p:nvSpPr>
        <p:spPr>
          <a:xfrm>
            <a:off x="1295400" y="2438400"/>
            <a:ext cx="6553200" cy="1143000"/>
          </a:xfrm>
        </p:spPr>
        <p:txBody>
          <a:bodyPr>
            <a:normAutofit/>
          </a:bodyPr>
          <a:lstStyle>
            <a:lvl1pPr algn="ctr">
              <a:defRPr sz="4000" b="1">
                <a:solidFill>
                  <a:schemeClr val="bg1"/>
                </a:solidFill>
                <a:latin typeface="Century Gothic" panose="020B0502020202020204" pitchFamily="34" charset="0"/>
              </a:defRPr>
            </a:lvl1pPr>
          </a:lstStyle>
          <a:p>
            <a:r>
              <a:rPr lang="en-US" dirty="0"/>
              <a:t>Slide Title</a:t>
            </a:r>
          </a:p>
        </p:txBody>
      </p:sp>
      <p:cxnSp>
        <p:nvCxnSpPr>
          <p:cNvPr id="11" name="Straight Connector 10"/>
          <p:cNvCxnSpPr/>
          <p:nvPr userDrawn="1"/>
        </p:nvCxnSpPr>
        <p:spPr>
          <a:xfrm>
            <a:off x="0" y="2362200"/>
            <a:ext cx="9144000" cy="0"/>
          </a:xfrm>
          <a:prstGeom prst="line">
            <a:avLst/>
          </a:prstGeom>
          <a:ln w="5715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80841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0"/>
            <a:ext cx="9144000" cy="1295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0" y="1295400"/>
            <a:ext cx="9144000" cy="0"/>
          </a:xfrm>
          <a:prstGeom prst="line">
            <a:avLst/>
          </a:prstGeom>
          <a:ln w="5715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descr="DJJ Logo on Transparency.tif"/>
          <p:cNvPicPr>
            <a:picLocks noChangeAspect="1"/>
          </p:cNvPicPr>
          <p:nvPr userDrawn="1"/>
        </p:nvPicPr>
        <p:blipFill>
          <a:blip r:embed="rId2" cstate="print"/>
          <a:stretch>
            <a:fillRect/>
          </a:stretch>
        </p:blipFill>
        <p:spPr>
          <a:xfrm>
            <a:off x="0" y="0"/>
            <a:ext cx="1295400" cy="1295400"/>
          </a:xfrm>
          <a:prstGeom prst="rect">
            <a:avLst/>
          </a:prstGeom>
        </p:spPr>
      </p:pic>
      <p:sp>
        <p:nvSpPr>
          <p:cNvPr id="21" name="TextBox 20"/>
          <p:cNvSpPr txBox="1"/>
          <p:nvPr userDrawn="1"/>
        </p:nvSpPr>
        <p:spPr>
          <a:xfrm>
            <a:off x="8523890" y="6445470"/>
            <a:ext cx="533400" cy="381000"/>
          </a:xfrm>
          <a:prstGeom prst="rect">
            <a:avLst/>
          </a:prstGeom>
        </p:spPr>
        <p:txBody>
          <a:bodyPr vert="horz" wrap="square" lIns="91440" tIns="45720" rIns="91440" bIns="45720" rtlCol="0" anchor="ctr">
            <a:normAutofit/>
          </a:bodyPr>
          <a:lstStyle/>
          <a:p>
            <a:pPr marL="0" marR="0" indent="0" algn="r" defTabSz="914400" rtl="0" eaLnBrk="1" fontAlgn="auto" latinLnBrk="0" hangingPunct="1">
              <a:lnSpc>
                <a:spcPct val="100000"/>
              </a:lnSpc>
              <a:spcBef>
                <a:spcPct val="0"/>
              </a:spcBef>
              <a:spcAft>
                <a:spcPts val="0"/>
              </a:spcAft>
              <a:buClrTx/>
              <a:buSzTx/>
              <a:buFontTx/>
              <a:buNone/>
              <a:tabLst/>
            </a:pPr>
            <a:fld id="{B2660790-5C4C-4173-B1F7-04B35766C5D4}" type="slidenum">
              <a:rPr kumimoji="0" lang="en-US" sz="1600" b="0" i="0" u="none" strike="noStrike" kern="1200" cap="none" spc="0" normalizeH="0" baseline="0" noProof="0" smtClean="0">
                <a:ln>
                  <a:noFill/>
                </a:ln>
                <a:solidFill>
                  <a:schemeClr val="tx1"/>
                </a:solidFill>
                <a:effectLst/>
                <a:uLnTx/>
                <a:uFillTx/>
                <a:latin typeface="Palatino Linotype" pitchFamily="18" charset="0"/>
                <a:ea typeface="+mj-ea"/>
                <a:cs typeface="+mj-cs"/>
              </a:rPr>
              <a:pPr marL="0" marR="0" indent="0" algn="r" defTabSz="914400" rtl="0" eaLnBrk="1" fontAlgn="auto" latinLnBrk="0" hangingPunct="1">
                <a:lnSpc>
                  <a:spcPct val="100000"/>
                </a:lnSpc>
                <a:spcBef>
                  <a:spcPct val="0"/>
                </a:spcBef>
                <a:spcAft>
                  <a:spcPts val="0"/>
                </a:spcAft>
                <a:buClrTx/>
                <a:buSzTx/>
                <a:buFontTx/>
                <a:buNone/>
                <a:tabLst/>
              </a:pPr>
              <a:t>‹#›</a:t>
            </a:fld>
            <a:endParaRPr kumimoji="0" lang="en-US" sz="1600" b="0" i="0" u="none" strike="noStrike" kern="1200" cap="none" spc="0" normalizeH="0" baseline="0" noProof="0" dirty="0">
              <a:ln>
                <a:noFill/>
              </a:ln>
              <a:solidFill>
                <a:schemeClr val="tx1"/>
              </a:solidFill>
              <a:effectLst/>
              <a:uLnTx/>
              <a:uFillTx/>
              <a:latin typeface="Palatino Linotype" pitchFamily="18" charset="0"/>
              <a:ea typeface="+mj-ea"/>
              <a:cs typeface="+mj-cs"/>
            </a:endParaRPr>
          </a:p>
        </p:txBody>
      </p:sp>
      <p:sp>
        <p:nvSpPr>
          <p:cNvPr id="9" name="Text Placeholder 8"/>
          <p:cNvSpPr>
            <a:spLocks noGrp="1"/>
          </p:cNvSpPr>
          <p:nvPr>
            <p:ph type="body" sz="quarter" idx="10" hasCustomPrompt="1"/>
          </p:nvPr>
        </p:nvSpPr>
        <p:spPr>
          <a:xfrm>
            <a:off x="0" y="6542926"/>
            <a:ext cx="8305800" cy="304800"/>
          </a:xfrm>
        </p:spPr>
        <p:txBody>
          <a:bodyPr lIns="45720" tIns="0" bIns="0" anchor="b">
            <a:normAutofit/>
          </a:bodyPr>
          <a:lstStyle>
            <a:lvl1pPr marL="112713" indent="-112713">
              <a:buFont typeface="Palatino Linotype" pitchFamily="18" charset="0"/>
              <a:buChar char="*"/>
              <a:defRPr lang="en-US" sz="1200" kern="1200" dirty="0">
                <a:solidFill>
                  <a:schemeClr val="tx1"/>
                </a:solidFill>
                <a:latin typeface="Times New Roman" panose="02020603050405020304" pitchFamily="18" charset="0"/>
                <a:ea typeface="+mn-ea"/>
                <a:cs typeface="Times New Roman" panose="02020603050405020304" pitchFamily="18" charset="0"/>
              </a:defRPr>
            </a:lvl1pPr>
          </a:lstStyle>
          <a:p>
            <a:pPr marL="112713" lvl="0" indent="-112713" algn="l" defTabSz="914400" rtl="0" eaLnBrk="1" latinLnBrk="0" hangingPunct="1">
              <a:spcBef>
                <a:spcPct val="20000"/>
              </a:spcBef>
              <a:buFont typeface="Palatino Linotype" pitchFamily="18" charset="0"/>
              <a:buChar char="*"/>
            </a:pPr>
            <a:r>
              <a:rPr lang="en-US" dirty="0"/>
              <a:t>Click to edit Caveat/Footnote</a:t>
            </a:r>
          </a:p>
        </p:txBody>
      </p:sp>
      <p:sp>
        <p:nvSpPr>
          <p:cNvPr id="8" name="Title 1"/>
          <p:cNvSpPr>
            <a:spLocks noGrp="1"/>
          </p:cNvSpPr>
          <p:nvPr>
            <p:ph type="title" hasCustomPrompt="1"/>
          </p:nvPr>
        </p:nvSpPr>
        <p:spPr>
          <a:xfrm>
            <a:off x="1295400" y="76200"/>
            <a:ext cx="7228490" cy="1143000"/>
          </a:xfrm>
        </p:spPr>
        <p:txBody>
          <a:bodyPr>
            <a:normAutofit/>
          </a:bodyPr>
          <a:lstStyle>
            <a:lvl1pPr algn="ctr">
              <a:defRPr sz="4000" b="1">
                <a:solidFill>
                  <a:schemeClr val="bg1"/>
                </a:solidFill>
                <a:latin typeface="Century Gothic" panose="020B0502020202020204" pitchFamily="34" charset="0"/>
              </a:defRPr>
            </a:lvl1pPr>
          </a:lstStyle>
          <a:p>
            <a:r>
              <a:rPr lang="en-US" dirty="0"/>
              <a:t>Slide Title</a:t>
            </a:r>
          </a:p>
        </p:txBody>
      </p:sp>
    </p:spTree>
    <p:extLst>
      <p:ext uri="{BB962C8B-B14F-4D97-AF65-F5344CB8AC3E}">
        <p14:creationId xmlns:p14="http://schemas.microsoft.com/office/powerpoint/2010/main" val="136067768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TextBox 3"/>
          <p:cNvSpPr txBox="1"/>
          <p:nvPr userDrawn="1"/>
        </p:nvSpPr>
        <p:spPr>
          <a:xfrm>
            <a:off x="8610600" y="6477000"/>
            <a:ext cx="533400" cy="369888"/>
          </a:xfrm>
          <a:prstGeom prst="rect">
            <a:avLst/>
          </a:prstGeom>
          <a:noFill/>
        </p:spPr>
        <p:txBody>
          <a:bodyPr>
            <a:spAutoFit/>
          </a:bodyPr>
          <a:lstStyle/>
          <a:p>
            <a:pPr>
              <a:defRPr/>
            </a:pPr>
            <a:fld id="{4E768E1F-CE4F-474E-AF90-CFDD240C03AE}" type="slidenum">
              <a:rPr lang="en-US"/>
              <a:pPr>
                <a:defRPr/>
              </a:pPr>
              <a:t>‹#›</a:t>
            </a:fld>
            <a:endParaRPr lang="en-US" dirty="0"/>
          </a:p>
        </p:txBody>
      </p:sp>
      <p:sp>
        <p:nvSpPr>
          <p:cNvPr id="2" name="Title 1"/>
          <p:cNvSpPr>
            <a:spLocks noGrp="1"/>
          </p:cNvSpPr>
          <p:nvPr>
            <p:ph type="title"/>
          </p:nvPr>
        </p:nvSpPr>
        <p:spPr/>
        <p:txBody>
          <a:bodyPr>
            <a:noAutofit/>
          </a:bodyPr>
          <a:lstStyle>
            <a:lvl1pPr>
              <a:defRPr sz="4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14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32"/>
        <p:cNvGrpSpPr/>
        <p:nvPr/>
      </p:nvGrpSpPr>
      <p:grpSpPr>
        <a:xfrm>
          <a:off x="0" y="0"/>
          <a:ext cx="0" cy="0"/>
          <a:chOff x="0" y="0"/>
          <a:chExt cx="0" cy="0"/>
        </a:xfrm>
      </p:grpSpPr>
      <p:sp>
        <p:nvSpPr>
          <p:cNvPr id="33" name="Google Shape;33;p79"/>
          <p:cNvSpPr/>
          <p:nvPr/>
        </p:nvSpPr>
        <p:spPr>
          <a:xfrm>
            <a:off x="0" y="2362200"/>
            <a:ext cx="9144000" cy="12954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4" name="Google Shape;34;p79"/>
          <p:cNvCxnSpPr/>
          <p:nvPr/>
        </p:nvCxnSpPr>
        <p:spPr>
          <a:xfrm>
            <a:off x="0" y="3657600"/>
            <a:ext cx="9144000" cy="0"/>
          </a:xfrm>
          <a:prstGeom prst="straightConnector1">
            <a:avLst/>
          </a:prstGeom>
          <a:noFill/>
          <a:ln w="57150" cap="flat" cmpd="sng">
            <a:solidFill>
              <a:srgbClr val="FFC000"/>
            </a:solidFill>
            <a:prstDash val="solid"/>
            <a:round/>
            <a:headEnd type="none" w="sm" len="sm"/>
            <a:tailEnd type="none" w="sm" len="sm"/>
          </a:ln>
          <a:effectLst>
            <a:outerShdw blurRad="50800" dist="38100" dir="5400000" algn="t" rotWithShape="0">
              <a:srgbClr val="000000">
                <a:alpha val="40000"/>
              </a:srgbClr>
            </a:outerShdw>
          </a:effectLst>
        </p:spPr>
      </p:cxnSp>
      <p:pic>
        <p:nvPicPr>
          <p:cNvPr id="35" name="Google Shape;35;p79" descr="DJJ Logo on Transparency.tif"/>
          <p:cNvPicPr preferRelativeResize="0"/>
          <p:nvPr/>
        </p:nvPicPr>
        <p:blipFill rotWithShape="1">
          <a:blip r:embed="rId2">
            <a:alphaModFix/>
          </a:blip>
          <a:srcRect/>
          <a:stretch/>
        </p:blipFill>
        <p:spPr>
          <a:xfrm>
            <a:off x="7848600" y="2362200"/>
            <a:ext cx="1295400" cy="1295400"/>
          </a:xfrm>
          <a:prstGeom prst="rect">
            <a:avLst/>
          </a:prstGeom>
          <a:noFill/>
          <a:ln>
            <a:noFill/>
          </a:ln>
        </p:spPr>
      </p:pic>
      <p:sp>
        <p:nvSpPr>
          <p:cNvPr id="36" name="Google Shape;36;p79"/>
          <p:cNvSpPr txBox="1"/>
          <p:nvPr/>
        </p:nvSpPr>
        <p:spPr>
          <a:xfrm>
            <a:off x="8523890" y="6445470"/>
            <a:ext cx="533400" cy="38100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chemeClr val="dk1"/>
              </a:buClr>
              <a:buSzPts val="1600"/>
              <a:buFont typeface="Palatino Linotype"/>
              <a:buNone/>
            </a:pPr>
            <a:fld id="{00000000-1234-1234-1234-123412341234}" type="slidenum">
              <a:rPr lang="en-US" sz="1600" b="0" i="0" u="none" strike="noStrike" cap="none">
                <a:solidFill>
                  <a:schemeClr val="dk1"/>
                </a:solidFill>
                <a:latin typeface="Palatino Linotype"/>
                <a:ea typeface="Palatino Linotype"/>
                <a:cs typeface="Palatino Linotype"/>
                <a:sym typeface="Palatino Linotype"/>
              </a:rPr>
              <a:t>‹#›</a:t>
            </a:fld>
            <a:endParaRPr sz="1600" b="0" i="0" u="none" strike="noStrike" cap="none">
              <a:solidFill>
                <a:schemeClr val="dk1"/>
              </a:solidFill>
              <a:latin typeface="Palatino Linotype"/>
              <a:ea typeface="Palatino Linotype"/>
              <a:cs typeface="Palatino Linotype"/>
              <a:sym typeface="Palatino Linotype"/>
            </a:endParaRPr>
          </a:p>
        </p:txBody>
      </p:sp>
      <p:sp>
        <p:nvSpPr>
          <p:cNvPr id="37" name="Google Shape;37;p79"/>
          <p:cNvSpPr txBox="1">
            <a:spLocks noGrp="1"/>
          </p:cNvSpPr>
          <p:nvPr>
            <p:ph type="body" idx="1"/>
          </p:nvPr>
        </p:nvSpPr>
        <p:spPr>
          <a:xfrm>
            <a:off x="0" y="6542926"/>
            <a:ext cx="8305800" cy="304800"/>
          </a:xfrm>
          <a:prstGeom prst="rect">
            <a:avLst/>
          </a:prstGeom>
          <a:noFill/>
          <a:ln>
            <a:noFill/>
          </a:ln>
        </p:spPr>
        <p:txBody>
          <a:bodyPr spcFirstLastPara="1" wrap="square" lIns="45700" tIns="0" rIns="91425" bIns="0" anchor="b" anchorCtr="0">
            <a:normAutofit/>
          </a:bodyPr>
          <a:lstStyle>
            <a:lvl1pPr marL="457200" lvl="0" indent="-304800" algn="l">
              <a:spcBef>
                <a:spcPts val="240"/>
              </a:spcBef>
              <a:spcAft>
                <a:spcPts val="0"/>
              </a:spcAft>
              <a:buClr>
                <a:schemeClr val="dk1"/>
              </a:buClr>
              <a:buSzPts val="1200"/>
              <a:buFont typeface="Palatino Linotype"/>
              <a:buChar char="*"/>
              <a:defRPr sz="1200">
                <a:solidFill>
                  <a:schemeClr val="dk1"/>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79"/>
          <p:cNvSpPr txBox="1">
            <a:spLocks noGrp="1"/>
          </p:cNvSpPr>
          <p:nvPr>
            <p:ph type="title"/>
          </p:nvPr>
        </p:nvSpPr>
        <p:spPr>
          <a:xfrm>
            <a:off x="1295400" y="2438400"/>
            <a:ext cx="6553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entury Gothic"/>
              <a:buNone/>
              <a:defRPr sz="4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9" name="Google Shape;39;p79"/>
          <p:cNvCxnSpPr/>
          <p:nvPr/>
        </p:nvCxnSpPr>
        <p:spPr>
          <a:xfrm>
            <a:off x="0" y="2362200"/>
            <a:ext cx="9144000" cy="0"/>
          </a:xfrm>
          <a:prstGeom prst="straightConnector1">
            <a:avLst/>
          </a:prstGeom>
          <a:noFill/>
          <a:ln w="57150" cap="flat" cmpd="sng">
            <a:solidFill>
              <a:srgbClr val="FFC000"/>
            </a:solidFill>
            <a:prstDash val="solid"/>
            <a:round/>
            <a:headEnd type="none" w="sm" len="sm"/>
            <a:tailEnd type="none" w="sm" len="sm"/>
          </a:ln>
          <a:effectLst>
            <a:outerShdw blurRad="50800" dist="38100" dir="5400000" algn="t" rotWithShape="0">
              <a:srgbClr val="000000">
                <a:alpha val="40000"/>
              </a:srgbClr>
            </a:outerShdw>
          </a:effectLst>
        </p:spPr>
      </p:cxn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295400" y="76200"/>
            <a:ext cx="7228490" cy="1143000"/>
          </a:xfrm>
        </p:spPr>
        <p:txBody>
          <a:bodyPr>
            <a:normAutofit/>
          </a:bodyPr>
          <a:lstStyle>
            <a:lvl1pPr algn="ctr">
              <a:defRPr sz="4000" b="1">
                <a:solidFill>
                  <a:schemeClr val="bg1"/>
                </a:solidFill>
                <a:latin typeface="Century Gothic" panose="020B0502020202020204" pitchFamily="34" charset="0"/>
              </a:defRPr>
            </a:lvl1pPr>
          </a:lstStyle>
          <a:p>
            <a:r>
              <a:rPr lang="en-US" dirty="0"/>
              <a:t>Slide Title</a:t>
            </a:r>
          </a:p>
        </p:txBody>
      </p:sp>
      <p:sp>
        <p:nvSpPr>
          <p:cNvPr id="8" name="Title 1"/>
          <p:cNvSpPr txBox="1">
            <a:spLocks/>
          </p:cNvSpPr>
          <p:nvPr userDrawn="1"/>
        </p:nvSpPr>
        <p:spPr>
          <a:xfrm>
            <a:off x="914400" y="152400"/>
            <a:ext cx="77724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54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sp>
        <p:nvSpPr>
          <p:cNvPr id="9" name="Content Placeholder 2"/>
          <p:cNvSpPr>
            <a:spLocks noGrp="1"/>
          </p:cNvSpPr>
          <p:nvPr userDrawn="1">
            <p:ph idx="13" hasCustomPrompt="1"/>
          </p:nvPr>
        </p:nvSpPr>
        <p:spPr>
          <a:xfrm>
            <a:off x="685800" y="1600200"/>
            <a:ext cx="7772400" cy="4953000"/>
          </a:xfrm>
        </p:spPr>
        <p:txBody>
          <a:bodyPr/>
          <a:lstStyle>
            <a:lvl1pPr>
              <a:defRPr>
                <a:latin typeface="Times New Roman" panose="02020603050405020304" pitchFamily="18" charset="0"/>
                <a:cs typeface="Times New Roman" panose="02020603050405020304" pitchFamily="18" charset="0"/>
              </a:defRPr>
            </a:lvl1pPr>
          </a:lstStyle>
          <a:p>
            <a:pPr lvl="0">
              <a:buNone/>
            </a:pPr>
            <a:r>
              <a:rPr lang="en-US" dirty="0">
                <a:solidFill>
                  <a:schemeClr val="tx1">
                    <a:lumMod val="85000"/>
                    <a:lumOff val="15000"/>
                  </a:schemeClr>
                </a:solidFill>
              </a:rPr>
              <a:t>Click to edit content</a:t>
            </a:r>
          </a:p>
        </p:txBody>
      </p:sp>
      <p:cxnSp>
        <p:nvCxnSpPr>
          <p:cNvPr id="10" name="Straight Connector 9"/>
          <p:cNvCxnSpPr/>
          <p:nvPr userDrawn="1"/>
        </p:nvCxnSpPr>
        <p:spPr>
          <a:xfrm>
            <a:off x="0" y="1295400"/>
            <a:ext cx="9144000" cy="0"/>
          </a:xfrm>
          <a:prstGeom prst="line">
            <a:avLst/>
          </a:prstGeom>
          <a:ln w="5715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descr="DJJ Logo on Transparency.tif"/>
          <p:cNvPicPr>
            <a:picLocks noChangeAspect="1"/>
          </p:cNvPicPr>
          <p:nvPr userDrawn="1"/>
        </p:nvPicPr>
        <p:blipFill>
          <a:blip r:embed="rId2" cstate="print"/>
          <a:stretch>
            <a:fillRect/>
          </a:stretch>
        </p:blipFill>
        <p:spPr>
          <a:xfrm>
            <a:off x="0" y="0"/>
            <a:ext cx="1295400" cy="1295400"/>
          </a:xfrm>
          <a:prstGeom prst="rect">
            <a:avLst/>
          </a:prstGeom>
        </p:spPr>
      </p:pic>
      <p:sp>
        <p:nvSpPr>
          <p:cNvPr id="19" name="TextBox 18"/>
          <p:cNvSpPr txBox="1"/>
          <p:nvPr userDrawn="1"/>
        </p:nvSpPr>
        <p:spPr>
          <a:xfrm>
            <a:off x="8523890" y="6445470"/>
            <a:ext cx="533400" cy="381000"/>
          </a:xfrm>
          <a:prstGeom prst="rect">
            <a:avLst/>
          </a:prstGeom>
        </p:spPr>
        <p:txBody>
          <a:bodyPr vert="horz" wrap="square" lIns="91440" tIns="45720" rIns="91440" bIns="45720" rtlCol="0" anchor="ctr">
            <a:normAutofit/>
          </a:bodyPr>
          <a:lstStyle/>
          <a:p>
            <a:pPr marL="0" marR="0" indent="0" algn="r" defTabSz="914400" rtl="0" eaLnBrk="1" fontAlgn="auto" latinLnBrk="0" hangingPunct="1">
              <a:lnSpc>
                <a:spcPct val="100000"/>
              </a:lnSpc>
              <a:spcBef>
                <a:spcPct val="0"/>
              </a:spcBef>
              <a:spcAft>
                <a:spcPts val="0"/>
              </a:spcAft>
              <a:buClrTx/>
              <a:buSzTx/>
              <a:buFontTx/>
              <a:buNone/>
              <a:tabLst/>
            </a:pPr>
            <a:fld id="{B2660790-5C4C-4173-B1F7-04B35766C5D4}" type="slidenum">
              <a:rPr kumimoji="0" lang="en-US" sz="1600" b="0" i="0" u="none" strike="noStrike" kern="1200" cap="none" spc="0" normalizeH="0" baseline="0" noProof="0" smtClean="0">
                <a:ln>
                  <a:noFill/>
                </a:ln>
                <a:solidFill>
                  <a:schemeClr val="tx1"/>
                </a:solidFill>
                <a:effectLst/>
                <a:uLnTx/>
                <a:uFillTx/>
                <a:latin typeface="Palatino Linotype" pitchFamily="18" charset="0"/>
                <a:ea typeface="+mj-ea"/>
                <a:cs typeface="+mj-cs"/>
              </a:rPr>
              <a:pPr marL="0" marR="0" indent="0" algn="r" defTabSz="914400" rtl="0" eaLnBrk="1" fontAlgn="auto" latinLnBrk="0" hangingPunct="1">
                <a:lnSpc>
                  <a:spcPct val="100000"/>
                </a:lnSpc>
                <a:spcBef>
                  <a:spcPct val="0"/>
                </a:spcBef>
                <a:spcAft>
                  <a:spcPts val="0"/>
                </a:spcAft>
                <a:buClrTx/>
                <a:buSzTx/>
                <a:buFontTx/>
                <a:buNone/>
                <a:tabLst/>
              </a:pPr>
              <a:t>‹#›</a:t>
            </a:fld>
            <a:endParaRPr kumimoji="0" lang="en-US" sz="1600" b="0" i="0" u="none" strike="noStrike" kern="1200" cap="none" spc="0" normalizeH="0" baseline="0" noProof="0" dirty="0">
              <a:ln>
                <a:noFill/>
              </a:ln>
              <a:solidFill>
                <a:schemeClr val="tx1"/>
              </a:solidFill>
              <a:effectLst/>
              <a:uLnTx/>
              <a:uFillTx/>
              <a:latin typeface="Palatino Linotype" pitchFamily="18" charset="0"/>
              <a:ea typeface="+mj-ea"/>
              <a:cs typeface="+mj-cs"/>
            </a:endParaRPr>
          </a:p>
        </p:txBody>
      </p:sp>
      <p:sp>
        <p:nvSpPr>
          <p:cNvPr id="14" name="Text Placeholder 8"/>
          <p:cNvSpPr>
            <a:spLocks noGrp="1"/>
          </p:cNvSpPr>
          <p:nvPr>
            <p:ph type="body" sz="quarter" idx="10" hasCustomPrompt="1"/>
          </p:nvPr>
        </p:nvSpPr>
        <p:spPr>
          <a:xfrm>
            <a:off x="0" y="6542926"/>
            <a:ext cx="8305800" cy="304800"/>
          </a:xfrm>
        </p:spPr>
        <p:txBody>
          <a:bodyPr lIns="45720" tIns="0" bIns="0" anchor="b">
            <a:normAutofit/>
          </a:bodyPr>
          <a:lstStyle>
            <a:lvl1pPr marL="112713" indent="-112713">
              <a:buFont typeface="Palatino Linotype" pitchFamily="18" charset="0"/>
              <a:buChar char="*"/>
              <a:defRPr lang="en-US" sz="1200" kern="1200" dirty="0">
                <a:solidFill>
                  <a:schemeClr val="tx1"/>
                </a:solidFill>
                <a:latin typeface="Times New Roman" panose="02020603050405020304" pitchFamily="18" charset="0"/>
                <a:ea typeface="+mn-ea"/>
                <a:cs typeface="Times New Roman" panose="02020603050405020304" pitchFamily="18" charset="0"/>
              </a:defRPr>
            </a:lvl1pPr>
          </a:lstStyle>
          <a:p>
            <a:pPr marL="112713" lvl="0" indent="-112713" algn="l" defTabSz="914400" rtl="0" eaLnBrk="1" latinLnBrk="0" hangingPunct="1">
              <a:spcBef>
                <a:spcPct val="20000"/>
              </a:spcBef>
              <a:buFont typeface="Palatino Linotype" pitchFamily="18" charset="0"/>
              <a:buChar char="*"/>
            </a:pPr>
            <a:r>
              <a:rPr lang="en-US" dirty="0"/>
              <a:t>Click to edit Caveat/Footnote</a:t>
            </a:r>
          </a:p>
        </p:txBody>
      </p:sp>
    </p:spTree>
    <p:extLst>
      <p:ext uri="{BB962C8B-B14F-4D97-AF65-F5344CB8AC3E}">
        <p14:creationId xmlns:p14="http://schemas.microsoft.com/office/powerpoint/2010/main" val="263648790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285126" y="76200"/>
            <a:ext cx="7238764" cy="1143000"/>
          </a:xfrm>
        </p:spPr>
        <p:txBody>
          <a:bodyPr>
            <a:normAutofit/>
          </a:bodyPr>
          <a:lstStyle>
            <a:lvl1pPr algn="ctr">
              <a:defRPr sz="4000" b="1">
                <a:solidFill>
                  <a:schemeClr val="bg1"/>
                </a:solidFill>
                <a:latin typeface="Century Gothic" panose="020B0502020202020204" pitchFamily="34" charset="0"/>
              </a:defRPr>
            </a:lvl1pPr>
          </a:lstStyle>
          <a:p>
            <a:r>
              <a:rPr lang="en-US" dirty="0"/>
              <a:t>Slide Title</a:t>
            </a:r>
          </a:p>
        </p:txBody>
      </p:sp>
      <p:sp>
        <p:nvSpPr>
          <p:cNvPr id="8" name="Title 1"/>
          <p:cNvSpPr txBox="1">
            <a:spLocks/>
          </p:cNvSpPr>
          <p:nvPr userDrawn="1"/>
        </p:nvSpPr>
        <p:spPr>
          <a:xfrm>
            <a:off x="914400" y="152400"/>
            <a:ext cx="77724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54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cxnSp>
        <p:nvCxnSpPr>
          <p:cNvPr id="10" name="Straight Connector 9"/>
          <p:cNvCxnSpPr/>
          <p:nvPr userDrawn="1"/>
        </p:nvCxnSpPr>
        <p:spPr>
          <a:xfrm>
            <a:off x="0" y="1295400"/>
            <a:ext cx="9144000" cy="0"/>
          </a:xfrm>
          <a:prstGeom prst="line">
            <a:avLst/>
          </a:prstGeom>
          <a:ln w="5715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descr="DJJ Logo on Transparency.tif"/>
          <p:cNvPicPr>
            <a:picLocks noChangeAspect="1"/>
          </p:cNvPicPr>
          <p:nvPr userDrawn="1"/>
        </p:nvPicPr>
        <p:blipFill>
          <a:blip r:embed="rId2" cstate="print"/>
          <a:stretch>
            <a:fillRect/>
          </a:stretch>
        </p:blipFill>
        <p:spPr>
          <a:xfrm>
            <a:off x="0" y="0"/>
            <a:ext cx="1295400" cy="1295400"/>
          </a:xfrm>
          <a:prstGeom prst="rect">
            <a:avLst/>
          </a:prstGeom>
        </p:spPr>
      </p:pic>
      <p:sp>
        <p:nvSpPr>
          <p:cNvPr id="13" name="Text Placeholder 12"/>
          <p:cNvSpPr>
            <a:spLocks noGrp="1"/>
          </p:cNvSpPr>
          <p:nvPr>
            <p:ph type="body" sz="quarter" idx="14" hasCustomPrompt="1"/>
          </p:nvPr>
        </p:nvSpPr>
        <p:spPr>
          <a:xfrm>
            <a:off x="685800" y="1600200"/>
            <a:ext cx="7772400" cy="495300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8523890" y="6445470"/>
            <a:ext cx="533400" cy="381000"/>
          </a:xfrm>
          <a:prstGeom prst="rect">
            <a:avLst/>
          </a:prstGeom>
        </p:spPr>
        <p:txBody>
          <a:bodyPr vert="horz" wrap="square" lIns="91440" tIns="45720" rIns="91440" bIns="45720" rtlCol="0" anchor="ctr">
            <a:normAutofit/>
          </a:bodyPr>
          <a:lstStyle/>
          <a:p>
            <a:pPr marL="0" marR="0" indent="0" algn="r" defTabSz="914400" rtl="0" eaLnBrk="1" fontAlgn="auto" latinLnBrk="0" hangingPunct="1">
              <a:lnSpc>
                <a:spcPct val="100000"/>
              </a:lnSpc>
              <a:spcBef>
                <a:spcPct val="0"/>
              </a:spcBef>
              <a:spcAft>
                <a:spcPts val="0"/>
              </a:spcAft>
              <a:buClrTx/>
              <a:buSzTx/>
              <a:buFontTx/>
              <a:buNone/>
              <a:tabLst/>
            </a:pPr>
            <a:fld id="{B2660790-5C4C-4173-B1F7-04B35766C5D4}" type="slidenum">
              <a:rPr kumimoji="0" lang="en-US" sz="1600" b="0" i="0" u="none" strike="noStrike" kern="1200" cap="none" spc="0" normalizeH="0" baseline="0" noProof="0" smtClean="0">
                <a:ln>
                  <a:noFill/>
                </a:ln>
                <a:solidFill>
                  <a:schemeClr val="tx1"/>
                </a:solidFill>
                <a:effectLst/>
                <a:uLnTx/>
                <a:uFillTx/>
                <a:latin typeface="Palatino Linotype" pitchFamily="18" charset="0"/>
                <a:ea typeface="+mj-ea"/>
                <a:cs typeface="+mj-cs"/>
              </a:rPr>
              <a:pPr marL="0" marR="0" indent="0" algn="r" defTabSz="914400" rtl="0" eaLnBrk="1" fontAlgn="auto" latinLnBrk="0" hangingPunct="1">
                <a:lnSpc>
                  <a:spcPct val="100000"/>
                </a:lnSpc>
                <a:spcBef>
                  <a:spcPct val="0"/>
                </a:spcBef>
                <a:spcAft>
                  <a:spcPts val="0"/>
                </a:spcAft>
                <a:buClrTx/>
                <a:buSzTx/>
                <a:buFontTx/>
                <a:buNone/>
                <a:tabLst/>
              </a:pPr>
              <a:t>‹#›</a:t>
            </a:fld>
            <a:endParaRPr kumimoji="0" lang="en-US" sz="1600" b="0" i="0" u="none" strike="noStrike" kern="1200" cap="none" spc="0" normalizeH="0" baseline="0" noProof="0" dirty="0">
              <a:ln>
                <a:noFill/>
              </a:ln>
              <a:solidFill>
                <a:schemeClr val="tx1"/>
              </a:solidFill>
              <a:effectLst/>
              <a:uLnTx/>
              <a:uFillTx/>
              <a:latin typeface="Palatino Linotype" pitchFamily="18" charset="0"/>
              <a:ea typeface="+mj-ea"/>
              <a:cs typeface="+mj-cs"/>
            </a:endParaRPr>
          </a:p>
        </p:txBody>
      </p:sp>
      <p:sp>
        <p:nvSpPr>
          <p:cNvPr id="14" name="Text Placeholder 8"/>
          <p:cNvSpPr>
            <a:spLocks noGrp="1"/>
          </p:cNvSpPr>
          <p:nvPr>
            <p:ph type="body" sz="quarter" idx="10" hasCustomPrompt="1"/>
          </p:nvPr>
        </p:nvSpPr>
        <p:spPr>
          <a:xfrm>
            <a:off x="0" y="6542926"/>
            <a:ext cx="8305800" cy="304800"/>
          </a:xfrm>
        </p:spPr>
        <p:txBody>
          <a:bodyPr lIns="45720" tIns="0" bIns="0" anchor="b">
            <a:normAutofit/>
          </a:bodyPr>
          <a:lstStyle>
            <a:lvl1pPr marL="112713" indent="-112713">
              <a:buFont typeface="Palatino Linotype" pitchFamily="18" charset="0"/>
              <a:buChar char="*"/>
              <a:defRPr sz="1200">
                <a:latin typeface="Times New Roman" panose="02020603050405020304" pitchFamily="18" charset="0"/>
                <a:cs typeface="Times New Roman" panose="02020603050405020304" pitchFamily="18" charset="0"/>
              </a:defRPr>
            </a:lvl1pPr>
          </a:lstStyle>
          <a:p>
            <a:pPr lvl="0"/>
            <a:r>
              <a:rPr lang="en-US" dirty="0"/>
              <a:t>Click to edit Caveat/Footnote</a:t>
            </a:r>
          </a:p>
        </p:txBody>
      </p:sp>
    </p:spTree>
    <p:extLst>
      <p:ext uri="{BB962C8B-B14F-4D97-AF65-F5344CB8AC3E}">
        <p14:creationId xmlns:p14="http://schemas.microsoft.com/office/powerpoint/2010/main" val="189156119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w Bullets">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285126" y="76200"/>
            <a:ext cx="7238764" cy="1143000"/>
          </a:xfrm>
        </p:spPr>
        <p:txBody>
          <a:bodyPr>
            <a:normAutofit/>
          </a:bodyPr>
          <a:lstStyle>
            <a:lvl1pPr algn="ctr" defTabSz="914400" rtl="0" eaLnBrk="1" latinLnBrk="0" hangingPunct="1">
              <a:spcBef>
                <a:spcPct val="0"/>
              </a:spcBef>
              <a:buNone/>
              <a:defRPr lang="en-US" sz="4000" b="1" kern="1200" dirty="0">
                <a:solidFill>
                  <a:schemeClr val="bg1"/>
                </a:solidFill>
                <a:latin typeface="Century Gothic" panose="020B0502020202020204" pitchFamily="34" charset="0"/>
                <a:ea typeface="+mj-ea"/>
                <a:cs typeface="+mj-cs"/>
              </a:defRPr>
            </a:lvl1pPr>
          </a:lstStyle>
          <a:p>
            <a:r>
              <a:rPr lang="en-US" dirty="0"/>
              <a:t>Slide Title</a:t>
            </a:r>
          </a:p>
        </p:txBody>
      </p:sp>
      <p:sp>
        <p:nvSpPr>
          <p:cNvPr id="8" name="Title 1"/>
          <p:cNvSpPr txBox="1">
            <a:spLocks/>
          </p:cNvSpPr>
          <p:nvPr userDrawn="1"/>
        </p:nvSpPr>
        <p:spPr>
          <a:xfrm>
            <a:off x="914400" y="152400"/>
            <a:ext cx="77724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5400"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cxnSp>
        <p:nvCxnSpPr>
          <p:cNvPr id="10" name="Straight Connector 9"/>
          <p:cNvCxnSpPr/>
          <p:nvPr userDrawn="1"/>
        </p:nvCxnSpPr>
        <p:spPr>
          <a:xfrm>
            <a:off x="0" y="1295400"/>
            <a:ext cx="9144000" cy="0"/>
          </a:xfrm>
          <a:prstGeom prst="line">
            <a:avLst/>
          </a:prstGeom>
          <a:ln w="5715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descr="DJJ Logo on Transparency.tif"/>
          <p:cNvPicPr>
            <a:picLocks noChangeAspect="1"/>
          </p:cNvPicPr>
          <p:nvPr userDrawn="1"/>
        </p:nvPicPr>
        <p:blipFill>
          <a:blip r:embed="rId2" cstate="print"/>
          <a:stretch>
            <a:fillRect/>
          </a:stretch>
        </p:blipFill>
        <p:spPr>
          <a:xfrm>
            <a:off x="0" y="0"/>
            <a:ext cx="1295400" cy="1295400"/>
          </a:xfrm>
          <a:prstGeom prst="rect">
            <a:avLst/>
          </a:prstGeom>
        </p:spPr>
      </p:pic>
      <p:sp>
        <p:nvSpPr>
          <p:cNvPr id="13" name="Text Placeholder 12"/>
          <p:cNvSpPr>
            <a:spLocks noGrp="1"/>
          </p:cNvSpPr>
          <p:nvPr>
            <p:ph type="body" sz="quarter" idx="14" hasCustomPrompt="1"/>
          </p:nvPr>
        </p:nvSpPr>
        <p:spPr>
          <a:xfrm>
            <a:off x="685800" y="5181600"/>
            <a:ext cx="7772400" cy="137160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8523890" y="6445470"/>
            <a:ext cx="533400" cy="381000"/>
          </a:xfrm>
          <a:prstGeom prst="rect">
            <a:avLst/>
          </a:prstGeom>
        </p:spPr>
        <p:txBody>
          <a:bodyPr vert="horz" wrap="square" lIns="91440" tIns="45720" rIns="91440" bIns="45720" rtlCol="0" anchor="ctr">
            <a:normAutofit/>
          </a:bodyPr>
          <a:lstStyle/>
          <a:p>
            <a:pPr marL="0" marR="0" indent="0" algn="r" defTabSz="914400" rtl="0" eaLnBrk="1" fontAlgn="auto" latinLnBrk="0" hangingPunct="1">
              <a:lnSpc>
                <a:spcPct val="100000"/>
              </a:lnSpc>
              <a:spcBef>
                <a:spcPct val="0"/>
              </a:spcBef>
              <a:spcAft>
                <a:spcPts val="0"/>
              </a:spcAft>
              <a:buClrTx/>
              <a:buSzTx/>
              <a:buFontTx/>
              <a:buNone/>
              <a:tabLst/>
            </a:pPr>
            <a:fld id="{B2660790-5C4C-4173-B1F7-04B35766C5D4}" type="slidenum">
              <a:rPr kumimoji="0" lang="en-US" sz="1600" b="0" i="0" u="none" strike="noStrike" kern="1200" cap="none" spc="0" normalizeH="0" baseline="0" noProof="0" smtClean="0">
                <a:ln>
                  <a:noFill/>
                </a:ln>
                <a:solidFill>
                  <a:schemeClr val="tx1"/>
                </a:solidFill>
                <a:effectLst/>
                <a:uLnTx/>
                <a:uFillTx/>
                <a:latin typeface="Palatino Linotype" pitchFamily="18" charset="0"/>
                <a:ea typeface="+mj-ea"/>
                <a:cs typeface="+mj-cs"/>
              </a:rPr>
              <a:pPr marL="0" marR="0" indent="0" algn="r" defTabSz="914400" rtl="0" eaLnBrk="1" fontAlgn="auto" latinLnBrk="0" hangingPunct="1">
                <a:lnSpc>
                  <a:spcPct val="100000"/>
                </a:lnSpc>
                <a:spcBef>
                  <a:spcPct val="0"/>
                </a:spcBef>
                <a:spcAft>
                  <a:spcPts val="0"/>
                </a:spcAft>
                <a:buClrTx/>
                <a:buSzTx/>
                <a:buFontTx/>
                <a:buNone/>
                <a:tabLst/>
              </a:pPr>
              <a:t>‹#›</a:t>
            </a:fld>
            <a:endParaRPr kumimoji="0" lang="en-US" sz="1600" b="0" i="0" u="none" strike="noStrike" kern="1200" cap="none" spc="0" normalizeH="0" baseline="0" noProof="0" dirty="0">
              <a:ln>
                <a:noFill/>
              </a:ln>
              <a:solidFill>
                <a:schemeClr val="tx1"/>
              </a:solidFill>
              <a:effectLst/>
              <a:uLnTx/>
              <a:uFillTx/>
              <a:latin typeface="Palatino Linotype" pitchFamily="18" charset="0"/>
              <a:ea typeface="+mj-ea"/>
              <a:cs typeface="+mj-cs"/>
            </a:endParaRPr>
          </a:p>
        </p:txBody>
      </p:sp>
      <p:sp>
        <p:nvSpPr>
          <p:cNvPr id="14" name="Text Placeholder 8"/>
          <p:cNvSpPr>
            <a:spLocks noGrp="1"/>
          </p:cNvSpPr>
          <p:nvPr>
            <p:ph type="body" sz="quarter" idx="10" hasCustomPrompt="1"/>
          </p:nvPr>
        </p:nvSpPr>
        <p:spPr>
          <a:xfrm>
            <a:off x="0" y="6542926"/>
            <a:ext cx="8305800" cy="304800"/>
          </a:xfrm>
        </p:spPr>
        <p:txBody>
          <a:bodyPr lIns="45720" tIns="0" bIns="0" anchor="b">
            <a:normAutofit/>
          </a:bodyPr>
          <a:lstStyle>
            <a:lvl1pPr marL="112713" indent="-112713">
              <a:buFont typeface="Palatino Linotype" pitchFamily="18" charset="0"/>
              <a:buChar char="*"/>
              <a:defRPr sz="1200">
                <a:latin typeface="Times New Roman" panose="02020603050405020304" pitchFamily="18" charset="0"/>
                <a:cs typeface="Times New Roman" panose="02020603050405020304" pitchFamily="18" charset="0"/>
              </a:defRPr>
            </a:lvl1pPr>
          </a:lstStyle>
          <a:p>
            <a:pPr lvl="0"/>
            <a:r>
              <a:rPr lang="en-US" dirty="0"/>
              <a:t>Click to edit Caveat/Footnote</a:t>
            </a:r>
          </a:p>
        </p:txBody>
      </p:sp>
      <p:sp>
        <p:nvSpPr>
          <p:cNvPr id="12" name="Content Placeholder 2"/>
          <p:cNvSpPr>
            <a:spLocks noGrp="1"/>
          </p:cNvSpPr>
          <p:nvPr>
            <p:ph idx="13" hasCustomPrompt="1"/>
          </p:nvPr>
        </p:nvSpPr>
        <p:spPr>
          <a:xfrm>
            <a:off x="685800" y="1600200"/>
            <a:ext cx="7772400" cy="3581400"/>
          </a:xfrm>
        </p:spPr>
        <p:txBody>
          <a:bodyPr/>
          <a:lstStyle>
            <a:lvl1pPr>
              <a:defRPr>
                <a:latin typeface="Times New Roman" panose="02020603050405020304" pitchFamily="18" charset="0"/>
                <a:cs typeface="Times New Roman" panose="02020603050405020304" pitchFamily="18" charset="0"/>
              </a:defRPr>
            </a:lvl1pPr>
          </a:lstStyle>
          <a:p>
            <a:pPr lvl="0">
              <a:buNone/>
            </a:pPr>
            <a:r>
              <a:rPr lang="en-US" dirty="0">
                <a:solidFill>
                  <a:schemeClr val="tx1">
                    <a:lumMod val="85000"/>
                    <a:lumOff val="15000"/>
                  </a:schemeClr>
                </a:solidFill>
              </a:rPr>
              <a:t>Click to edit content</a:t>
            </a:r>
          </a:p>
        </p:txBody>
      </p:sp>
    </p:spTree>
    <p:extLst>
      <p:ext uri="{BB962C8B-B14F-4D97-AF65-F5344CB8AC3E}">
        <p14:creationId xmlns:p14="http://schemas.microsoft.com/office/powerpoint/2010/main" val="303392056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9144000" cy="1447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JJ Logo on Transparency.tif"/>
          <p:cNvPicPr>
            <a:picLocks noChangeAspect="1"/>
          </p:cNvPicPr>
          <p:nvPr userDrawn="1"/>
        </p:nvPicPr>
        <p:blipFill>
          <a:blip r:embed="rId2" cstate="print">
            <a:lum bright="13000"/>
          </a:blip>
          <a:stretch>
            <a:fillRect/>
          </a:stretch>
        </p:blipFill>
        <p:spPr>
          <a:xfrm>
            <a:off x="176893" y="38100"/>
            <a:ext cx="1371600" cy="1371600"/>
          </a:xfrm>
          <a:prstGeom prst="rect">
            <a:avLst/>
          </a:prstGeom>
        </p:spPr>
      </p:pic>
    </p:spTree>
    <p:extLst>
      <p:ext uri="{BB962C8B-B14F-4D97-AF65-F5344CB8AC3E}">
        <p14:creationId xmlns:p14="http://schemas.microsoft.com/office/powerpoint/2010/main" val="4148899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793" cy="457200"/>
          </a:xfrm>
          <a:prstGeom prst="rect">
            <a:avLst/>
          </a:prstGeom>
        </p:spPr>
      </p:pic>
      <p:pic>
        <p:nvPicPr>
          <p:cNvPr id="8" name="Picture 7"/>
          <p:cNvPicPr>
            <a:picLocks noChangeAspect="1"/>
          </p:cNvPicPr>
          <p:nvPr userDrawn="1"/>
        </p:nvPicPr>
        <p:blipFill>
          <a:blip r:embed="rId3"/>
          <a:stretch>
            <a:fillRect/>
          </a:stretch>
        </p:blipFill>
        <p:spPr>
          <a:xfrm>
            <a:off x="38100" y="38100"/>
            <a:ext cx="838200" cy="838200"/>
          </a:xfrm>
          <a:prstGeom prst="rect">
            <a:avLst/>
          </a:prstGeom>
        </p:spPr>
      </p:pic>
    </p:spTree>
    <p:extLst>
      <p:ext uri="{BB962C8B-B14F-4D97-AF65-F5344CB8AC3E}">
        <p14:creationId xmlns:p14="http://schemas.microsoft.com/office/powerpoint/2010/main" val="2611320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285126" y="76200"/>
            <a:ext cx="7238764" cy="1143000"/>
          </a:xfrm>
        </p:spPr>
        <p:txBody>
          <a:bodyPr>
            <a:normAutofit/>
          </a:bodyPr>
          <a:lstStyle>
            <a:lvl1pPr algn="ctr">
              <a:defRPr sz="4000" b="1">
                <a:solidFill>
                  <a:schemeClr val="bg1"/>
                </a:solidFill>
                <a:latin typeface="Century Gothic" panose="020B0502020202020204" pitchFamily="34" charset="0"/>
              </a:defRPr>
            </a:lvl1pPr>
          </a:lstStyle>
          <a:p>
            <a:r>
              <a:rPr lang="en-US"/>
              <a:t>Slide Title</a:t>
            </a:r>
          </a:p>
        </p:txBody>
      </p:sp>
      <p:sp>
        <p:nvSpPr>
          <p:cNvPr id="8" name="Title 1"/>
          <p:cNvSpPr txBox="1">
            <a:spLocks/>
          </p:cNvSpPr>
          <p:nvPr userDrawn="1"/>
        </p:nvSpPr>
        <p:spPr>
          <a:xfrm>
            <a:off x="914400" y="152400"/>
            <a:ext cx="77724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5400" b="0" i="0" u="none" strike="noStrike" kern="1200" cap="none" spc="0" normalizeH="0" baseline="0" noProof="0">
              <a:ln>
                <a:noFill/>
              </a:ln>
              <a:solidFill>
                <a:schemeClr val="bg1">
                  <a:lumMod val="95000"/>
                </a:schemeClr>
              </a:solidFill>
              <a:effectLst/>
              <a:uLnTx/>
              <a:uFillTx/>
              <a:latin typeface="+mj-lt"/>
              <a:ea typeface="+mj-ea"/>
              <a:cs typeface="+mj-cs"/>
            </a:endParaRPr>
          </a:p>
        </p:txBody>
      </p:sp>
      <p:cxnSp>
        <p:nvCxnSpPr>
          <p:cNvPr id="10" name="Straight Connector 9"/>
          <p:cNvCxnSpPr/>
          <p:nvPr userDrawn="1"/>
        </p:nvCxnSpPr>
        <p:spPr>
          <a:xfrm>
            <a:off x="0" y="1295400"/>
            <a:ext cx="9144000" cy="0"/>
          </a:xfrm>
          <a:prstGeom prst="line">
            <a:avLst/>
          </a:prstGeom>
          <a:ln w="5715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descr="DJJ Logo on Transparency.tif"/>
          <p:cNvPicPr>
            <a:picLocks noChangeAspect="1"/>
          </p:cNvPicPr>
          <p:nvPr userDrawn="1"/>
        </p:nvPicPr>
        <p:blipFill>
          <a:blip r:embed="rId2" cstate="print"/>
          <a:stretch>
            <a:fillRect/>
          </a:stretch>
        </p:blipFill>
        <p:spPr>
          <a:xfrm>
            <a:off x="0" y="0"/>
            <a:ext cx="1295400" cy="1295400"/>
          </a:xfrm>
          <a:prstGeom prst="rect">
            <a:avLst/>
          </a:prstGeom>
        </p:spPr>
      </p:pic>
      <p:sp>
        <p:nvSpPr>
          <p:cNvPr id="13" name="Text Placeholder 12"/>
          <p:cNvSpPr>
            <a:spLocks noGrp="1"/>
          </p:cNvSpPr>
          <p:nvPr>
            <p:ph type="body" sz="quarter" idx="14" hasCustomPrompt="1"/>
          </p:nvPr>
        </p:nvSpPr>
        <p:spPr>
          <a:xfrm>
            <a:off x="685800" y="1600200"/>
            <a:ext cx="7772400" cy="495300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9" name="TextBox 18"/>
          <p:cNvSpPr txBox="1"/>
          <p:nvPr userDrawn="1"/>
        </p:nvSpPr>
        <p:spPr>
          <a:xfrm>
            <a:off x="8523890" y="6445470"/>
            <a:ext cx="533400" cy="381000"/>
          </a:xfrm>
          <a:prstGeom prst="rect">
            <a:avLst/>
          </a:prstGeom>
        </p:spPr>
        <p:txBody>
          <a:bodyPr vert="horz" wrap="square" lIns="91440" tIns="45720" rIns="91440" bIns="45720" rtlCol="0" anchor="ctr">
            <a:normAutofit/>
          </a:bodyPr>
          <a:lstStyle/>
          <a:p>
            <a:pPr marL="0" marR="0" indent="0" algn="r" defTabSz="914400" rtl="0" eaLnBrk="1" fontAlgn="auto" latinLnBrk="0" hangingPunct="1">
              <a:lnSpc>
                <a:spcPct val="100000"/>
              </a:lnSpc>
              <a:spcBef>
                <a:spcPct val="0"/>
              </a:spcBef>
              <a:spcAft>
                <a:spcPts val="0"/>
              </a:spcAft>
              <a:buClrTx/>
              <a:buSzTx/>
              <a:buFontTx/>
              <a:buNone/>
              <a:tabLst/>
            </a:pPr>
            <a:fld id="{795B49A3-3B0E-40A9-9B22-FAAB12C30A45}" type="slidenum">
              <a:rPr kumimoji="0" lang="en-US" sz="1600" b="0" i="0" u="none" strike="noStrike" kern="1200" cap="none" spc="0" normalizeH="0" baseline="0" noProof="0" smtClean="0">
                <a:ln>
                  <a:noFill/>
                </a:ln>
                <a:solidFill>
                  <a:schemeClr val="tx1"/>
                </a:solidFill>
                <a:effectLst/>
                <a:uLnTx/>
                <a:uFillTx/>
                <a:latin typeface="Palatino Linotype" pitchFamily="18" charset="0"/>
                <a:ea typeface="+mj-ea"/>
                <a:cs typeface="+mj-cs"/>
              </a:rPr>
              <a:t>‹#›</a:t>
            </a:fld>
            <a:endParaRPr kumimoji="0" lang="en-US" sz="1600" b="0" i="0" u="none" strike="noStrike" kern="1200" cap="none" spc="0" normalizeH="0" baseline="0" noProof="0">
              <a:ln>
                <a:noFill/>
              </a:ln>
              <a:solidFill>
                <a:schemeClr val="tx1"/>
              </a:solidFill>
              <a:effectLst/>
              <a:uLnTx/>
              <a:uFillTx/>
              <a:latin typeface="Palatino Linotype" pitchFamily="18" charset="0"/>
              <a:ea typeface="+mj-ea"/>
              <a:cs typeface="+mj-cs"/>
            </a:endParaRPr>
          </a:p>
        </p:txBody>
      </p:sp>
      <p:sp>
        <p:nvSpPr>
          <p:cNvPr id="14" name="Text Placeholder 8"/>
          <p:cNvSpPr>
            <a:spLocks noGrp="1"/>
          </p:cNvSpPr>
          <p:nvPr>
            <p:ph type="body" sz="quarter" idx="10" hasCustomPrompt="1"/>
          </p:nvPr>
        </p:nvSpPr>
        <p:spPr>
          <a:xfrm>
            <a:off x="0" y="6542926"/>
            <a:ext cx="8305800" cy="304800"/>
          </a:xfrm>
        </p:spPr>
        <p:txBody>
          <a:bodyPr lIns="45720" tIns="0" bIns="0" anchor="b">
            <a:normAutofit/>
          </a:bodyPr>
          <a:lstStyle>
            <a:lvl1pPr marL="112713" indent="-112713">
              <a:buFont typeface="Palatino Linotype" pitchFamily="18" charset="0"/>
              <a:buChar char="*"/>
              <a:defRPr lang="en-US" sz="1200" kern="1200" dirty="0">
                <a:solidFill>
                  <a:schemeClr val="tx1"/>
                </a:solidFill>
                <a:latin typeface="Times New Roman" panose="02020603050405020304" pitchFamily="18" charset="0"/>
                <a:ea typeface="+mn-ea"/>
                <a:cs typeface="Times New Roman" panose="02020603050405020304" pitchFamily="18" charset="0"/>
              </a:defRPr>
            </a:lvl1pPr>
          </a:lstStyle>
          <a:p>
            <a:pPr marL="112713" lvl="0" indent="-112713" algn="l" defTabSz="914400" rtl="0" eaLnBrk="1" latinLnBrk="0" hangingPunct="1">
              <a:spcBef>
                <a:spcPct val="20000"/>
              </a:spcBef>
              <a:buFont typeface="Palatino Linotype" pitchFamily="18" charset="0"/>
              <a:buChar char="*"/>
            </a:pPr>
            <a:r>
              <a:rPr lang="en-US"/>
              <a:t>Click to edit Caveat/Footnote</a:t>
            </a:r>
          </a:p>
        </p:txBody>
      </p:sp>
    </p:spTree>
    <p:extLst>
      <p:ext uri="{BB962C8B-B14F-4D97-AF65-F5344CB8AC3E}">
        <p14:creationId xmlns:p14="http://schemas.microsoft.com/office/powerpoint/2010/main" val="383365492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xt">
  <p:cSld name="1_Text">
    <p:spTree>
      <p:nvGrpSpPr>
        <p:cNvPr id="1" name="Shape 23"/>
        <p:cNvGrpSpPr/>
        <p:nvPr/>
      </p:nvGrpSpPr>
      <p:grpSpPr>
        <a:xfrm>
          <a:off x="0" y="0"/>
          <a:ext cx="0" cy="0"/>
          <a:chOff x="0" y="0"/>
          <a:chExt cx="0" cy="0"/>
        </a:xfrm>
      </p:grpSpPr>
      <p:sp>
        <p:nvSpPr>
          <p:cNvPr id="24" name="Google Shape;24;p78"/>
          <p:cNvSpPr/>
          <p:nvPr/>
        </p:nvSpPr>
        <p:spPr>
          <a:xfrm>
            <a:off x="0" y="0"/>
            <a:ext cx="9144000" cy="12954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78"/>
          <p:cNvSpPr txBox="1">
            <a:spLocks noGrp="1"/>
          </p:cNvSpPr>
          <p:nvPr>
            <p:ph type="title"/>
          </p:nvPr>
        </p:nvSpPr>
        <p:spPr>
          <a:xfrm>
            <a:off x="1285126" y="76200"/>
            <a:ext cx="6553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entury Gothic"/>
              <a:buNone/>
              <a:defRPr sz="4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8"/>
          <p:cNvSpPr txBox="1"/>
          <p:nvPr/>
        </p:nvSpPr>
        <p:spPr>
          <a:xfrm>
            <a:off x="914400" y="152400"/>
            <a:ext cx="77724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5400"/>
              <a:buFont typeface="Calibri"/>
              <a:buNone/>
            </a:pPr>
            <a:endParaRPr sz="5400" b="0" i="0" u="none" strike="noStrike" cap="none">
              <a:solidFill>
                <a:srgbClr val="F2F2F2"/>
              </a:solidFill>
              <a:latin typeface="Calibri"/>
              <a:ea typeface="Calibri"/>
              <a:cs typeface="Calibri"/>
              <a:sym typeface="Calibri"/>
            </a:endParaRPr>
          </a:p>
        </p:txBody>
      </p:sp>
      <p:cxnSp>
        <p:nvCxnSpPr>
          <p:cNvPr id="27" name="Google Shape;27;p78"/>
          <p:cNvCxnSpPr/>
          <p:nvPr/>
        </p:nvCxnSpPr>
        <p:spPr>
          <a:xfrm>
            <a:off x="0" y="1295400"/>
            <a:ext cx="9144000" cy="0"/>
          </a:xfrm>
          <a:prstGeom prst="straightConnector1">
            <a:avLst/>
          </a:prstGeom>
          <a:noFill/>
          <a:ln w="57150" cap="flat" cmpd="sng">
            <a:solidFill>
              <a:srgbClr val="FFC000"/>
            </a:solidFill>
            <a:prstDash val="solid"/>
            <a:round/>
            <a:headEnd type="none" w="sm" len="sm"/>
            <a:tailEnd type="none" w="sm" len="sm"/>
          </a:ln>
          <a:effectLst>
            <a:outerShdw blurRad="50800" dist="38100" dir="5400000" algn="t" rotWithShape="0">
              <a:srgbClr val="000000">
                <a:alpha val="40000"/>
              </a:srgbClr>
            </a:outerShdw>
          </a:effectLst>
        </p:spPr>
      </p:cxnSp>
      <p:pic>
        <p:nvPicPr>
          <p:cNvPr id="28" name="Google Shape;28;p78" descr="DJJ Logo on Transparency.tif"/>
          <p:cNvPicPr preferRelativeResize="0"/>
          <p:nvPr/>
        </p:nvPicPr>
        <p:blipFill rotWithShape="1">
          <a:blip r:embed="rId2">
            <a:alphaModFix/>
          </a:blip>
          <a:srcRect/>
          <a:stretch/>
        </p:blipFill>
        <p:spPr>
          <a:xfrm>
            <a:off x="7848600" y="0"/>
            <a:ext cx="1295400" cy="1295400"/>
          </a:xfrm>
          <a:prstGeom prst="rect">
            <a:avLst/>
          </a:prstGeom>
          <a:noFill/>
          <a:ln>
            <a:noFill/>
          </a:ln>
        </p:spPr>
      </p:pic>
      <p:sp>
        <p:nvSpPr>
          <p:cNvPr id="29" name="Google Shape;29;p78"/>
          <p:cNvSpPr txBox="1">
            <a:spLocks noGrp="1"/>
          </p:cNvSpPr>
          <p:nvPr>
            <p:ph type="body" idx="1"/>
          </p:nvPr>
        </p:nvSpPr>
        <p:spPr>
          <a:xfrm>
            <a:off x="685800" y="1600200"/>
            <a:ext cx="7772400" cy="49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406400" algn="l">
              <a:spcBef>
                <a:spcPts val="560"/>
              </a:spcBef>
              <a:spcAft>
                <a:spcPts val="0"/>
              </a:spcAft>
              <a:buClr>
                <a:schemeClr val="dk1"/>
              </a:buClr>
              <a:buSzPts val="2800"/>
              <a:buChar char="–"/>
              <a:defRPr>
                <a:latin typeface="Times New Roman"/>
                <a:ea typeface="Times New Roman"/>
                <a:cs typeface="Times New Roman"/>
                <a:sym typeface="Times New Roman"/>
              </a:defRPr>
            </a:lvl2pPr>
            <a:lvl3pPr marL="1371600" lvl="2" indent="-381000" algn="l">
              <a:spcBef>
                <a:spcPts val="480"/>
              </a:spcBef>
              <a:spcAft>
                <a:spcPts val="0"/>
              </a:spcAft>
              <a:buClr>
                <a:schemeClr val="dk1"/>
              </a:buClr>
              <a:buSzPts val="2400"/>
              <a:buChar char="•"/>
              <a:defRPr>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78"/>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lvl1pPr marL="457200" lvl="0" indent="-304800" algn="l">
              <a:spcBef>
                <a:spcPts val="240"/>
              </a:spcBef>
              <a:spcAft>
                <a:spcPts val="0"/>
              </a:spcAft>
              <a:buClr>
                <a:schemeClr val="dk1"/>
              </a:buClr>
              <a:buSzPts val="1200"/>
              <a:buFont typeface="Palatino Linotype"/>
              <a:buChar char="*"/>
              <a:defRPr sz="1200">
                <a:solidFill>
                  <a:schemeClr val="dk1"/>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5370102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 Bullets">
  <p:cSld name="Content w Bullets">
    <p:spTree>
      <p:nvGrpSpPr>
        <p:cNvPr id="1" name="Shape 65"/>
        <p:cNvGrpSpPr/>
        <p:nvPr/>
      </p:nvGrpSpPr>
      <p:grpSpPr>
        <a:xfrm>
          <a:off x="0" y="0"/>
          <a:ext cx="0" cy="0"/>
          <a:chOff x="0" y="0"/>
          <a:chExt cx="0" cy="0"/>
        </a:xfrm>
      </p:grpSpPr>
      <p:sp>
        <p:nvSpPr>
          <p:cNvPr id="66" name="Google Shape;66;p83"/>
          <p:cNvSpPr/>
          <p:nvPr/>
        </p:nvSpPr>
        <p:spPr>
          <a:xfrm>
            <a:off x="0" y="0"/>
            <a:ext cx="9144000" cy="12954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83"/>
          <p:cNvSpPr txBox="1">
            <a:spLocks noGrp="1"/>
          </p:cNvSpPr>
          <p:nvPr>
            <p:ph type="title"/>
          </p:nvPr>
        </p:nvSpPr>
        <p:spPr>
          <a:xfrm>
            <a:off x="1285126" y="76200"/>
            <a:ext cx="6553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entury Gothic"/>
              <a:buNone/>
              <a:defRPr sz="4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83"/>
          <p:cNvSpPr txBox="1"/>
          <p:nvPr/>
        </p:nvSpPr>
        <p:spPr>
          <a:xfrm>
            <a:off x="914400" y="152400"/>
            <a:ext cx="77724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5400"/>
              <a:buFont typeface="Calibri"/>
              <a:buNone/>
            </a:pPr>
            <a:endParaRPr sz="5400" b="0" i="0" u="none" strike="noStrike" cap="none">
              <a:solidFill>
                <a:srgbClr val="F2F2F2"/>
              </a:solidFill>
              <a:latin typeface="Calibri"/>
              <a:ea typeface="Calibri"/>
              <a:cs typeface="Calibri"/>
              <a:sym typeface="Calibri"/>
            </a:endParaRPr>
          </a:p>
        </p:txBody>
      </p:sp>
      <p:cxnSp>
        <p:nvCxnSpPr>
          <p:cNvPr id="69" name="Google Shape;69;p83"/>
          <p:cNvCxnSpPr/>
          <p:nvPr/>
        </p:nvCxnSpPr>
        <p:spPr>
          <a:xfrm>
            <a:off x="0" y="1295400"/>
            <a:ext cx="9144000" cy="0"/>
          </a:xfrm>
          <a:prstGeom prst="straightConnector1">
            <a:avLst/>
          </a:prstGeom>
          <a:noFill/>
          <a:ln w="57150" cap="flat" cmpd="sng">
            <a:solidFill>
              <a:srgbClr val="FFC000"/>
            </a:solidFill>
            <a:prstDash val="solid"/>
            <a:round/>
            <a:headEnd type="none" w="sm" len="sm"/>
            <a:tailEnd type="none" w="sm" len="sm"/>
          </a:ln>
          <a:effectLst>
            <a:outerShdw blurRad="50800" dist="38100" dir="5400000" algn="t" rotWithShape="0">
              <a:srgbClr val="000000">
                <a:alpha val="40000"/>
              </a:srgbClr>
            </a:outerShdw>
          </a:effectLst>
        </p:spPr>
      </p:cxnSp>
      <p:pic>
        <p:nvPicPr>
          <p:cNvPr id="70" name="Google Shape;70;p83" descr="DJJ Logo on Transparency.tif"/>
          <p:cNvPicPr preferRelativeResize="0"/>
          <p:nvPr/>
        </p:nvPicPr>
        <p:blipFill rotWithShape="1">
          <a:blip r:embed="rId2">
            <a:alphaModFix/>
          </a:blip>
          <a:srcRect/>
          <a:stretch/>
        </p:blipFill>
        <p:spPr>
          <a:xfrm>
            <a:off x="7848600" y="0"/>
            <a:ext cx="1295400" cy="1295400"/>
          </a:xfrm>
          <a:prstGeom prst="rect">
            <a:avLst/>
          </a:prstGeom>
          <a:noFill/>
          <a:ln>
            <a:noFill/>
          </a:ln>
        </p:spPr>
      </p:pic>
      <p:sp>
        <p:nvSpPr>
          <p:cNvPr id="71" name="Google Shape;71;p83"/>
          <p:cNvSpPr txBox="1">
            <a:spLocks noGrp="1"/>
          </p:cNvSpPr>
          <p:nvPr>
            <p:ph type="body" idx="1"/>
          </p:nvPr>
        </p:nvSpPr>
        <p:spPr>
          <a:xfrm>
            <a:off x="685800" y="5181600"/>
            <a:ext cx="7772400" cy="13716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406400" algn="l">
              <a:spcBef>
                <a:spcPts val="560"/>
              </a:spcBef>
              <a:spcAft>
                <a:spcPts val="0"/>
              </a:spcAft>
              <a:buClr>
                <a:schemeClr val="dk1"/>
              </a:buClr>
              <a:buSzPts val="2800"/>
              <a:buChar char="–"/>
              <a:defRPr>
                <a:latin typeface="Times New Roman"/>
                <a:ea typeface="Times New Roman"/>
                <a:cs typeface="Times New Roman"/>
                <a:sym typeface="Times New Roman"/>
              </a:defRPr>
            </a:lvl2pPr>
            <a:lvl3pPr marL="1371600" lvl="2" indent="-381000" algn="l">
              <a:spcBef>
                <a:spcPts val="480"/>
              </a:spcBef>
              <a:spcAft>
                <a:spcPts val="0"/>
              </a:spcAft>
              <a:buClr>
                <a:schemeClr val="dk1"/>
              </a:buClr>
              <a:buSzPts val="2400"/>
              <a:buChar char="•"/>
              <a:defRPr>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83"/>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lvl1pPr marL="457200" lvl="0" indent="-304800" algn="l">
              <a:spcBef>
                <a:spcPts val="240"/>
              </a:spcBef>
              <a:spcAft>
                <a:spcPts val="0"/>
              </a:spcAft>
              <a:buClr>
                <a:schemeClr val="dk1"/>
              </a:buClr>
              <a:buSzPts val="1200"/>
              <a:buFont typeface="Palatino Linotype"/>
              <a:buChar char="*"/>
              <a:defRPr sz="1200">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83"/>
          <p:cNvSpPr txBox="1">
            <a:spLocks noGrp="1"/>
          </p:cNvSpPr>
          <p:nvPr>
            <p:ph type="body" idx="3"/>
          </p:nvPr>
        </p:nvSpPr>
        <p:spPr>
          <a:xfrm>
            <a:off x="685800" y="1600200"/>
            <a:ext cx="7772400" cy="35814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580548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49"/>
        <p:cNvGrpSpPr/>
        <p:nvPr/>
      </p:nvGrpSpPr>
      <p:grpSpPr>
        <a:xfrm>
          <a:off x="0" y="0"/>
          <a:ext cx="0" cy="0"/>
          <a:chOff x="0" y="0"/>
          <a:chExt cx="0" cy="0"/>
        </a:xfrm>
      </p:grpSpPr>
      <p:sp>
        <p:nvSpPr>
          <p:cNvPr id="50" name="Google Shape;50;p81"/>
          <p:cNvSpPr/>
          <p:nvPr/>
        </p:nvSpPr>
        <p:spPr>
          <a:xfrm>
            <a:off x="0" y="0"/>
            <a:ext cx="9144000" cy="12954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81"/>
          <p:cNvSpPr txBox="1">
            <a:spLocks noGrp="1"/>
          </p:cNvSpPr>
          <p:nvPr>
            <p:ph type="title"/>
          </p:nvPr>
        </p:nvSpPr>
        <p:spPr>
          <a:xfrm>
            <a:off x="1295400" y="76200"/>
            <a:ext cx="6553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entury Gothic"/>
              <a:buNone/>
              <a:defRPr sz="4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1"/>
          <p:cNvSpPr txBox="1"/>
          <p:nvPr/>
        </p:nvSpPr>
        <p:spPr>
          <a:xfrm>
            <a:off x="914400" y="152400"/>
            <a:ext cx="77724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5400"/>
              <a:buFont typeface="Calibri"/>
              <a:buNone/>
            </a:pPr>
            <a:endParaRPr sz="5400" b="0" i="0" u="none" strike="noStrike" cap="none">
              <a:solidFill>
                <a:srgbClr val="F2F2F2"/>
              </a:solidFill>
              <a:latin typeface="Calibri"/>
              <a:ea typeface="Calibri"/>
              <a:cs typeface="Calibri"/>
              <a:sym typeface="Calibri"/>
            </a:endParaRPr>
          </a:p>
        </p:txBody>
      </p:sp>
      <p:sp>
        <p:nvSpPr>
          <p:cNvPr id="53" name="Google Shape;53;p81"/>
          <p:cNvSpPr txBox="1">
            <a:spLocks noGrp="1"/>
          </p:cNvSpPr>
          <p:nvPr>
            <p:ph type="body" idx="1"/>
          </p:nvPr>
        </p:nvSpPr>
        <p:spPr>
          <a:xfrm>
            <a:off x="685800" y="1600200"/>
            <a:ext cx="7772400" cy="49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54" name="Google Shape;54;p81"/>
          <p:cNvCxnSpPr/>
          <p:nvPr/>
        </p:nvCxnSpPr>
        <p:spPr>
          <a:xfrm>
            <a:off x="0" y="1295400"/>
            <a:ext cx="9144000" cy="0"/>
          </a:xfrm>
          <a:prstGeom prst="straightConnector1">
            <a:avLst/>
          </a:prstGeom>
          <a:noFill/>
          <a:ln w="57150" cap="flat" cmpd="sng">
            <a:solidFill>
              <a:srgbClr val="FFC000"/>
            </a:solidFill>
            <a:prstDash val="solid"/>
            <a:round/>
            <a:headEnd type="none" w="sm" len="sm"/>
            <a:tailEnd type="none" w="sm" len="sm"/>
          </a:ln>
          <a:effectLst>
            <a:outerShdw blurRad="50800" dist="38100" dir="5400000" algn="t" rotWithShape="0">
              <a:srgbClr val="000000">
                <a:alpha val="40000"/>
              </a:srgbClr>
            </a:outerShdw>
          </a:effectLst>
        </p:spPr>
      </p:cxnSp>
      <p:pic>
        <p:nvPicPr>
          <p:cNvPr id="55" name="Google Shape;55;p81" descr="DJJ Logo on Transparency.tif"/>
          <p:cNvPicPr preferRelativeResize="0"/>
          <p:nvPr/>
        </p:nvPicPr>
        <p:blipFill rotWithShape="1">
          <a:blip r:embed="rId2">
            <a:alphaModFix/>
          </a:blip>
          <a:srcRect/>
          <a:stretch/>
        </p:blipFill>
        <p:spPr>
          <a:xfrm>
            <a:off x="7848600" y="0"/>
            <a:ext cx="1295400" cy="1295400"/>
          </a:xfrm>
          <a:prstGeom prst="rect">
            <a:avLst/>
          </a:prstGeom>
          <a:noFill/>
          <a:ln>
            <a:noFill/>
          </a:ln>
        </p:spPr>
      </p:pic>
      <p:sp>
        <p:nvSpPr>
          <p:cNvPr id="57" name="Google Shape;57;p81"/>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lvl1pPr marL="457200" lvl="0" indent="-304800" algn="l">
              <a:spcBef>
                <a:spcPts val="240"/>
              </a:spcBef>
              <a:spcAft>
                <a:spcPts val="0"/>
              </a:spcAft>
              <a:buClr>
                <a:schemeClr val="dk1"/>
              </a:buClr>
              <a:buSzPts val="1200"/>
              <a:buFont typeface="Palatino Linotype"/>
              <a:buChar char="*"/>
              <a:defRPr sz="1200">
                <a:solidFill>
                  <a:schemeClr val="dk1"/>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4454752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C336-19FA-4B46-B654-C73D2BA5C06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AA87D42-A2BC-4575-BB49-ACE0815C62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F839514-9789-4FF8-A0BB-E84BD5EB70BC}"/>
              </a:ext>
            </a:extLst>
          </p:cNvPr>
          <p:cNvSpPr>
            <a:spLocks noGrp="1"/>
          </p:cNvSpPr>
          <p:nvPr>
            <p:ph type="dt" sz="half" idx="10"/>
          </p:nvPr>
        </p:nvSpPr>
        <p:spPr/>
        <p:txBody>
          <a:bodyPr/>
          <a:lstStyle/>
          <a:p>
            <a:fld id="{90D0A5A0-9770-409E-A7EB-55A478C86A91}" type="datetimeFigureOut">
              <a:rPr lang="en-US" smtClean="0"/>
              <a:t>9/5/2023</a:t>
            </a:fld>
            <a:endParaRPr lang="en-US"/>
          </a:p>
        </p:txBody>
      </p:sp>
      <p:sp>
        <p:nvSpPr>
          <p:cNvPr id="5" name="Footer Placeholder 4">
            <a:extLst>
              <a:ext uri="{FF2B5EF4-FFF2-40B4-BE49-F238E27FC236}">
                <a16:creationId xmlns:a16="http://schemas.microsoft.com/office/drawing/2014/main" id="{ACF5B4F6-C894-4635-B535-B4521AC46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51769-DDAF-41E5-B00C-AA69406EF955}"/>
              </a:ext>
            </a:extLst>
          </p:cNvPr>
          <p:cNvSpPr>
            <a:spLocks noGrp="1"/>
          </p:cNvSpPr>
          <p:nvPr>
            <p:ph type="sldNum" sz="quarter" idx="12"/>
          </p:nvPr>
        </p:nvSpPr>
        <p:spPr/>
        <p:txBody>
          <a:bodyPr/>
          <a:lstStyle/>
          <a:p>
            <a:fld id="{F0EDDDF7-B765-4131-B21D-6BEEB667E1E1}" type="slidenum">
              <a:rPr lang="en-US" smtClean="0"/>
              <a:t>‹#›</a:t>
            </a:fld>
            <a:endParaRPr lang="en-US"/>
          </a:p>
        </p:txBody>
      </p:sp>
    </p:spTree>
    <p:extLst>
      <p:ext uri="{BB962C8B-B14F-4D97-AF65-F5344CB8AC3E}">
        <p14:creationId xmlns:p14="http://schemas.microsoft.com/office/powerpoint/2010/main" val="265699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 Bullets">
  <p:cSld name="Content w Bullets">
    <p:spTree>
      <p:nvGrpSpPr>
        <p:cNvPr id="1" name="Shape 65"/>
        <p:cNvGrpSpPr/>
        <p:nvPr/>
      </p:nvGrpSpPr>
      <p:grpSpPr>
        <a:xfrm>
          <a:off x="0" y="0"/>
          <a:ext cx="0" cy="0"/>
          <a:chOff x="0" y="0"/>
          <a:chExt cx="0" cy="0"/>
        </a:xfrm>
      </p:grpSpPr>
      <p:sp>
        <p:nvSpPr>
          <p:cNvPr id="66" name="Google Shape;66;p83"/>
          <p:cNvSpPr/>
          <p:nvPr/>
        </p:nvSpPr>
        <p:spPr>
          <a:xfrm>
            <a:off x="0" y="0"/>
            <a:ext cx="9144000" cy="12954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83"/>
          <p:cNvSpPr txBox="1">
            <a:spLocks noGrp="1"/>
          </p:cNvSpPr>
          <p:nvPr>
            <p:ph type="title"/>
          </p:nvPr>
        </p:nvSpPr>
        <p:spPr>
          <a:xfrm>
            <a:off x="1285126" y="76200"/>
            <a:ext cx="6553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entury Gothic"/>
              <a:buNone/>
              <a:defRPr sz="4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83"/>
          <p:cNvSpPr txBox="1"/>
          <p:nvPr/>
        </p:nvSpPr>
        <p:spPr>
          <a:xfrm>
            <a:off x="914400" y="152400"/>
            <a:ext cx="77724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5400"/>
              <a:buFont typeface="Calibri"/>
              <a:buNone/>
            </a:pPr>
            <a:endParaRPr sz="5400" b="0" i="0" u="none" strike="noStrike" cap="none">
              <a:solidFill>
                <a:srgbClr val="F2F2F2"/>
              </a:solidFill>
              <a:latin typeface="Calibri"/>
              <a:ea typeface="Calibri"/>
              <a:cs typeface="Calibri"/>
              <a:sym typeface="Calibri"/>
            </a:endParaRPr>
          </a:p>
        </p:txBody>
      </p:sp>
      <p:cxnSp>
        <p:nvCxnSpPr>
          <p:cNvPr id="69" name="Google Shape;69;p83"/>
          <p:cNvCxnSpPr/>
          <p:nvPr/>
        </p:nvCxnSpPr>
        <p:spPr>
          <a:xfrm>
            <a:off x="0" y="1295400"/>
            <a:ext cx="9144000" cy="0"/>
          </a:xfrm>
          <a:prstGeom prst="straightConnector1">
            <a:avLst/>
          </a:prstGeom>
          <a:noFill/>
          <a:ln w="57150" cap="flat" cmpd="sng">
            <a:solidFill>
              <a:srgbClr val="FFC000"/>
            </a:solidFill>
            <a:prstDash val="solid"/>
            <a:round/>
            <a:headEnd type="none" w="sm" len="sm"/>
            <a:tailEnd type="none" w="sm" len="sm"/>
          </a:ln>
          <a:effectLst>
            <a:outerShdw blurRad="50800" dist="38100" dir="5400000" algn="t" rotWithShape="0">
              <a:srgbClr val="000000">
                <a:alpha val="40000"/>
              </a:srgbClr>
            </a:outerShdw>
          </a:effectLst>
        </p:spPr>
      </p:cxnSp>
      <p:pic>
        <p:nvPicPr>
          <p:cNvPr id="70" name="Google Shape;70;p83" descr="DJJ Logo on Transparency.tif"/>
          <p:cNvPicPr preferRelativeResize="0"/>
          <p:nvPr/>
        </p:nvPicPr>
        <p:blipFill rotWithShape="1">
          <a:blip r:embed="rId2">
            <a:alphaModFix/>
          </a:blip>
          <a:srcRect/>
          <a:stretch/>
        </p:blipFill>
        <p:spPr>
          <a:xfrm>
            <a:off x="7848600" y="0"/>
            <a:ext cx="1295400" cy="1295400"/>
          </a:xfrm>
          <a:prstGeom prst="rect">
            <a:avLst/>
          </a:prstGeom>
          <a:noFill/>
          <a:ln>
            <a:noFill/>
          </a:ln>
        </p:spPr>
      </p:pic>
      <p:sp>
        <p:nvSpPr>
          <p:cNvPr id="71" name="Google Shape;71;p83"/>
          <p:cNvSpPr txBox="1">
            <a:spLocks noGrp="1"/>
          </p:cNvSpPr>
          <p:nvPr>
            <p:ph type="body" idx="1"/>
          </p:nvPr>
        </p:nvSpPr>
        <p:spPr>
          <a:xfrm>
            <a:off x="685800" y="5181600"/>
            <a:ext cx="7772400" cy="13716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406400" algn="l">
              <a:spcBef>
                <a:spcPts val="560"/>
              </a:spcBef>
              <a:spcAft>
                <a:spcPts val="0"/>
              </a:spcAft>
              <a:buClr>
                <a:schemeClr val="dk1"/>
              </a:buClr>
              <a:buSzPts val="2800"/>
              <a:buChar char="–"/>
              <a:defRPr>
                <a:latin typeface="Times New Roman"/>
                <a:ea typeface="Times New Roman"/>
                <a:cs typeface="Times New Roman"/>
                <a:sym typeface="Times New Roman"/>
              </a:defRPr>
            </a:lvl2pPr>
            <a:lvl3pPr marL="1371600" lvl="2" indent="-381000" algn="l">
              <a:spcBef>
                <a:spcPts val="480"/>
              </a:spcBef>
              <a:spcAft>
                <a:spcPts val="0"/>
              </a:spcAft>
              <a:buClr>
                <a:schemeClr val="dk1"/>
              </a:buClr>
              <a:buSzPts val="2400"/>
              <a:buChar char="•"/>
              <a:defRPr>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83"/>
          <p:cNvSpPr txBox="1"/>
          <p:nvPr/>
        </p:nvSpPr>
        <p:spPr>
          <a:xfrm>
            <a:off x="8523890" y="6445470"/>
            <a:ext cx="533400" cy="38100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chemeClr val="dk1"/>
              </a:buClr>
              <a:buSzPts val="1600"/>
              <a:buFont typeface="Palatino Linotype"/>
              <a:buNone/>
            </a:pPr>
            <a:fld id="{00000000-1234-1234-1234-123412341234}" type="slidenum">
              <a:rPr lang="en-US" sz="1600" b="0" i="0" u="none" strike="noStrike" cap="none">
                <a:solidFill>
                  <a:schemeClr val="dk1"/>
                </a:solidFill>
                <a:latin typeface="Palatino Linotype"/>
                <a:ea typeface="Palatino Linotype"/>
                <a:cs typeface="Palatino Linotype"/>
                <a:sym typeface="Palatino Linotype"/>
              </a:rPr>
              <a:t>‹#›</a:t>
            </a:fld>
            <a:endParaRPr sz="1600" b="0" i="0" u="none" strike="noStrike" cap="none">
              <a:solidFill>
                <a:schemeClr val="dk1"/>
              </a:solidFill>
              <a:latin typeface="Palatino Linotype"/>
              <a:ea typeface="Palatino Linotype"/>
              <a:cs typeface="Palatino Linotype"/>
              <a:sym typeface="Palatino Linotype"/>
            </a:endParaRPr>
          </a:p>
        </p:txBody>
      </p:sp>
      <p:sp>
        <p:nvSpPr>
          <p:cNvPr id="73" name="Google Shape;73;p83"/>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lvl1pPr marL="457200" lvl="0" indent="-304800" algn="l">
              <a:spcBef>
                <a:spcPts val="240"/>
              </a:spcBef>
              <a:spcAft>
                <a:spcPts val="0"/>
              </a:spcAft>
              <a:buClr>
                <a:schemeClr val="dk1"/>
              </a:buClr>
              <a:buSzPts val="1200"/>
              <a:buFont typeface="Palatino Linotype"/>
              <a:buChar char="*"/>
              <a:defRPr sz="1200">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83"/>
          <p:cNvSpPr txBox="1">
            <a:spLocks noGrp="1"/>
          </p:cNvSpPr>
          <p:nvPr>
            <p:ph type="body" idx="3"/>
          </p:nvPr>
        </p:nvSpPr>
        <p:spPr>
          <a:xfrm>
            <a:off x="685800" y="1600200"/>
            <a:ext cx="7772400" cy="35814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7585-C66D-4F34-8E4E-1EE06CBC4A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A8BB07-60E1-4294-AF05-A9F373E5F7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8942B-799F-4D5D-810E-984ADB8D3511}"/>
              </a:ext>
            </a:extLst>
          </p:cNvPr>
          <p:cNvSpPr>
            <a:spLocks noGrp="1"/>
          </p:cNvSpPr>
          <p:nvPr>
            <p:ph type="dt" sz="half" idx="10"/>
          </p:nvPr>
        </p:nvSpPr>
        <p:spPr/>
        <p:txBody>
          <a:bodyPr/>
          <a:lstStyle/>
          <a:p>
            <a:fld id="{90D0A5A0-9770-409E-A7EB-55A478C86A91}" type="datetimeFigureOut">
              <a:rPr lang="en-US" smtClean="0"/>
              <a:t>9/5/2023</a:t>
            </a:fld>
            <a:endParaRPr lang="en-US"/>
          </a:p>
        </p:txBody>
      </p:sp>
      <p:sp>
        <p:nvSpPr>
          <p:cNvPr id="5" name="Footer Placeholder 4">
            <a:extLst>
              <a:ext uri="{FF2B5EF4-FFF2-40B4-BE49-F238E27FC236}">
                <a16:creationId xmlns:a16="http://schemas.microsoft.com/office/drawing/2014/main" id="{63244C39-4E8A-48B3-9764-2F66C4148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4ACE2-F547-4F90-83B1-71AB98B62DE4}"/>
              </a:ext>
            </a:extLst>
          </p:cNvPr>
          <p:cNvSpPr>
            <a:spLocks noGrp="1"/>
          </p:cNvSpPr>
          <p:nvPr>
            <p:ph type="sldNum" sz="quarter" idx="12"/>
          </p:nvPr>
        </p:nvSpPr>
        <p:spPr/>
        <p:txBody>
          <a:bodyPr/>
          <a:lstStyle/>
          <a:p>
            <a:fld id="{F0EDDDF7-B765-4131-B21D-6BEEB667E1E1}" type="slidenum">
              <a:rPr lang="en-US" smtClean="0"/>
              <a:t>‹#›</a:t>
            </a:fld>
            <a:endParaRPr lang="en-US"/>
          </a:p>
        </p:txBody>
      </p:sp>
    </p:spTree>
    <p:extLst>
      <p:ext uri="{BB962C8B-B14F-4D97-AF65-F5344CB8AC3E}">
        <p14:creationId xmlns:p14="http://schemas.microsoft.com/office/powerpoint/2010/main" val="1785625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37AE-D9BB-4F46-A71E-F341F837F64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554F53C-C0B8-4A6E-9AC9-71A2A84600E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02D313-7E3C-457F-9882-8EF6906DEAF5}"/>
              </a:ext>
            </a:extLst>
          </p:cNvPr>
          <p:cNvSpPr>
            <a:spLocks noGrp="1"/>
          </p:cNvSpPr>
          <p:nvPr>
            <p:ph type="dt" sz="half" idx="10"/>
          </p:nvPr>
        </p:nvSpPr>
        <p:spPr/>
        <p:txBody>
          <a:bodyPr/>
          <a:lstStyle/>
          <a:p>
            <a:fld id="{90D0A5A0-9770-409E-A7EB-55A478C86A91}" type="datetimeFigureOut">
              <a:rPr lang="en-US" smtClean="0"/>
              <a:t>9/5/2023</a:t>
            </a:fld>
            <a:endParaRPr lang="en-US"/>
          </a:p>
        </p:txBody>
      </p:sp>
      <p:sp>
        <p:nvSpPr>
          <p:cNvPr id="5" name="Footer Placeholder 4">
            <a:extLst>
              <a:ext uri="{FF2B5EF4-FFF2-40B4-BE49-F238E27FC236}">
                <a16:creationId xmlns:a16="http://schemas.microsoft.com/office/drawing/2014/main" id="{18BAD189-533C-41D2-9539-530546922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7DDE1-8FF0-4CC6-B539-240D2CF9BC4B}"/>
              </a:ext>
            </a:extLst>
          </p:cNvPr>
          <p:cNvSpPr>
            <a:spLocks noGrp="1"/>
          </p:cNvSpPr>
          <p:nvPr>
            <p:ph type="sldNum" sz="quarter" idx="12"/>
          </p:nvPr>
        </p:nvSpPr>
        <p:spPr/>
        <p:txBody>
          <a:bodyPr/>
          <a:lstStyle/>
          <a:p>
            <a:fld id="{F0EDDDF7-B765-4131-B21D-6BEEB667E1E1}" type="slidenum">
              <a:rPr lang="en-US" smtClean="0"/>
              <a:t>‹#›</a:t>
            </a:fld>
            <a:endParaRPr lang="en-US"/>
          </a:p>
        </p:txBody>
      </p:sp>
    </p:spTree>
    <p:extLst>
      <p:ext uri="{BB962C8B-B14F-4D97-AF65-F5344CB8AC3E}">
        <p14:creationId xmlns:p14="http://schemas.microsoft.com/office/powerpoint/2010/main" val="255168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05AA-660A-4B60-9FF3-481625F803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6BDBB6-4849-4803-8108-B2B0AC62C5F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7FE311-A1C7-473F-B53B-D6575FE3DDB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FA107D-C356-4898-87CE-E5B3B76080DC}"/>
              </a:ext>
            </a:extLst>
          </p:cNvPr>
          <p:cNvSpPr>
            <a:spLocks noGrp="1"/>
          </p:cNvSpPr>
          <p:nvPr>
            <p:ph type="dt" sz="half" idx="10"/>
          </p:nvPr>
        </p:nvSpPr>
        <p:spPr/>
        <p:txBody>
          <a:bodyPr/>
          <a:lstStyle/>
          <a:p>
            <a:fld id="{90D0A5A0-9770-409E-A7EB-55A478C86A91}" type="datetimeFigureOut">
              <a:rPr lang="en-US" smtClean="0"/>
              <a:t>9/5/2023</a:t>
            </a:fld>
            <a:endParaRPr lang="en-US"/>
          </a:p>
        </p:txBody>
      </p:sp>
      <p:sp>
        <p:nvSpPr>
          <p:cNvPr id="6" name="Footer Placeholder 5">
            <a:extLst>
              <a:ext uri="{FF2B5EF4-FFF2-40B4-BE49-F238E27FC236}">
                <a16:creationId xmlns:a16="http://schemas.microsoft.com/office/drawing/2014/main" id="{0C3BFC8E-21F7-41ED-BA12-D118AB3780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15FF8B-1379-4094-8C72-C67E84988BFA}"/>
              </a:ext>
            </a:extLst>
          </p:cNvPr>
          <p:cNvSpPr>
            <a:spLocks noGrp="1"/>
          </p:cNvSpPr>
          <p:nvPr>
            <p:ph type="sldNum" sz="quarter" idx="12"/>
          </p:nvPr>
        </p:nvSpPr>
        <p:spPr/>
        <p:txBody>
          <a:bodyPr/>
          <a:lstStyle/>
          <a:p>
            <a:fld id="{F0EDDDF7-B765-4131-B21D-6BEEB667E1E1}" type="slidenum">
              <a:rPr lang="en-US" smtClean="0"/>
              <a:t>‹#›</a:t>
            </a:fld>
            <a:endParaRPr lang="en-US"/>
          </a:p>
        </p:txBody>
      </p:sp>
    </p:spTree>
    <p:extLst>
      <p:ext uri="{BB962C8B-B14F-4D97-AF65-F5344CB8AC3E}">
        <p14:creationId xmlns:p14="http://schemas.microsoft.com/office/powerpoint/2010/main" val="162682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1BBC-B1CB-4D87-B553-1EE581491C5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07D5D7-839D-4FC6-BFE0-724C8FCAB35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65F9A-CB4B-413F-A434-FB6D0C5D73B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45973D-4C68-4AB4-9787-A1B7497825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452A72A-D839-4278-96CE-A2BAC33662D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5ECE86-2723-42EF-8E83-59CB54921473}"/>
              </a:ext>
            </a:extLst>
          </p:cNvPr>
          <p:cNvSpPr>
            <a:spLocks noGrp="1"/>
          </p:cNvSpPr>
          <p:nvPr>
            <p:ph type="dt" sz="half" idx="10"/>
          </p:nvPr>
        </p:nvSpPr>
        <p:spPr/>
        <p:txBody>
          <a:bodyPr/>
          <a:lstStyle/>
          <a:p>
            <a:fld id="{90D0A5A0-9770-409E-A7EB-55A478C86A91}" type="datetimeFigureOut">
              <a:rPr lang="en-US" smtClean="0"/>
              <a:t>9/5/2023</a:t>
            </a:fld>
            <a:endParaRPr lang="en-US"/>
          </a:p>
        </p:txBody>
      </p:sp>
      <p:sp>
        <p:nvSpPr>
          <p:cNvPr id="8" name="Footer Placeholder 7">
            <a:extLst>
              <a:ext uri="{FF2B5EF4-FFF2-40B4-BE49-F238E27FC236}">
                <a16:creationId xmlns:a16="http://schemas.microsoft.com/office/drawing/2014/main" id="{C316422F-9919-472E-9ECD-7DC4A54BF3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E27F66-CE8D-4D4C-8089-90160731246E}"/>
              </a:ext>
            </a:extLst>
          </p:cNvPr>
          <p:cNvSpPr>
            <a:spLocks noGrp="1"/>
          </p:cNvSpPr>
          <p:nvPr>
            <p:ph type="sldNum" sz="quarter" idx="12"/>
          </p:nvPr>
        </p:nvSpPr>
        <p:spPr/>
        <p:txBody>
          <a:bodyPr/>
          <a:lstStyle/>
          <a:p>
            <a:fld id="{F0EDDDF7-B765-4131-B21D-6BEEB667E1E1}" type="slidenum">
              <a:rPr lang="en-US" smtClean="0"/>
              <a:t>‹#›</a:t>
            </a:fld>
            <a:endParaRPr lang="en-US"/>
          </a:p>
        </p:txBody>
      </p:sp>
    </p:spTree>
    <p:extLst>
      <p:ext uri="{BB962C8B-B14F-4D97-AF65-F5344CB8AC3E}">
        <p14:creationId xmlns:p14="http://schemas.microsoft.com/office/powerpoint/2010/main" val="185692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868B-B6C0-467B-B926-E6EDCDA13C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81A749-5EED-410E-AB56-C1DE8A60FD45}"/>
              </a:ext>
            </a:extLst>
          </p:cNvPr>
          <p:cNvSpPr>
            <a:spLocks noGrp="1"/>
          </p:cNvSpPr>
          <p:nvPr>
            <p:ph type="dt" sz="half" idx="10"/>
          </p:nvPr>
        </p:nvSpPr>
        <p:spPr/>
        <p:txBody>
          <a:bodyPr/>
          <a:lstStyle/>
          <a:p>
            <a:fld id="{90D0A5A0-9770-409E-A7EB-55A478C86A91}" type="datetimeFigureOut">
              <a:rPr lang="en-US" smtClean="0"/>
              <a:t>9/5/2023</a:t>
            </a:fld>
            <a:endParaRPr lang="en-US"/>
          </a:p>
        </p:txBody>
      </p:sp>
      <p:sp>
        <p:nvSpPr>
          <p:cNvPr id="4" name="Footer Placeholder 3">
            <a:extLst>
              <a:ext uri="{FF2B5EF4-FFF2-40B4-BE49-F238E27FC236}">
                <a16:creationId xmlns:a16="http://schemas.microsoft.com/office/drawing/2014/main" id="{65563BBA-FCF7-4261-ADCF-FB59FD7556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EFA19B-AA44-4099-A6C9-AA08B61D1518}"/>
              </a:ext>
            </a:extLst>
          </p:cNvPr>
          <p:cNvSpPr>
            <a:spLocks noGrp="1"/>
          </p:cNvSpPr>
          <p:nvPr>
            <p:ph type="sldNum" sz="quarter" idx="12"/>
          </p:nvPr>
        </p:nvSpPr>
        <p:spPr/>
        <p:txBody>
          <a:bodyPr/>
          <a:lstStyle/>
          <a:p>
            <a:fld id="{F0EDDDF7-B765-4131-B21D-6BEEB667E1E1}" type="slidenum">
              <a:rPr lang="en-US" smtClean="0"/>
              <a:t>‹#›</a:t>
            </a:fld>
            <a:endParaRPr lang="en-US"/>
          </a:p>
        </p:txBody>
      </p:sp>
    </p:spTree>
    <p:extLst>
      <p:ext uri="{BB962C8B-B14F-4D97-AF65-F5344CB8AC3E}">
        <p14:creationId xmlns:p14="http://schemas.microsoft.com/office/powerpoint/2010/main" val="2765101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9A915-66FD-4712-B597-1BFBEE96F3D8}"/>
              </a:ext>
            </a:extLst>
          </p:cNvPr>
          <p:cNvSpPr>
            <a:spLocks noGrp="1"/>
          </p:cNvSpPr>
          <p:nvPr>
            <p:ph type="dt" sz="half" idx="10"/>
          </p:nvPr>
        </p:nvSpPr>
        <p:spPr/>
        <p:txBody>
          <a:bodyPr/>
          <a:lstStyle/>
          <a:p>
            <a:fld id="{90D0A5A0-9770-409E-A7EB-55A478C86A91}" type="datetimeFigureOut">
              <a:rPr lang="en-US" smtClean="0"/>
              <a:t>9/5/2023</a:t>
            </a:fld>
            <a:endParaRPr lang="en-US"/>
          </a:p>
        </p:txBody>
      </p:sp>
      <p:sp>
        <p:nvSpPr>
          <p:cNvPr id="3" name="Footer Placeholder 2">
            <a:extLst>
              <a:ext uri="{FF2B5EF4-FFF2-40B4-BE49-F238E27FC236}">
                <a16:creationId xmlns:a16="http://schemas.microsoft.com/office/drawing/2014/main" id="{94A3A677-E097-4108-8380-CE79DF0BC4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740130-B7E0-47CA-B36C-7BA9D1279B35}"/>
              </a:ext>
            </a:extLst>
          </p:cNvPr>
          <p:cNvSpPr>
            <a:spLocks noGrp="1"/>
          </p:cNvSpPr>
          <p:nvPr>
            <p:ph type="sldNum" sz="quarter" idx="12"/>
          </p:nvPr>
        </p:nvSpPr>
        <p:spPr/>
        <p:txBody>
          <a:bodyPr/>
          <a:lstStyle/>
          <a:p>
            <a:fld id="{F0EDDDF7-B765-4131-B21D-6BEEB667E1E1}" type="slidenum">
              <a:rPr lang="en-US" smtClean="0"/>
              <a:t>‹#›</a:t>
            </a:fld>
            <a:endParaRPr lang="en-US"/>
          </a:p>
        </p:txBody>
      </p:sp>
    </p:spTree>
    <p:extLst>
      <p:ext uri="{BB962C8B-B14F-4D97-AF65-F5344CB8AC3E}">
        <p14:creationId xmlns:p14="http://schemas.microsoft.com/office/powerpoint/2010/main" val="4239787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92EE-2ABA-4F0D-BA68-980F45843E7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82460E1-CD08-42E3-97B4-4374295619F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0025CE-A221-4D94-B4C3-AAF0340B51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2351543-F0C7-4E7B-A186-DC5E8EADC1CF}"/>
              </a:ext>
            </a:extLst>
          </p:cNvPr>
          <p:cNvSpPr>
            <a:spLocks noGrp="1"/>
          </p:cNvSpPr>
          <p:nvPr>
            <p:ph type="dt" sz="half" idx="10"/>
          </p:nvPr>
        </p:nvSpPr>
        <p:spPr/>
        <p:txBody>
          <a:bodyPr/>
          <a:lstStyle/>
          <a:p>
            <a:fld id="{90D0A5A0-9770-409E-A7EB-55A478C86A91}" type="datetimeFigureOut">
              <a:rPr lang="en-US" smtClean="0"/>
              <a:t>9/5/2023</a:t>
            </a:fld>
            <a:endParaRPr lang="en-US"/>
          </a:p>
        </p:txBody>
      </p:sp>
      <p:sp>
        <p:nvSpPr>
          <p:cNvPr id="6" name="Footer Placeholder 5">
            <a:extLst>
              <a:ext uri="{FF2B5EF4-FFF2-40B4-BE49-F238E27FC236}">
                <a16:creationId xmlns:a16="http://schemas.microsoft.com/office/drawing/2014/main" id="{89B4FCD0-C025-4FAA-9D98-D1229564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E0D7A-3981-4299-A1F2-A41ECC1D9D58}"/>
              </a:ext>
            </a:extLst>
          </p:cNvPr>
          <p:cNvSpPr>
            <a:spLocks noGrp="1"/>
          </p:cNvSpPr>
          <p:nvPr>
            <p:ph type="sldNum" sz="quarter" idx="12"/>
          </p:nvPr>
        </p:nvSpPr>
        <p:spPr/>
        <p:txBody>
          <a:bodyPr/>
          <a:lstStyle/>
          <a:p>
            <a:fld id="{F0EDDDF7-B765-4131-B21D-6BEEB667E1E1}" type="slidenum">
              <a:rPr lang="en-US" smtClean="0"/>
              <a:t>‹#›</a:t>
            </a:fld>
            <a:endParaRPr lang="en-US"/>
          </a:p>
        </p:txBody>
      </p:sp>
    </p:spTree>
    <p:extLst>
      <p:ext uri="{BB962C8B-B14F-4D97-AF65-F5344CB8AC3E}">
        <p14:creationId xmlns:p14="http://schemas.microsoft.com/office/powerpoint/2010/main" val="40376839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75EB-219E-443C-9DF3-32C809EB036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77DC468-8439-4F34-8E33-D61E06175B9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EBD3296-6B7D-46EA-A605-2A9FD33F1B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0E560B-1F06-47B6-8518-223F62FE1D5D}"/>
              </a:ext>
            </a:extLst>
          </p:cNvPr>
          <p:cNvSpPr>
            <a:spLocks noGrp="1"/>
          </p:cNvSpPr>
          <p:nvPr>
            <p:ph type="dt" sz="half" idx="10"/>
          </p:nvPr>
        </p:nvSpPr>
        <p:spPr/>
        <p:txBody>
          <a:bodyPr/>
          <a:lstStyle/>
          <a:p>
            <a:fld id="{90D0A5A0-9770-409E-A7EB-55A478C86A91}" type="datetimeFigureOut">
              <a:rPr lang="en-US" smtClean="0"/>
              <a:t>9/5/2023</a:t>
            </a:fld>
            <a:endParaRPr lang="en-US"/>
          </a:p>
        </p:txBody>
      </p:sp>
      <p:sp>
        <p:nvSpPr>
          <p:cNvPr id="6" name="Footer Placeholder 5">
            <a:extLst>
              <a:ext uri="{FF2B5EF4-FFF2-40B4-BE49-F238E27FC236}">
                <a16:creationId xmlns:a16="http://schemas.microsoft.com/office/drawing/2014/main" id="{960DE6BB-41BC-4965-B5C2-6CE2FB7C5F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174A7-7CBC-403A-8253-ACF3B61C0ECB}"/>
              </a:ext>
            </a:extLst>
          </p:cNvPr>
          <p:cNvSpPr>
            <a:spLocks noGrp="1"/>
          </p:cNvSpPr>
          <p:nvPr>
            <p:ph type="sldNum" sz="quarter" idx="12"/>
          </p:nvPr>
        </p:nvSpPr>
        <p:spPr/>
        <p:txBody>
          <a:bodyPr/>
          <a:lstStyle/>
          <a:p>
            <a:fld id="{F0EDDDF7-B765-4131-B21D-6BEEB667E1E1}" type="slidenum">
              <a:rPr lang="en-US" smtClean="0"/>
              <a:t>‹#›</a:t>
            </a:fld>
            <a:endParaRPr lang="en-US"/>
          </a:p>
        </p:txBody>
      </p:sp>
    </p:spTree>
    <p:extLst>
      <p:ext uri="{BB962C8B-B14F-4D97-AF65-F5344CB8AC3E}">
        <p14:creationId xmlns:p14="http://schemas.microsoft.com/office/powerpoint/2010/main" val="4066369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518A-FB47-4B0B-A8DD-96F1E26837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5AC3FE-4419-477A-B9F7-1185C54ABD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14DFE-0D77-4D3B-BAED-8B5BB74DD90C}"/>
              </a:ext>
            </a:extLst>
          </p:cNvPr>
          <p:cNvSpPr>
            <a:spLocks noGrp="1"/>
          </p:cNvSpPr>
          <p:nvPr>
            <p:ph type="dt" sz="half" idx="10"/>
          </p:nvPr>
        </p:nvSpPr>
        <p:spPr/>
        <p:txBody>
          <a:bodyPr/>
          <a:lstStyle/>
          <a:p>
            <a:fld id="{90D0A5A0-9770-409E-A7EB-55A478C86A91}" type="datetimeFigureOut">
              <a:rPr lang="en-US" smtClean="0"/>
              <a:t>9/5/2023</a:t>
            </a:fld>
            <a:endParaRPr lang="en-US"/>
          </a:p>
        </p:txBody>
      </p:sp>
      <p:sp>
        <p:nvSpPr>
          <p:cNvPr id="5" name="Footer Placeholder 4">
            <a:extLst>
              <a:ext uri="{FF2B5EF4-FFF2-40B4-BE49-F238E27FC236}">
                <a16:creationId xmlns:a16="http://schemas.microsoft.com/office/drawing/2014/main" id="{4ED2A6AE-3F28-4A3B-B4A6-08BBD0B34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9B7CB-F72B-467A-8C61-E1A6338ADF42}"/>
              </a:ext>
            </a:extLst>
          </p:cNvPr>
          <p:cNvSpPr>
            <a:spLocks noGrp="1"/>
          </p:cNvSpPr>
          <p:nvPr>
            <p:ph type="sldNum" sz="quarter" idx="12"/>
          </p:nvPr>
        </p:nvSpPr>
        <p:spPr/>
        <p:txBody>
          <a:bodyPr/>
          <a:lstStyle/>
          <a:p>
            <a:fld id="{F0EDDDF7-B765-4131-B21D-6BEEB667E1E1}" type="slidenum">
              <a:rPr lang="en-US" smtClean="0"/>
              <a:t>‹#›</a:t>
            </a:fld>
            <a:endParaRPr lang="en-US"/>
          </a:p>
        </p:txBody>
      </p:sp>
    </p:spTree>
    <p:extLst>
      <p:ext uri="{BB962C8B-B14F-4D97-AF65-F5344CB8AC3E}">
        <p14:creationId xmlns:p14="http://schemas.microsoft.com/office/powerpoint/2010/main" val="1203908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C4E083-440F-4576-BB9D-2336B532B55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F68D6B-2FBD-458F-B0FF-F205CA72761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741D6-41CE-4DA3-B47F-5F2CEA5C9F9E}"/>
              </a:ext>
            </a:extLst>
          </p:cNvPr>
          <p:cNvSpPr>
            <a:spLocks noGrp="1"/>
          </p:cNvSpPr>
          <p:nvPr>
            <p:ph type="dt" sz="half" idx="10"/>
          </p:nvPr>
        </p:nvSpPr>
        <p:spPr/>
        <p:txBody>
          <a:bodyPr/>
          <a:lstStyle/>
          <a:p>
            <a:fld id="{90D0A5A0-9770-409E-A7EB-55A478C86A91}" type="datetimeFigureOut">
              <a:rPr lang="en-US" smtClean="0"/>
              <a:t>9/5/2023</a:t>
            </a:fld>
            <a:endParaRPr lang="en-US"/>
          </a:p>
        </p:txBody>
      </p:sp>
      <p:sp>
        <p:nvSpPr>
          <p:cNvPr id="5" name="Footer Placeholder 4">
            <a:extLst>
              <a:ext uri="{FF2B5EF4-FFF2-40B4-BE49-F238E27FC236}">
                <a16:creationId xmlns:a16="http://schemas.microsoft.com/office/drawing/2014/main" id="{21E39ABC-4AA1-47C8-9BC7-AC88B3111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D5A24-71F5-4291-8C3E-90AA04930FE2}"/>
              </a:ext>
            </a:extLst>
          </p:cNvPr>
          <p:cNvSpPr>
            <a:spLocks noGrp="1"/>
          </p:cNvSpPr>
          <p:nvPr>
            <p:ph type="sldNum" sz="quarter" idx="12"/>
          </p:nvPr>
        </p:nvSpPr>
        <p:spPr/>
        <p:txBody>
          <a:bodyPr/>
          <a:lstStyle/>
          <a:p>
            <a:fld id="{F0EDDDF7-B765-4131-B21D-6BEEB667E1E1}" type="slidenum">
              <a:rPr lang="en-US" smtClean="0"/>
              <a:t>‹#›</a:t>
            </a:fld>
            <a:endParaRPr lang="en-US"/>
          </a:p>
        </p:txBody>
      </p:sp>
    </p:spTree>
    <p:extLst>
      <p:ext uri="{BB962C8B-B14F-4D97-AF65-F5344CB8AC3E}">
        <p14:creationId xmlns:p14="http://schemas.microsoft.com/office/powerpoint/2010/main" val="197247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idden Slides">
  <p:cSld name="Hidden Slides">
    <p:spTree>
      <p:nvGrpSpPr>
        <p:cNvPr id="1" name="Shape 75"/>
        <p:cNvGrpSpPr/>
        <p:nvPr/>
      </p:nvGrpSpPr>
      <p:grpSpPr>
        <a:xfrm>
          <a:off x="0" y="0"/>
          <a:ext cx="0" cy="0"/>
          <a:chOff x="0" y="0"/>
          <a:chExt cx="0" cy="0"/>
        </a:xfrm>
      </p:grpSpPr>
      <p:sp>
        <p:nvSpPr>
          <p:cNvPr id="76" name="Google Shape;76;p84"/>
          <p:cNvSpPr txBox="1">
            <a:spLocks noGrp="1"/>
          </p:cNvSpPr>
          <p:nvPr>
            <p:ph type="body" idx="1"/>
          </p:nvPr>
        </p:nvSpPr>
        <p:spPr>
          <a:xfrm>
            <a:off x="609600" y="1752600"/>
            <a:ext cx="8001000" cy="4495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84"/>
          <p:cNvSpPr txBox="1">
            <a:spLocks noGrp="1"/>
          </p:cNvSpPr>
          <p:nvPr>
            <p:ph type="title"/>
          </p:nvPr>
        </p:nvSpPr>
        <p:spPr>
          <a:xfrm>
            <a:off x="914400" y="274638"/>
            <a:ext cx="716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 Bullets">
  <p:cSld name="Content w Bullets">
    <p:spTree>
      <p:nvGrpSpPr>
        <p:cNvPr id="1" name="Shape 65"/>
        <p:cNvGrpSpPr/>
        <p:nvPr/>
      </p:nvGrpSpPr>
      <p:grpSpPr>
        <a:xfrm>
          <a:off x="0" y="0"/>
          <a:ext cx="0" cy="0"/>
          <a:chOff x="0" y="0"/>
          <a:chExt cx="0" cy="0"/>
        </a:xfrm>
      </p:grpSpPr>
      <p:sp>
        <p:nvSpPr>
          <p:cNvPr id="66" name="Google Shape;66;p83"/>
          <p:cNvSpPr/>
          <p:nvPr/>
        </p:nvSpPr>
        <p:spPr>
          <a:xfrm>
            <a:off x="0" y="0"/>
            <a:ext cx="9144000" cy="1295400"/>
          </a:xfrm>
          <a:prstGeom prst="rect">
            <a:avLst/>
          </a:prstGeom>
          <a:solidFill>
            <a:srgbClr val="17365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7" name="Google Shape;67;p83"/>
          <p:cNvSpPr txBox="1">
            <a:spLocks noGrp="1"/>
          </p:cNvSpPr>
          <p:nvPr>
            <p:ph type="title"/>
          </p:nvPr>
        </p:nvSpPr>
        <p:spPr>
          <a:xfrm>
            <a:off x="1285126" y="76200"/>
            <a:ext cx="6553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entury Gothic"/>
              <a:buNone/>
              <a:defRPr sz="3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83"/>
          <p:cNvSpPr txBox="1"/>
          <p:nvPr/>
        </p:nvSpPr>
        <p:spPr>
          <a:xfrm>
            <a:off x="914400" y="152400"/>
            <a:ext cx="7772400" cy="1143000"/>
          </a:xfrm>
          <a:prstGeom prst="rect">
            <a:avLst/>
          </a:prstGeom>
          <a:noFill/>
          <a:ln>
            <a:noFill/>
          </a:ln>
        </p:spPr>
        <p:txBody>
          <a:bodyPr spcFirstLastPara="1" wrap="square" lIns="68569" tIns="34275" rIns="68569" bIns="34275" anchor="ctr" anchorCtr="0">
            <a:normAutofit/>
          </a:bodyPr>
          <a:lstStyle/>
          <a:p>
            <a:pPr marL="0" marR="0" lvl="0" indent="0" algn="l" rtl="0">
              <a:lnSpc>
                <a:spcPct val="100000"/>
              </a:lnSpc>
              <a:spcBef>
                <a:spcPts val="0"/>
              </a:spcBef>
              <a:spcAft>
                <a:spcPts val="0"/>
              </a:spcAft>
              <a:buClr>
                <a:schemeClr val="dk1"/>
              </a:buClr>
              <a:buSzPts val="5400"/>
              <a:buFont typeface="Calibri"/>
              <a:buNone/>
            </a:pPr>
            <a:endParaRPr sz="4050" b="0" i="0" u="none" strike="noStrike" cap="none">
              <a:solidFill>
                <a:srgbClr val="F2F2F2"/>
              </a:solidFill>
              <a:latin typeface="Calibri"/>
              <a:ea typeface="Calibri"/>
              <a:cs typeface="Calibri"/>
              <a:sym typeface="Calibri"/>
            </a:endParaRPr>
          </a:p>
        </p:txBody>
      </p:sp>
      <p:cxnSp>
        <p:nvCxnSpPr>
          <p:cNvPr id="69" name="Google Shape;69;p83"/>
          <p:cNvCxnSpPr/>
          <p:nvPr/>
        </p:nvCxnSpPr>
        <p:spPr>
          <a:xfrm>
            <a:off x="0" y="1295400"/>
            <a:ext cx="9144000" cy="0"/>
          </a:xfrm>
          <a:prstGeom prst="straightConnector1">
            <a:avLst/>
          </a:prstGeom>
          <a:noFill/>
          <a:ln w="57150" cap="flat" cmpd="sng">
            <a:solidFill>
              <a:srgbClr val="FFC000"/>
            </a:solidFill>
            <a:prstDash val="solid"/>
            <a:round/>
            <a:headEnd type="none" w="sm" len="sm"/>
            <a:tailEnd type="none" w="sm" len="sm"/>
          </a:ln>
          <a:effectLst>
            <a:outerShdw blurRad="50800" dist="38100" dir="5400000" algn="t" rotWithShape="0">
              <a:srgbClr val="000000">
                <a:alpha val="40000"/>
              </a:srgbClr>
            </a:outerShdw>
          </a:effectLst>
        </p:spPr>
      </p:cxnSp>
      <p:pic>
        <p:nvPicPr>
          <p:cNvPr id="70" name="Google Shape;70;p83" descr="DJJ Logo on Transparency.tif"/>
          <p:cNvPicPr preferRelativeResize="0"/>
          <p:nvPr/>
        </p:nvPicPr>
        <p:blipFill rotWithShape="1">
          <a:blip r:embed="rId2">
            <a:alphaModFix/>
          </a:blip>
          <a:srcRect/>
          <a:stretch/>
        </p:blipFill>
        <p:spPr>
          <a:xfrm>
            <a:off x="7848600" y="0"/>
            <a:ext cx="1295400" cy="1295400"/>
          </a:xfrm>
          <a:prstGeom prst="rect">
            <a:avLst/>
          </a:prstGeom>
          <a:noFill/>
          <a:ln>
            <a:noFill/>
          </a:ln>
        </p:spPr>
      </p:pic>
      <p:sp>
        <p:nvSpPr>
          <p:cNvPr id="71" name="Google Shape;71;p83"/>
          <p:cNvSpPr txBox="1">
            <a:spLocks noGrp="1"/>
          </p:cNvSpPr>
          <p:nvPr>
            <p:ph type="body" idx="1"/>
          </p:nvPr>
        </p:nvSpPr>
        <p:spPr>
          <a:xfrm>
            <a:off x="685800" y="5181600"/>
            <a:ext cx="7772400" cy="1371600"/>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dk1"/>
              </a:buClr>
              <a:buSzPts val="3200"/>
              <a:buChar char="•"/>
              <a:defRPr>
                <a:latin typeface="Times New Roman"/>
                <a:ea typeface="Times New Roman"/>
                <a:cs typeface="Times New Roman"/>
                <a:sym typeface="Times New Roman"/>
              </a:defRPr>
            </a:lvl1pPr>
            <a:lvl2pPr marL="685800" lvl="1" indent="-304800" algn="l">
              <a:spcBef>
                <a:spcPts val="420"/>
              </a:spcBef>
              <a:spcAft>
                <a:spcPts val="0"/>
              </a:spcAft>
              <a:buClr>
                <a:schemeClr val="dk1"/>
              </a:buClr>
              <a:buSzPts val="2800"/>
              <a:buChar char="–"/>
              <a:defRPr>
                <a:latin typeface="Times New Roman"/>
                <a:ea typeface="Times New Roman"/>
                <a:cs typeface="Times New Roman"/>
                <a:sym typeface="Times New Roman"/>
              </a:defRPr>
            </a:lvl2pPr>
            <a:lvl3pPr marL="1028700" lvl="2" indent="-285750" algn="l">
              <a:spcBef>
                <a:spcPts val="360"/>
              </a:spcBef>
              <a:spcAft>
                <a:spcPts val="0"/>
              </a:spcAft>
              <a:buClr>
                <a:schemeClr val="dk1"/>
              </a:buClr>
              <a:buSzPts val="2400"/>
              <a:buChar char="•"/>
              <a:defRPr>
                <a:latin typeface="Times New Roman"/>
                <a:ea typeface="Times New Roman"/>
                <a:cs typeface="Times New Roman"/>
                <a:sym typeface="Times New Roman"/>
              </a:defRPr>
            </a:lvl3pPr>
            <a:lvl4pPr marL="1371600" lvl="3" indent="-266700" algn="l">
              <a:spcBef>
                <a:spcPts val="300"/>
              </a:spcBef>
              <a:spcAft>
                <a:spcPts val="0"/>
              </a:spcAft>
              <a:buClr>
                <a:schemeClr val="dk1"/>
              </a:buClr>
              <a:buSzPts val="2000"/>
              <a:buChar char="–"/>
              <a:defRPr>
                <a:latin typeface="Times New Roman"/>
                <a:ea typeface="Times New Roman"/>
                <a:cs typeface="Times New Roman"/>
                <a:sym typeface="Times New Roman"/>
              </a:defRPr>
            </a:lvl4pPr>
            <a:lvl5pPr marL="1714500" lvl="4" indent="-266700" algn="l">
              <a:spcBef>
                <a:spcPts val="300"/>
              </a:spcBef>
              <a:spcAft>
                <a:spcPts val="0"/>
              </a:spcAft>
              <a:buClr>
                <a:schemeClr val="dk1"/>
              </a:buClr>
              <a:buSzPts val="2000"/>
              <a:buChar char="»"/>
              <a:defRPr>
                <a:latin typeface="Times New Roman"/>
                <a:ea typeface="Times New Roman"/>
                <a:cs typeface="Times New Roman"/>
                <a:sym typeface="Times New Roman"/>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72" name="Google Shape;72;p83"/>
          <p:cNvSpPr txBox="1"/>
          <p:nvPr/>
        </p:nvSpPr>
        <p:spPr>
          <a:xfrm>
            <a:off x="8523890" y="6445470"/>
            <a:ext cx="533400" cy="381000"/>
          </a:xfrm>
          <a:prstGeom prst="rect">
            <a:avLst/>
          </a:prstGeom>
          <a:noFill/>
          <a:ln>
            <a:noFill/>
          </a:ln>
        </p:spPr>
        <p:txBody>
          <a:bodyPr spcFirstLastPara="1" wrap="square" lIns="68569" tIns="34275" rIns="68569" bIns="34275" anchor="ctr" anchorCtr="0">
            <a:normAutofit/>
          </a:bodyPr>
          <a:lstStyle/>
          <a:p>
            <a:pPr marL="0" marR="0" lvl="0" indent="0" algn="r" rtl="0">
              <a:lnSpc>
                <a:spcPct val="100000"/>
              </a:lnSpc>
              <a:spcBef>
                <a:spcPts val="0"/>
              </a:spcBef>
              <a:spcAft>
                <a:spcPts val="0"/>
              </a:spcAft>
              <a:buClr>
                <a:schemeClr val="dk1"/>
              </a:buClr>
              <a:buSzPts val="1600"/>
              <a:buFont typeface="Palatino Linotype"/>
              <a:buNone/>
            </a:pPr>
            <a:fld id="{00000000-1234-1234-1234-123412341234}" type="slidenum">
              <a:rPr lang="en-US" sz="1200" b="0" i="0" u="none" strike="noStrike" cap="none">
                <a:solidFill>
                  <a:schemeClr val="dk1"/>
                </a:solidFill>
                <a:latin typeface="Palatino Linotype"/>
                <a:ea typeface="Palatino Linotype"/>
                <a:cs typeface="Palatino Linotype"/>
                <a:sym typeface="Palatino Linotype"/>
              </a:rPr>
              <a:pPr marL="0" marR="0" lvl="0" indent="0" algn="r" rtl="0">
                <a:lnSpc>
                  <a:spcPct val="100000"/>
                </a:lnSpc>
                <a:spcBef>
                  <a:spcPts val="0"/>
                </a:spcBef>
                <a:spcAft>
                  <a:spcPts val="0"/>
                </a:spcAft>
                <a:buClr>
                  <a:schemeClr val="dk1"/>
                </a:buClr>
                <a:buSzPts val="1600"/>
                <a:buFont typeface="Palatino Linotype"/>
                <a:buNone/>
              </a:pPr>
              <a:t>‹#›</a:t>
            </a:fld>
            <a:endParaRPr sz="1200" b="0" i="0" u="none" strike="noStrike" cap="none">
              <a:solidFill>
                <a:schemeClr val="dk1"/>
              </a:solidFill>
              <a:latin typeface="Palatino Linotype"/>
              <a:ea typeface="Palatino Linotype"/>
              <a:cs typeface="Palatino Linotype"/>
              <a:sym typeface="Palatino Linotype"/>
            </a:endParaRPr>
          </a:p>
        </p:txBody>
      </p:sp>
      <p:sp>
        <p:nvSpPr>
          <p:cNvPr id="73" name="Google Shape;73;p83"/>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lvl1pPr marL="342900" lvl="0" indent="-228600" algn="l">
              <a:spcBef>
                <a:spcPts val="180"/>
              </a:spcBef>
              <a:spcAft>
                <a:spcPts val="0"/>
              </a:spcAft>
              <a:buClr>
                <a:schemeClr val="dk1"/>
              </a:buClr>
              <a:buSzPts val="1200"/>
              <a:buFont typeface="Palatino Linotype"/>
              <a:buChar char="*"/>
              <a:defRPr sz="900">
                <a:latin typeface="Times New Roman"/>
                <a:ea typeface="Times New Roman"/>
                <a:cs typeface="Times New Roman"/>
                <a:sym typeface="Times New Roman"/>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74" name="Google Shape;74;p83"/>
          <p:cNvSpPr txBox="1">
            <a:spLocks noGrp="1"/>
          </p:cNvSpPr>
          <p:nvPr>
            <p:ph type="body" idx="3"/>
          </p:nvPr>
        </p:nvSpPr>
        <p:spPr>
          <a:xfrm>
            <a:off x="685800" y="1600200"/>
            <a:ext cx="7772400" cy="3581400"/>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dk1"/>
              </a:buClr>
              <a:buSzPts val="3200"/>
              <a:buChar char="•"/>
              <a:defRPr>
                <a:latin typeface="Times New Roman"/>
                <a:ea typeface="Times New Roman"/>
                <a:cs typeface="Times New Roman"/>
                <a:sym typeface="Times New Roman"/>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422798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49"/>
        <p:cNvGrpSpPr/>
        <p:nvPr/>
      </p:nvGrpSpPr>
      <p:grpSpPr>
        <a:xfrm>
          <a:off x="0" y="0"/>
          <a:ext cx="0" cy="0"/>
          <a:chOff x="0" y="0"/>
          <a:chExt cx="0" cy="0"/>
        </a:xfrm>
      </p:grpSpPr>
      <p:sp>
        <p:nvSpPr>
          <p:cNvPr id="50" name="Google Shape;50;p81"/>
          <p:cNvSpPr/>
          <p:nvPr/>
        </p:nvSpPr>
        <p:spPr>
          <a:xfrm>
            <a:off x="0" y="0"/>
            <a:ext cx="9144000" cy="1295400"/>
          </a:xfrm>
          <a:prstGeom prst="rect">
            <a:avLst/>
          </a:prstGeom>
          <a:solidFill>
            <a:srgbClr val="17365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1" name="Google Shape;51;p81"/>
          <p:cNvSpPr txBox="1">
            <a:spLocks noGrp="1"/>
          </p:cNvSpPr>
          <p:nvPr>
            <p:ph type="title"/>
          </p:nvPr>
        </p:nvSpPr>
        <p:spPr>
          <a:xfrm>
            <a:off x="1295400" y="76200"/>
            <a:ext cx="6553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entury Gothic"/>
              <a:buNone/>
              <a:defRPr sz="3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1"/>
          <p:cNvSpPr txBox="1"/>
          <p:nvPr/>
        </p:nvSpPr>
        <p:spPr>
          <a:xfrm>
            <a:off x="914400" y="152400"/>
            <a:ext cx="7772400" cy="1143000"/>
          </a:xfrm>
          <a:prstGeom prst="rect">
            <a:avLst/>
          </a:prstGeom>
          <a:noFill/>
          <a:ln>
            <a:noFill/>
          </a:ln>
        </p:spPr>
        <p:txBody>
          <a:bodyPr spcFirstLastPara="1" wrap="square" lIns="68569" tIns="34275" rIns="68569" bIns="34275" anchor="ctr" anchorCtr="0">
            <a:normAutofit/>
          </a:bodyPr>
          <a:lstStyle/>
          <a:p>
            <a:pPr marL="0" marR="0" lvl="0" indent="0" algn="l" rtl="0">
              <a:lnSpc>
                <a:spcPct val="100000"/>
              </a:lnSpc>
              <a:spcBef>
                <a:spcPts val="0"/>
              </a:spcBef>
              <a:spcAft>
                <a:spcPts val="0"/>
              </a:spcAft>
              <a:buClr>
                <a:schemeClr val="dk1"/>
              </a:buClr>
              <a:buSzPts val="5400"/>
              <a:buFont typeface="Calibri"/>
              <a:buNone/>
            </a:pPr>
            <a:endParaRPr sz="4050" b="0" i="0" u="none" strike="noStrike" cap="none">
              <a:solidFill>
                <a:srgbClr val="F2F2F2"/>
              </a:solidFill>
              <a:latin typeface="Calibri"/>
              <a:ea typeface="Calibri"/>
              <a:cs typeface="Calibri"/>
              <a:sym typeface="Calibri"/>
            </a:endParaRPr>
          </a:p>
        </p:txBody>
      </p:sp>
      <p:sp>
        <p:nvSpPr>
          <p:cNvPr id="53" name="Google Shape;53;p81"/>
          <p:cNvSpPr txBox="1">
            <a:spLocks noGrp="1"/>
          </p:cNvSpPr>
          <p:nvPr>
            <p:ph type="body" idx="1"/>
          </p:nvPr>
        </p:nvSpPr>
        <p:spPr>
          <a:xfrm>
            <a:off x="685800" y="1600200"/>
            <a:ext cx="7772400" cy="4953000"/>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dk1"/>
              </a:buClr>
              <a:buSzPts val="3200"/>
              <a:buChar char="•"/>
              <a:defRPr>
                <a:latin typeface="Times New Roman"/>
                <a:ea typeface="Times New Roman"/>
                <a:cs typeface="Times New Roman"/>
                <a:sym typeface="Times New Roman"/>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cxnSp>
        <p:nvCxnSpPr>
          <p:cNvPr id="54" name="Google Shape;54;p81"/>
          <p:cNvCxnSpPr/>
          <p:nvPr/>
        </p:nvCxnSpPr>
        <p:spPr>
          <a:xfrm>
            <a:off x="0" y="1295400"/>
            <a:ext cx="9144000" cy="0"/>
          </a:xfrm>
          <a:prstGeom prst="straightConnector1">
            <a:avLst/>
          </a:prstGeom>
          <a:noFill/>
          <a:ln w="57150" cap="flat" cmpd="sng">
            <a:solidFill>
              <a:srgbClr val="FFC000"/>
            </a:solidFill>
            <a:prstDash val="solid"/>
            <a:round/>
            <a:headEnd type="none" w="sm" len="sm"/>
            <a:tailEnd type="none" w="sm" len="sm"/>
          </a:ln>
          <a:effectLst>
            <a:outerShdw blurRad="50800" dist="38100" dir="5400000" algn="t" rotWithShape="0">
              <a:srgbClr val="000000">
                <a:alpha val="40000"/>
              </a:srgbClr>
            </a:outerShdw>
          </a:effectLst>
        </p:spPr>
      </p:cxnSp>
      <p:pic>
        <p:nvPicPr>
          <p:cNvPr id="55" name="Google Shape;55;p81" descr="DJJ Logo on Transparency.tif"/>
          <p:cNvPicPr preferRelativeResize="0"/>
          <p:nvPr/>
        </p:nvPicPr>
        <p:blipFill rotWithShape="1">
          <a:blip r:embed="rId2">
            <a:alphaModFix/>
          </a:blip>
          <a:srcRect/>
          <a:stretch/>
        </p:blipFill>
        <p:spPr>
          <a:xfrm>
            <a:off x="7848600" y="0"/>
            <a:ext cx="1295400" cy="1295400"/>
          </a:xfrm>
          <a:prstGeom prst="rect">
            <a:avLst/>
          </a:prstGeom>
          <a:noFill/>
          <a:ln>
            <a:noFill/>
          </a:ln>
        </p:spPr>
      </p:pic>
      <p:sp>
        <p:nvSpPr>
          <p:cNvPr id="56" name="Google Shape;56;p81"/>
          <p:cNvSpPr txBox="1"/>
          <p:nvPr/>
        </p:nvSpPr>
        <p:spPr>
          <a:xfrm>
            <a:off x="8523890" y="6445470"/>
            <a:ext cx="533400" cy="381000"/>
          </a:xfrm>
          <a:prstGeom prst="rect">
            <a:avLst/>
          </a:prstGeom>
          <a:noFill/>
          <a:ln>
            <a:noFill/>
          </a:ln>
        </p:spPr>
        <p:txBody>
          <a:bodyPr spcFirstLastPara="1" wrap="square" lIns="68569" tIns="34275" rIns="68569" bIns="34275" anchor="ctr" anchorCtr="0">
            <a:normAutofit/>
          </a:bodyPr>
          <a:lstStyle/>
          <a:p>
            <a:pPr marL="0" marR="0" lvl="0" indent="0" algn="r" rtl="0">
              <a:lnSpc>
                <a:spcPct val="100000"/>
              </a:lnSpc>
              <a:spcBef>
                <a:spcPts val="0"/>
              </a:spcBef>
              <a:spcAft>
                <a:spcPts val="0"/>
              </a:spcAft>
              <a:buClr>
                <a:schemeClr val="dk1"/>
              </a:buClr>
              <a:buSzPts val="1600"/>
              <a:buFont typeface="Palatino Linotype"/>
              <a:buNone/>
            </a:pPr>
            <a:fld id="{00000000-1234-1234-1234-123412341234}" type="slidenum">
              <a:rPr lang="en-US" sz="1200" b="0" i="0" u="none" strike="noStrike" cap="none">
                <a:solidFill>
                  <a:schemeClr val="dk1"/>
                </a:solidFill>
                <a:latin typeface="Palatino Linotype"/>
                <a:ea typeface="Palatino Linotype"/>
                <a:cs typeface="Palatino Linotype"/>
                <a:sym typeface="Palatino Linotype"/>
              </a:rPr>
              <a:pPr marL="0" marR="0" lvl="0" indent="0" algn="r" rtl="0">
                <a:lnSpc>
                  <a:spcPct val="100000"/>
                </a:lnSpc>
                <a:spcBef>
                  <a:spcPts val="0"/>
                </a:spcBef>
                <a:spcAft>
                  <a:spcPts val="0"/>
                </a:spcAft>
                <a:buClr>
                  <a:schemeClr val="dk1"/>
                </a:buClr>
                <a:buSzPts val="1600"/>
                <a:buFont typeface="Palatino Linotype"/>
                <a:buNone/>
              </a:pPr>
              <a:t>‹#›</a:t>
            </a:fld>
            <a:endParaRPr sz="1200" b="0" i="0" u="none" strike="noStrike" cap="none">
              <a:solidFill>
                <a:schemeClr val="dk1"/>
              </a:solidFill>
              <a:latin typeface="Palatino Linotype"/>
              <a:ea typeface="Palatino Linotype"/>
              <a:cs typeface="Palatino Linotype"/>
              <a:sym typeface="Palatino Linotype"/>
            </a:endParaRPr>
          </a:p>
        </p:txBody>
      </p:sp>
      <p:sp>
        <p:nvSpPr>
          <p:cNvPr id="57" name="Google Shape;57;p81"/>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lvl1pPr marL="342900" lvl="0" indent="-228600" algn="l">
              <a:spcBef>
                <a:spcPts val="180"/>
              </a:spcBef>
              <a:spcAft>
                <a:spcPts val="0"/>
              </a:spcAft>
              <a:buClr>
                <a:schemeClr val="dk1"/>
              </a:buClr>
              <a:buSzPts val="1200"/>
              <a:buFont typeface="Palatino Linotype"/>
              <a:buChar char="*"/>
              <a:defRPr sz="900">
                <a:solidFill>
                  <a:schemeClr val="dk1"/>
                </a:solidFill>
                <a:latin typeface="Times New Roman"/>
                <a:ea typeface="Times New Roman"/>
                <a:cs typeface="Times New Roman"/>
                <a:sym typeface="Times New Roman"/>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6786672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hasCustomPrompt="1"/>
          </p:nvPr>
        </p:nvSpPr>
        <p:spPr>
          <a:xfrm>
            <a:off x="1285126" y="76200"/>
            <a:ext cx="6553200" cy="1143000"/>
          </a:xfrm>
        </p:spPr>
        <p:txBody>
          <a:bodyPr>
            <a:normAutofit/>
          </a:bodyPr>
          <a:lstStyle>
            <a:lvl1pPr algn="ctr">
              <a:defRPr sz="2250">
                <a:solidFill>
                  <a:schemeClr val="bg1"/>
                </a:solidFill>
                <a:latin typeface="Franklin Gothic Medium" pitchFamily="34" charset="0"/>
              </a:defRPr>
            </a:lvl1pPr>
          </a:lstStyle>
          <a:p>
            <a:r>
              <a:rPr lang="en-US" dirty="0"/>
              <a:t>Slide Title</a:t>
            </a:r>
          </a:p>
        </p:txBody>
      </p:sp>
      <p:sp>
        <p:nvSpPr>
          <p:cNvPr id="8" name="Title 1"/>
          <p:cNvSpPr txBox="1">
            <a:spLocks/>
          </p:cNvSpPr>
          <p:nvPr userDrawn="1"/>
        </p:nvSpPr>
        <p:spPr>
          <a:xfrm>
            <a:off x="914400" y="152400"/>
            <a:ext cx="7772400" cy="1143000"/>
          </a:xfrm>
          <a:prstGeom prst="rect">
            <a:avLst/>
          </a:prstGeom>
        </p:spPr>
        <p:txBody>
          <a:bodyPr vert="horz" lIns="51435" tIns="25718" rIns="51435" bIns="25718" rtlCol="0" anchor="ctr">
            <a:normAutofit/>
          </a:bodyPr>
          <a:lstStyle/>
          <a:p>
            <a:pPr marL="0" marR="0" lvl="0" indent="0" algn="l" defTabSz="514350" rtl="0" eaLnBrk="1" fontAlgn="auto" latinLnBrk="0" hangingPunct="1">
              <a:lnSpc>
                <a:spcPct val="100000"/>
              </a:lnSpc>
              <a:spcBef>
                <a:spcPct val="0"/>
              </a:spcBef>
              <a:spcAft>
                <a:spcPts val="0"/>
              </a:spcAft>
              <a:buClrTx/>
              <a:buSzTx/>
              <a:buFontTx/>
              <a:buNone/>
              <a:tabLst/>
              <a:defRPr/>
            </a:pPr>
            <a:endParaRPr kumimoji="0" lang="en-US" sz="3038" b="0" i="0" u="none" strike="noStrike" kern="1200" cap="none" spc="0" normalizeH="0" baseline="0" noProof="0" dirty="0">
              <a:ln>
                <a:noFill/>
              </a:ln>
              <a:solidFill>
                <a:schemeClr val="bg1">
                  <a:lumMod val="95000"/>
                </a:schemeClr>
              </a:solidFill>
              <a:effectLst/>
              <a:uLnTx/>
              <a:uFillTx/>
              <a:latin typeface="+mj-lt"/>
              <a:ea typeface="+mj-ea"/>
              <a:cs typeface="+mj-cs"/>
            </a:endParaRPr>
          </a:p>
        </p:txBody>
      </p:sp>
      <p:cxnSp>
        <p:nvCxnSpPr>
          <p:cNvPr id="10" name="Straight Connector 9"/>
          <p:cNvCxnSpPr/>
          <p:nvPr userDrawn="1"/>
        </p:nvCxnSpPr>
        <p:spPr>
          <a:xfrm>
            <a:off x="0" y="1295400"/>
            <a:ext cx="9144000" cy="0"/>
          </a:xfrm>
          <a:prstGeom prst="line">
            <a:avLst/>
          </a:prstGeom>
          <a:ln w="5715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descr="DJJ Logo on Transparency.tif"/>
          <p:cNvPicPr>
            <a:picLocks noChangeAspect="1"/>
          </p:cNvPicPr>
          <p:nvPr userDrawn="1"/>
        </p:nvPicPr>
        <p:blipFill>
          <a:blip r:embed="rId2" cstate="print"/>
          <a:stretch>
            <a:fillRect/>
          </a:stretch>
        </p:blipFill>
        <p:spPr>
          <a:xfrm>
            <a:off x="7848600" y="0"/>
            <a:ext cx="1295400" cy="1295400"/>
          </a:xfrm>
          <a:prstGeom prst="rect">
            <a:avLst/>
          </a:prstGeom>
        </p:spPr>
      </p:pic>
      <p:sp>
        <p:nvSpPr>
          <p:cNvPr id="13" name="Text Placeholder 12"/>
          <p:cNvSpPr>
            <a:spLocks noGrp="1"/>
          </p:cNvSpPr>
          <p:nvPr>
            <p:ph type="body" sz="quarter" idx="14" hasCustomPrompt="1"/>
          </p:nvPr>
        </p:nvSpPr>
        <p:spPr>
          <a:xfrm>
            <a:off x="685800" y="1600200"/>
            <a:ext cx="7772400" cy="4953000"/>
          </a:xfrm>
        </p:spPr>
        <p:txBody>
          <a:bodyPr/>
          <a:lstStyle>
            <a:lvl1pPr>
              <a:defRPr>
                <a:latin typeface="Palatino Linotype" pitchFamily="18" charset="0"/>
              </a:defRPr>
            </a:lvl1pPr>
            <a:lvl2pPr>
              <a:defRPr>
                <a:latin typeface="Palatino Linotype" pitchFamily="18" charset="0"/>
              </a:defRPr>
            </a:lvl2pPr>
            <a:lvl3pPr>
              <a:defRPr>
                <a:latin typeface="Palatino Linotype" pitchFamily="18" charset="0"/>
              </a:defRPr>
            </a:lvl3pPr>
            <a:lvl4pPr>
              <a:defRPr>
                <a:latin typeface="Palatino Linotype" pitchFamily="18" charset="0"/>
              </a:defRPr>
            </a:lvl4pPr>
            <a:lvl5pPr>
              <a:defRPr>
                <a:latin typeface="Palatino Linotype" pitchFamily="18"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8523890" y="6445470"/>
            <a:ext cx="533400" cy="381000"/>
          </a:xfrm>
          <a:prstGeom prst="rect">
            <a:avLst/>
          </a:prstGeom>
        </p:spPr>
        <p:txBody>
          <a:bodyPr vert="horz" wrap="square" lIns="51435" tIns="25718" rIns="51435" bIns="25718" rtlCol="0" anchor="ctr">
            <a:normAutofit/>
          </a:bodyPr>
          <a:lstStyle/>
          <a:p>
            <a:pPr marL="0" marR="0" indent="0" algn="r" defTabSz="514350" rtl="0" eaLnBrk="1" fontAlgn="auto" latinLnBrk="0" hangingPunct="1">
              <a:lnSpc>
                <a:spcPct val="100000"/>
              </a:lnSpc>
              <a:spcBef>
                <a:spcPct val="0"/>
              </a:spcBef>
              <a:spcAft>
                <a:spcPts val="0"/>
              </a:spcAft>
              <a:buClrTx/>
              <a:buSzTx/>
              <a:buFontTx/>
              <a:buNone/>
              <a:tabLst/>
            </a:pPr>
            <a:fld id="{795B49A3-3B0E-40A9-9B22-FAAB12C30A45}" type="slidenum">
              <a:rPr kumimoji="0" lang="en-US" sz="900" b="0" i="0" u="none" strike="noStrike" kern="1200" cap="none" spc="0" normalizeH="0" baseline="0" noProof="0" smtClean="0">
                <a:ln>
                  <a:noFill/>
                </a:ln>
                <a:solidFill>
                  <a:schemeClr val="tx1"/>
                </a:solidFill>
                <a:effectLst/>
                <a:uLnTx/>
                <a:uFillTx/>
                <a:latin typeface="Palatino Linotype" pitchFamily="18" charset="0"/>
                <a:ea typeface="+mj-ea"/>
                <a:cs typeface="+mj-cs"/>
              </a:rPr>
              <a:pPr marL="0" marR="0" indent="0" algn="r" defTabSz="514350" rtl="0" eaLnBrk="1" fontAlgn="auto" latinLnBrk="0" hangingPunct="1">
                <a:lnSpc>
                  <a:spcPct val="100000"/>
                </a:lnSpc>
                <a:spcBef>
                  <a:spcPct val="0"/>
                </a:spcBef>
                <a:spcAft>
                  <a:spcPts val="0"/>
                </a:spcAft>
                <a:buClrTx/>
                <a:buSzTx/>
                <a:buFontTx/>
                <a:buNone/>
                <a:tabLst/>
              </a:pPr>
              <a:t>‹#›</a:t>
            </a:fld>
            <a:endParaRPr kumimoji="0" lang="en-US" sz="900" b="0" i="0" u="none" strike="noStrike" kern="1200" cap="none" spc="0" normalizeH="0" baseline="0" noProof="0" dirty="0">
              <a:ln>
                <a:noFill/>
              </a:ln>
              <a:solidFill>
                <a:schemeClr val="tx1"/>
              </a:solidFill>
              <a:effectLst/>
              <a:uLnTx/>
              <a:uFillTx/>
              <a:latin typeface="Palatino Linotype" pitchFamily="18" charset="0"/>
              <a:ea typeface="+mj-ea"/>
              <a:cs typeface="+mj-cs"/>
            </a:endParaRPr>
          </a:p>
        </p:txBody>
      </p:sp>
      <p:sp>
        <p:nvSpPr>
          <p:cNvPr id="14" name="Text Placeholder 8"/>
          <p:cNvSpPr>
            <a:spLocks noGrp="1"/>
          </p:cNvSpPr>
          <p:nvPr>
            <p:ph type="body" sz="quarter" idx="10" hasCustomPrompt="1"/>
          </p:nvPr>
        </p:nvSpPr>
        <p:spPr>
          <a:xfrm>
            <a:off x="0" y="6542926"/>
            <a:ext cx="8305800" cy="304800"/>
          </a:xfrm>
        </p:spPr>
        <p:txBody>
          <a:bodyPr lIns="45720" tIns="0" bIns="0" anchor="b">
            <a:normAutofit/>
          </a:bodyPr>
          <a:lstStyle>
            <a:lvl1pPr marL="63401" indent="-63401">
              <a:buFont typeface="Palatino Linotype" pitchFamily="18" charset="0"/>
              <a:buChar char="*"/>
              <a:defRPr sz="675">
                <a:latin typeface="Palatino Linotype" pitchFamily="18" charset="0"/>
              </a:defRPr>
            </a:lvl1pPr>
          </a:lstStyle>
          <a:p>
            <a:pPr lvl="0"/>
            <a:r>
              <a:rPr lang="en-US" dirty="0"/>
              <a:t>Click to edit Caveat/Footnote</a:t>
            </a:r>
          </a:p>
        </p:txBody>
      </p:sp>
    </p:spTree>
    <p:extLst>
      <p:ext uri="{BB962C8B-B14F-4D97-AF65-F5344CB8AC3E}">
        <p14:creationId xmlns:p14="http://schemas.microsoft.com/office/powerpoint/2010/main" val="89438619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ext">
  <p:cSld name="1_Text">
    <p:spTree>
      <p:nvGrpSpPr>
        <p:cNvPr id="1" name="Shape 23"/>
        <p:cNvGrpSpPr/>
        <p:nvPr/>
      </p:nvGrpSpPr>
      <p:grpSpPr>
        <a:xfrm>
          <a:off x="0" y="0"/>
          <a:ext cx="0" cy="0"/>
          <a:chOff x="0" y="0"/>
          <a:chExt cx="0" cy="0"/>
        </a:xfrm>
      </p:grpSpPr>
      <p:sp>
        <p:nvSpPr>
          <p:cNvPr id="24" name="Google Shape;24;p78"/>
          <p:cNvSpPr/>
          <p:nvPr/>
        </p:nvSpPr>
        <p:spPr>
          <a:xfrm>
            <a:off x="0" y="0"/>
            <a:ext cx="9144000" cy="1295400"/>
          </a:xfrm>
          <a:prstGeom prst="rect">
            <a:avLst/>
          </a:prstGeom>
          <a:solidFill>
            <a:srgbClr val="17365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5" name="Google Shape;25;p78"/>
          <p:cNvSpPr txBox="1">
            <a:spLocks noGrp="1"/>
          </p:cNvSpPr>
          <p:nvPr>
            <p:ph type="title"/>
          </p:nvPr>
        </p:nvSpPr>
        <p:spPr>
          <a:xfrm>
            <a:off x="1285126" y="76200"/>
            <a:ext cx="6553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entury Gothic"/>
              <a:buNone/>
              <a:defRPr sz="3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8"/>
          <p:cNvSpPr txBox="1"/>
          <p:nvPr/>
        </p:nvSpPr>
        <p:spPr>
          <a:xfrm>
            <a:off x="914400" y="152400"/>
            <a:ext cx="7772400" cy="1143000"/>
          </a:xfrm>
          <a:prstGeom prst="rect">
            <a:avLst/>
          </a:prstGeom>
          <a:noFill/>
          <a:ln>
            <a:noFill/>
          </a:ln>
        </p:spPr>
        <p:txBody>
          <a:bodyPr spcFirstLastPara="1" wrap="square" lIns="68569" tIns="34275" rIns="68569" bIns="34275" anchor="ctr" anchorCtr="0">
            <a:normAutofit/>
          </a:bodyPr>
          <a:lstStyle/>
          <a:p>
            <a:pPr marL="0" marR="0" lvl="0" indent="0" algn="l" rtl="0">
              <a:lnSpc>
                <a:spcPct val="100000"/>
              </a:lnSpc>
              <a:spcBef>
                <a:spcPts val="0"/>
              </a:spcBef>
              <a:spcAft>
                <a:spcPts val="0"/>
              </a:spcAft>
              <a:buClr>
                <a:schemeClr val="dk1"/>
              </a:buClr>
              <a:buSzPts val="5400"/>
              <a:buFont typeface="Calibri"/>
              <a:buNone/>
            </a:pPr>
            <a:endParaRPr sz="4050" b="0" i="0" u="none" strike="noStrike" cap="none">
              <a:solidFill>
                <a:srgbClr val="F2F2F2"/>
              </a:solidFill>
              <a:latin typeface="Calibri"/>
              <a:ea typeface="Calibri"/>
              <a:cs typeface="Calibri"/>
              <a:sym typeface="Calibri"/>
            </a:endParaRPr>
          </a:p>
        </p:txBody>
      </p:sp>
      <p:cxnSp>
        <p:nvCxnSpPr>
          <p:cNvPr id="27" name="Google Shape;27;p78"/>
          <p:cNvCxnSpPr/>
          <p:nvPr/>
        </p:nvCxnSpPr>
        <p:spPr>
          <a:xfrm>
            <a:off x="0" y="1295400"/>
            <a:ext cx="9144000" cy="0"/>
          </a:xfrm>
          <a:prstGeom prst="straightConnector1">
            <a:avLst/>
          </a:prstGeom>
          <a:noFill/>
          <a:ln w="57150" cap="flat" cmpd="sng">
            <a:solidFill>
              <a:srgbClr val="FFC000"/>
            </a:solidFill>
            <a:prstDash val="solid"/>
            <a:round/>
            <a:headEnd type="none" w="sm" len="sm"/>
            <a:tailEnd type="none" w="sm" len="sm"/>
          </a:ln>
          <a:effectLst>
            <a:outerShdw blurRad="50800" dist="38100" dir="5400000" algn="t" rotWithShape="0">
              <a:srgbClr val="000000">
                <a:alpha val="40000"/>
              </a:srgbClr>
            </a:outerShdw>
          </a:effectLst>
        </p:spPr>
      </p:cxnSp>
      <p:pic>
        <p:nvPicPr>
          <p:cNvPr id="28" name="Google Shape;28;p78" descr="DJJ Logo on Transparency.tif"/>
          <p:cNvPicPr preferRelativeResize="0"/>
          <p:nvPr/>
        </p:nvPicPr>
        <p:blipFill rotWithShape="1">
          <a:blip r:embed="rId2">
            <a:alphaModFix/>
          </a:blip>
          <a:srcRect/>
          <a:stretch/>
        </p:blipFill>
        <p:spPr>
          <a:xfrm>
            <a:off x="7848600" y="0"/>
            <a:ext cx="1295400" cy="1295400"/>
          </a:xfrm>
          <a:prstGeom prst="rect">
            <a:avLst/>
          </a:prstGeom>
          <a:noFill/>
          <a:ln>
            <a:noFill/>
          </a:ln>
        </p:spPr>
      </p:pic>
      <p:sp>
        <p:nvSpPr>
          <p:cNvPr id="29" name="Google Shape;29;p78"/>
          <p:cNvSpPr txBox="1">
            <a:spLocks noGrp="1"/>
          </p:cNvSpPr>
          <p:nvPr>
            <p:ph type="body" idx="1"/>
          </p:nvPr>
        </p:nvSpPr>
        <p:spPr>
          <a:xfrm>
            <a:off x="685800" y="1600200"/>
            <a:ext cx="7772400" cy="4953000"/>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dk1"/>
              </a:buClr>
              <a:buSzPts val="3200"/>
              <a:buChar char="•"/>
              <a:defRPr>
                <a:latin typeface="Times New Roman"/>
                <a:ea typeface="Times New Roman"/>
                <a:cs typeface="Times New Roman"/>
                <a:sym typeface="Times New Roman"/>
              </a:defRPr>
            </a:lvl1pPr>
            <a:lvl2pPr marL="685800" lvl="1" indent="-304800" algn="l">
              <a:spcBef>
                <a:spcPts val="420"/>
              </a:spcBef>
              <a:spcAft>
                <a:spcPts val="0"/>
              </a:spcAft>
              <a:buClr>
                <a:schemeClr val="dk1"/>
              </a:buClr>
              <a:buSzPts val="2800"/>
              <a:buChar char="–"/>
              <a:defRPr>
                <a:latin typeface="Times New Roman"/>
                <a:ea typeface="Times New Roman"/>
                <a:cs typeface="Times New Roman"/>
                <a:sym typeface="Times New Roman"/>
              </a:defRPr>
            </a:lvl2pPr>
            <a:lvl3pPr marL="1028700" lvl="2" indent="-285750" algn="l">
              <a:spcBef>
                <a:spcPts val="360"/>
              </a:spcBef>
              <a:spcAft>
                <a:spcPts val="0"/>
              </a:spcAft>
              <a:buClr>
                <a:schemeClr val="dk1"/>
              </a:buClr>
              <a:buSzPts val="2400"/>
              <a:buChar char="•"/>
              <a:defRPr>
                <a:latin typeface="Times New Roman"/>
                <a:ea typeface="Times New Roman"/>
                <a:cs typeface="Times New Roman"/>
                <a:sym typeface="Times New Roman"/>
              </a:defRPr>
            </a:lvl3pPr>
            <a:lvl4pPr marL="1371600" lvl="3" indent="-266700" algn="l">
              <a:spcBef>
                <a:spcPts val="300"/>
              </a:spcBef>
              <a:spcAft>
                <a:spcPts val="0"/>
              </a:spcAft>
              <a:buClr>
                <a:schemeClr val="dk1"/>
              </a:buClr>
              <a:buSzPts val="2000"/>
              <a:buChar char="–"/>
              <a:defRPr>
                <a:latin typeface="Times New Roman"/>
                <a:ea typeface="Times New Roman"/>
                <a:cs typeface="Times New Roman"/>
                <a:sym typeface="Times New Roman"/>
              </a:defRPr>
            </a:lvl4pPr>
            <a:lvl5pPr marL="1714500" lvl="4" indent="-266700" algn="l">
              <a:spcBef>
                <a:spcPts val="300"/>
              </a:spcBef>
              <a:spcAft>
                <a:spcPts val="0"/>
              </a:spcAft>
              <a:buClr>
                <a:schemeClr val="dk1"/>
              </a:buClr>
              <a:buSzPts val="2000"/>
              <a:buChar char="»"/>
              <a:defRPr>
                <a:latin typeface="Times New Roman"/>
                <a:ea typeface="Times New Roman"/>
                <a:cs typeface="Times New Roman"/>
                <a:sym typeface="Times New Roman"/>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0" name="Google Shape;30;p78"/>
          <p:cNvSpPr txBox="1"/>
          <p:nvPr/>
        </p:nvSpPr>
        <p:spPr>
          <a:xfrm>
            <a:off x="8523890" y="6445470"/>
            <a:ext cx="533400" cy="381000"/>
          </a:xfrm>
          <a:prstGeom prst="rect">
            <a:avLst/>
          </a:prstGeom>
          <a:noFill/>
          <a:ln>
            <a:noFill/>
          </a:ln>
        </p:spPr>
        <p:txBody>
          <a:bodyPr spcFirstLastPara="1" wrap="square" lIns="68569" tIns="34275" rIns="68569" bIns="34275" anchor="ctr" anchorCtr="0">
            <a:normAutofit/>
          </a:bodyPr>
          <a:lstStyle/>
          <a:p>
            <a:pPr marL="0" marR="0" lvl="0" indent="0" algn="r" rtl="0">
              <a:lnSpc>
                <a:spcPct val="100000"/>
              </a:lnSpc>
              <a:spcBef>
                <a:spcPts val="0"/>
              </a:spcBef>
              <a:spcAft>
                <a:spcPts val="0"/>
              </a:spcAft>
              <a:buClr>
                <a:schemeClr val="dk1"/>
              </a:buClr>
              <a:buSzPts val="1600"/>
              <a:buFont typeface="Palatino Linotype"/>
              <a:buNone/>
            </a:pPr>
            <a:fld id="{00000000-1234-1234-1234-123412341234}" type="slidenum">
              <a:rPr lang="en-US" sz="1200" b="0" i="0" u="none" strike="noStrike" cap="none">
                <a:solidFill>
                  <a:schemeClr val="dk1"/>
                </a:solidFill>
                <a:latin typeface="Palatino Linotype"/>
                <a:ea typeface="Palatino Linotype"/>
                <a:cs typeface="Palatino Linotype"/>
                <a:sym typeface="Palatino Linotype"/>
              </a:rPr>
              <a:pPr marL="0" marR="0" lvl="0" indent="0" algn="r" rtl="0">
                <a:lnSpc>
                  <a:spcPct val="100000"/>
                </a:lnSpc>
                <a:spcBef>
                  <a:spcPts val="0"/>
                </a:spcBef>
                <a:spcAft>
                  <a:spcPts val="0"/>
                </a:spcAft>
                <a:buClr>
                  <a:schemeClr val="dk1"/>
                </a:buClr>
                <a:buSzPts val="1600"/>
                <a:buFont typeface="Palatino Linotype"/>
                <a:buNone/>
              </a:pPr>
              <a:t>‹#›</a:t>
            </a:fld>
            <a:endParaRPr sz="1200" b="0" i="0" u="none" strike="noStrike" cap="none">
              <a:solidFill>
                <a:schemeClr val="dk1"/>
              </a:solidFill>
              <a:latin typeface="Palatino Linotype"/>
              <a:ea typeface="Palatino Linotype"/>
              <a:cs typeface="Palatino Linotype"/>
              <a:sym typeface="Palatino Linotype"/>
            </a:endParaRPr>
          </a:p>
        </p:txBody>
      </p:sp>
      <p:sp>
        <p:nvSpPr>
          <p:cNvPr id="31" name="Google Shape;31;p78"/>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lvl1pPr marL="342900" lvl="0" indent="-228600" algn="l">
              <a:spcBef>
                <a:spcPts val="180"/>
              </a:spcBef>
              <a:spcAft>
                <a:spcPts val="0"/>
              </a:spcAft>
              <a:buClr>
                <a:schemeClr val="dk1"/>
              </a:buClr>
              <a:buSzPts val="1200"/>
              <a:buFont typeface="Palatino Linotype"/>
              <a:buChar char="*"/>
              <a:defRPr sz="900">
                <a:solidFill>
                  <a:schemeClr val="dk1"/>
                </a:solidFill>
                <a:latin typeface="Times New Roman"/>
                <a:ea typeface="Times New Roman"/>
                <a:cs typeface="Times New Roman"/>
                <a:sym typeface="Times New Roman"/>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1646572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2"/>
        <p:cNvGrpSpPr/>
        <p:nvPr/>
      </p:nvGrpSpPr>
      <p:grpSpPr>
        <a:xfrm>
          <a:off x="0" y="0"/>
          <a:ext cx="0" cy="0"/>
          <a:chOff x="0" y="0"/>
          <a:chExt cx="0" cy="0"/>
        </a:xfrm>
      </p:grpSpPr>
      <p:sp>
        <p:nvSpPr>
          <p:cNvPr id="13" name="Google Shape;13;p77"/>
          <p:cNvSpPr txBox="1"/>
          <p:nvPr/>
        </p:nvSpPr>
        <p:spPr>
          <a:xfrm>
            <a:off x="0" y="5029202"/>
            <a:ext cx="2133600" cy="365125"/>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chemeClr val="dk1"/>
              </a:buClr>
              <a:buSzPts val="1800"/>
              <a:buFont typeface="Palatino Linotype"/>
              <a:buNone/>
            </a:pPr>
            <a:fld id="{00000000-1234-1234-1234-123412341234}" type="slidenum">
              <a:rPr lang="en-US" sz="1350" b="0" i="0" u="none" strike="noStrike" cap="none">
                <a:solidFill>
                  <a:schemeClr val="dk1"/>
                </a:solidFill>
                <a:latin typeface="Palatino Linotype"/>
                <a:ea typeface="Palatino Linotype"/>
                <a:cs typeface="Palatino Linotype"/>
                <a:sym typeface="Palatino Linotype"/>
              </a:rPr>
              <a:pPr marL="0" marR="0" lvl="0" indent="0" algn="r" rtl="0">
                <a:lnSpc>
                  <a:spcPct val="100000"/>
                </a:lnSpc>
                <a:spcBef>
                  <a:spcPts val="0"/>
                </a:spcBef>
                <a:spcAft>
                  <a:spcPts val="0"/>
                </a:spcAft>
                <a:buClr>
                  <a:schemeClr val="dk1"/>
                </a:buClr>
                <a:buSzPts val="1800"/>
                <a:buFont typeface="Palatino Linotype"/>
                <a:buNone/>
              </a:pPr>
              <a:t>‹#›</a:t>
            </a:fld>
            <a:endParaRPr sz="1350" b="0" i="0" u="none" strike="noStrike" cap="none">
              <a:solidFill>
                <a:schemeClr val="dk1"/>
              </a:solidFill>
              <a:latin typeface="Palatino Linotype"/>
              <a:ea typeface="Palatino Linotype"/>
              <a:cs typeface="Palatino Linotype"/>
              <a:sym typeface="Palatino Linotype"/>
            </a:endParaRPr>
          </a:p>
        </p:txBody>
      </p:sp>
      <p:sp>
        <p:nvSpPr>
          <p:cNvPr id="14" name="Google Shape;14;p77"/>
          <p:cNvSpPr/>
          <p:nvPr/>
        </p:nvSpPr>
        <p:spPr>
          <a:xfrm>
            <a:off x="0" y="0"/>
            <a:ext cx="9144000" cy="5410200"/>
          </a:xfrm>
          <a:prstGeom prst="rect">
            <a:avLst/>
          </a:prstGeom>
          <a:solidFill>
            <a:srgbClr val="17365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5" name="Google Shape;15;p7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6" name="Google Shape;16;p7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7" name="Google Shape;17;p7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u="none" strike="noStrike" cap="none">
                <a:solidFill>
                  <a:schemeClr val="dk1"/>
                </a:solidFill>
                <a:latin typeface="Calibri"/>
                <a:ea typeface="Calibri"/>
                <a:cs typeface="Calibri"/>
                <a:sym typeface="Calibri"/>
              </a:defRPr>
            </a:lvl1pPr>
            <a:lvl2pPr marL="0" marR="0" lvl="1" indent="0" algn="l" rtl="0">
              <a:spcBef>
                <a:spcPts val="0"/>
              </a:spcBef>
              <a:buNone/>
              <a:defRPr sz="1350" b="0" i="0" u="none" strike="noStrike" cap="none">
                <a:solidFill>
                  <a:schemeClr val="dk1"/>
                </a:solidFill>
                <a:latin typeface="Calibri"/>
                <a:ea typeface="Calibri"/>
                <a:cs typeface="Calibri"/>
                <a:sym typeface="Calibri"/>
              </a:defRPr>
            </a:lvl2pPr>
            <a:lvl3pPr marL="0" marR="0" lvl="2" indent="0" algn="l" rtl="0">
              <a:spcBef>
                <a:spcPts val="0"/>
              </a:spcBef>
              <a:buNone/>
              <a:defRPr sz="1350" b="0" i="0" u="none" strike="noStrike" cap="none">
                <a:solidFill>
                  <a:schemeClr val="dk1"/>
                </a:solidFill>
                <a:latin typeface="Calibri"/>
                <a:ea typeface="Calibri"/>
                <a:cs typeface="Calibri"/>
                <a:sym typeface="Calibri"/>
              </a:defRPr>
            </a:lvl3pPr>
            <a:lvl4pPr marL="0" marR="0" lvl="3" indent="0" algn="l" rtl="0">
              <a:spcBef>
                <a:spcPts val="0"/>
              </a:spcBef>
              <a:buNone/>
              <a:defRPr sz="1350" b="0" i="0" u="none" strike="noStrike" cap="none">
                <a:solidFill>
                  <a:schemeClr val="dk1"/>
                </a:solidFill>
                <a:latin typeface="Calibri"/>
                <a:ea typeface="Calibri"/>
                <a:cs typeface="Calibri"/>
                <a:sym typeface="Calibri"/>
              </a:defRPr>
            </a:lvl4pPr>
            <a:lvl5pPr marL="0" marR="0" lvl="4" indent="0" algn="l" rtl="0">
              <a:spcBef>
                <a:spcPts val="0"/>
              </a:spcBef>
              <a:buNone/>
              <a:defRPr sz="1350" b="0" i="0" u="none" strike="noStrike" cap="none">
                <a:solidFill>
                  <a:schemeClr val="dk1"/>
                </a:solidFill>
                <a:latin typeface="Calibri"/>
                <a:ea typeface="Calibri"/>
                <a:cs typeface="Calibri"/>
                <a:sym typeface="Calibri"/>
              </a:defRPr>
            </a:lvl5pPr>
            <a:lvl6pPr marL="0" marR="0" lvl="5" indent="0" algn="l" rtl="0">
              <a:spcBef>
                <a:spcPts val="0"/>
              </a:spcBef>
              <a:buNone/>
              <a:defRPr sz="1350" b="0" i="0" u="none" strike="noStrike" cap="none">
                <a:solidFill>
                  <a:schemeClr val="dk1"/>
                </a:solidFill>
                <a:latin typeface="Calibri"/>
                <a:ea typeface="Calibri"/>
                <a:cs typeface="Calibri"/>
                <a:sym typeface="Calibri"/>
              </a:defRPr>
            </a:lvl6pPr>
            <a:lvl7pPr marL="0" marR="0" lvl="6" indent="0" algn="l" rtl="0">
              <a:spcBef>
                <a:spcPts val="0"/>
              </a:spcBef>
              <a:buNone/>
              <a:defRPr sz="1350" b="0" i="0" u="none" strike="noStrike" cap="none">
                <a:solidFill>
                  <a:schemeClr val="dk1"/>
                </a:solidFill>
                <a:latin typeface="Calibri"/>
                <a:ea typeface="Calibri"/>
                <a:cs typeface="Calibri"/>
                <a:sym typeface="Calibri"/>
              </a:defRPr>
            </a:lvl7pPr>
            <a:lvl8pPr marL="0" marR="0" lvl="7" indent="0" algn="l" rtl="0">
              <a:spcBef>
                <a:spcPts val="0"/>
              </a:spcBef>
              <a:buNone/>
              <a:defRPr sz="1350" b="0" i="0" u="none" strike="noStrike" cap="none">
                <a:solidFill>
                  <a:schemeClr val="dk1"/>
                </a:solidFill>
                <a:latin typeface="Calibri"/>
                <a:ea typeface="Calibri"/>
                <a:cs typeface="Calibri"/>
                <a:sym typeface="Calibri"/>
              </a:defRPr>
            </a:lvl8pPr>
            <a:lvl9pPr marL="0" marR="0" lvl="8" indent="0" algn="l" rtl="0">
              <a:spcBef>
                <a:spcPts val="0"/>
              </a:spcBef>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
        <p:nvSpPr>
          <p:cNvPr id="18" name="Google Shape;18;p77"/>
          <p:cNvSpPr/>
          <p:nvPr/>
        </p:nvSpPr>
        <p:spPr>
          <a:xfrm>
            <a:off x="0" y="5410200"/>
            <a:ext cx="9144000" cy="1447800"/>
          </a:xfrm>
          <a:prstGeom prst="rect">
            <a:avLst/>
          </a:prstGeom>
          <a:gradFill>
            <a:gsLst>
              <a:gs pos="0">
                <a:srgbClr val="9E7400"/>
              </a:gs>
              <a:gs pos="50000">
                <a:srgbClr val="E4A800"/>
              </a:gs>
              <a:gs pos="100000">
                <a:srgbClr val="FFC900"/>
              </a:gs>
            </a:gsLst>
            <a:lin ang="189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 name="Google Shape;19;p77"/>
          <p:cNvSpPr txBox="1"/>
          <p:nvPr/>
        </p:nvSpPr>
        <p:spPr>
          <a:xfrm>
            <a:off x="1828800" y="5638801"/>
            <a:ext cx="4038600" cy="715550"/>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2100">
                <a:solidFill>
                  <a:srgbClr val="00245D"/>
                </a:solidFill>
                <a:latin typeface="Libre Franklin Medium"/>
                <a:ea typeface="Libre Franklin Medium"/>
                <a:cs typeface="Libre Franklin Medium"/>
                <a:sym typeface="Libre Franklin Medium"/>
              </a:rPr>
              <a:t>Virginia Department of Juvenile Justice</a:t>
            </a:r>
            <a:endParaRPr sz="2100">
              <a:solidFill>
                <a:schemeClr val="lt1"/>
              </a:solidFill>
              <a:latin typeface="Libre Franklin Medium"/>
              <a:ea typeface="Libre Franklin Medium"/>
              <a:cs typeface="Libre Franklin Medium"/>
              <a:sym typeface="Libre Franklin Medium"/>
            </a:endParaRPr>
          </a:p>
        </p:txBody>
      </p:sp>
      <p:pic>
        <p:nvPicPr>
          <p:cNvPr id="20" name="Google Shape;20;p77" descr="DJJ Logo on Transparency.tif"/>
          <p:cNvPicPr preferRelativeResize="0"/>
          <p:nvPr/>
        </p:nvPicPr>
        <p:blipFill rotWithShape="1">
          <a:blip r:embed="rId2">
            <a:alphaModFix/>
          </a:blip>
          <a:srcRect/>
          <a:stretch/>
        </p:blipFill>
        <p:spPr>
          <a:xfrm>
            <a:off x="304800" y="5379378"/>
            <a:ext cx="1524000" cy="1524000"/>
          </a:xfrm>
          <a:prstGeom prst="rect">
            <a:avLst/>
          </a:prstGeom>
          <a:noFill/>
          <a:ln>
            <a:noFill/>
          </a:ln>
        </p:spPr>
      </p:pic>
      <p:sp>
        <p:nvSpPr>
          <p:cNvPr id="21" name="Google Shape;21;p77"/>
          <p:cNvSpPr txBox="1">
            <a:spLocks noGrp="1"/>
          </p:cNvSpPr>
          <p:nvPr>
            <p:ph type="title"/>
          </p:nvPr>
        </p:nvSpPr>
        <p:spPr>
          <a:xfrm>
            <a:off x="838200" y="1828800"/>
            <a:ext cx="73914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800"/>
              <a:buFont typeface="Century Gothic"/>
              <a:buNone/>
              <a:defRPr sz="360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77"/>
          <p:cNvSpPr txBox="1">
            <a:spLocks noGrp="1"/>
          </p:cNvSpPr>
          <p:nvPr>
            <p:ph type="body" idx="1"/>
          </p:nvPr>
        </p:nvSpPr>
        <p:spPr>
          <a:xfrm>
            <a:off x="3886200" y="3733800"/>
            <a:ext cx="4343400" cy="1219200"/>
          </a:xfrm>
          <a:prstGeom prst="rect">
            <a:avLst/>
          </a:prstGeom>
          <a:noFill/>
          <a:ln>
            <a:noFill/>
          </a:ln>
        </p:spPr>
        <p:txBody>
          <a:bodyPr spcFirstLastPara="1" wrap="square" lIns="91425" tIns="45700" rIns="91425" bIns="45700" anchor="t" anchorCtr="0">
            <a:noAutofit/>
          </a:bodyPr>
          <a:lstStyle>
            <a:lvl1pPr marL="342900" lvl="0" indent="-171450" algn="r">
              <a:spcBef>
                <a:spcPts val="0"/>
              </a:spcBef>
              <a:spcAft>
                <a:spcPts val="0"/>
              </a:spcAft>
              <a:buClr>
                <a:schemeClr val="lt1"/>
              </a:buClr>
              <a:buSzPts val="2400"/>
              <a:buFont typeface="Century Gothic"/>
              <a:buNone/>
              <a:defRPr sz="1800">
                <a:solidFill>
                  <a:schemeClr val="lt1"/>
                </a:solidFill>
                <a:latin typeface="Century Gothic"/>
                <a:ea typeface="Century Gothic"/>
                <a:cs typeface="Century Gothic"/>
                <a:sym typeface="Century Gothic"/>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2159292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9144000" cy="1447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JJ Logo on Transparency.tif"/>
          <p:cNvPicPr>
            <a:picLocks noChangeAspect="1"/>
          </p:cNvPicPr>
          <p:nvPr userDrawn="1"/>
        </p:nvPicPr>
        <p:blipFill>
          <a:blip r:embed="rId2" cstate="print">
            <a:lum bright="13000"/>
          </a:blip>
          <a:stretch>
            <a:fillRect/>
          </a:stretch>
        </p:blipFill>
        <p:spPr>
          <a:xfrm>
            <a:off x="176893" y="38100"/>
            <a:ext cx="1371600" cy="1371600"/>
          </a:xfrm>
          <a:prstGeom prst="rect">
            <a:avLst/>
          </a:prstGeom>
        </p:spPr>
      </p:pic>
    </p:spTree>
    <p:extLst>
      <p:ext uri="{BB962C8B-B14F-4D97-AF65-F5344CB8AC3E}">
        <p14:creationId xmlns:p14="http://schemas.microsoft.com/office/powerpoint/2010/main" val="40092319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793" cy="457200"/>
          </a:xfrm>
          <a:prstGeom prst="rect">
            <a:avLst/>
          </a:prstGeom>
        </p:spPr>
      </p:pic>
      <p:pic>
        <p:nvPicPr>
          <p:cNvPr id="8" name="Picture 7"/>
          <p:cNvPicPr>
            <a:picLocks noChangeAspect="1"/>
          </p:cNvPicPr>
          <p:nvPr userDrawn="1"/>
        </p:nvPicPr>
        <p:blipFill>
          <a:blip r:embed="rId3"/>
          <a:stretch>
            <a:fillRect/>
          </a:stretch>
        </p:blipFill>
        <p:spPr>
          <a:xfrm>
            <a:off x="38100" y="38100"/>
            <a:ext cx="838200" cy="838200"/>
          </a:xfrm>
          <a:prstGeom prst="rect">
            <a:avLst/>
          </a:prstGeom>
        </p:spPr>
      </p:pic>
    </p:spTree>
    <p:extLst>
      <p:ext uri="{BB962C8B-B14F-4D97-AF65-F5344CB8AC3E}">
        <p14:creationId xmlns:p14="http://schemas.microsoft.com/office/powerpoint/2010/main" val="421522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285126" y="76200"/>
            <a:ext cx="7238764" cy="1143000"/>
          </a:xfrm>
        </p:spPr>
        <p:txBody>
          <a:bodyPr>
            <a:normAutofit/>
          </a:bodyPr>
          <a:lstStyle>
            <a:lvl1pPr algn="ctr">
              <a:defRPr sz="4000" b="1">
                <a:solidFill>
                  <a:schemeClr val="bg1"/>
                </a:solidFill>
                <a:latin typeface="Century Gothic" panose="020B0502020202020204" pitchFamily="34" charset="0"/>
              </a:defRPr>
            </a:lvl1pPr>
          </a:lstStyle>
          <a:p>
            <a:r>
              <a:rPr lang="en-US"/>
              <a:t>Slide Title</a:t>
            </a:r>
          </a:p>
        </p:txBody>
      </p:sp>
      <p:sp>
        <p:nvSpPr>
          <p:cNvPr id="8" name="Title 1"/>
          <p:cNvSpPr txBox="1">
            <a:spLocks/>
          </p:cNvSpPr>
          <p:nvPr userDrawn="1"/>
        </p:nvSpPr>
        <p:spPr>
          <a:xfrm>
            <a:off x="914400" y="152400"/>
            <a:ext cx="77724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5400" b="0" i="0" u="none" strike="noStrike" kern="1200" cap="none" spc="0" normalizeH="0" baseline="0" noProof="0">
              <a:ln>
                <a:noFill/>
              </a:ln>
              <a:solidFill>
                <a:schemeClr val="bg1">
                  <a:lumMod val="95000"/>
                </a:schemeClr>
              </a:solidFill>
              <a:effectLst/>
              <a:uLnTx/>
              <a:uFillTx/>
              <a:latin typeface="+mj-lt"/>
              <a:ea typeface="+mj-ea"/>
              <a:cs typeface="+mj-cs"/>
            </a:endParaRPr>
          </a:p>
        </p:txBody>
      </p:sp>
      <p:cxnSp>
        <p:nvCxnSpPr>
          <p:cNvPr id="10" name="Straight Connector 9"/>
          <p:cNvCxnSpPr/>
          <p:nvPr userDrawn="1"/>
        </p:nvCxnSpPr>
        <p:spPr>
          <a:xfrm>
            <a:off x="0" y="1295400"/>
            <a:ext cx="9144000" cy="0"/>
          </a:xfrm>
          <a:prstGeom prst="line">
            <a:avLst/>
          </a:prstGeom>
          <a:ln w="5715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descr="DJJ Logo on Transparency.tif"/>
          <p:cNvPicPr>
            <a:picLocks noChangeAspect="1"/>
          </p:cNvPicPr>
          <p:nvPr userDrawn="1"/>
        </p:nvPicPr>
        <p:blipFill>
          <a:blip r:embed="rId2" cstate="print"/>
          <a:stretch>
            <a:fillRect/>
          </a:stretch>
        </p:blipFill>
        <p:spPr>
          <a:xfrm>
            <a:off x="0" y="0"/>
            <a:ext cx="1295400" cy="1295400"/>
          </a:xfrm>
          <a:prstGeom prst="rect">
            <a:avLst/>
          </a:prstGeom>
        </p:spPr>
      </p:pic>
      <p:sp>
        <p:nvSpPr>
          <p:cNvPr id="13" name="Text Placeholder 12"/>
          <p:cNvSpPr>
            <a:spLocks noGrp="1"/>
          </p:cNvSpPr>
          <p:nvPr>
            <p:ph type="body" sz="quarter" idx="14" hasCustomPrompt="1"/>
          </p:nvPr>
        </p:nvSpPr>
        <p:spPr>
          <a:xfrm>
            <a:off x="685800" y="1600200"/>
            <a:ext cx="7772400" cy="495300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9" name="TextBox 18"/>
          <p:cNvSpPr txBox="1"/>
          <p:nvPr userDrawn="1"/>
        </p:nvSpPr>
        <p:spPr>
          <a:xfrm>
            <a:off x="8523890" y="6445470"/>
            <a:ext cx="533400" cy="381000"/>
          </a:xfrm>
          <a:prstGeom prst="rect">
            <a:avLst/>
          </a:prstGeom>
        </p:spPr>
        <p:txBody>
          <a:bodyPr vert="horz" wrap="square" lIns="91440" tIns="45720" rIns="91440" bIns="45720" rtlCol="0" anchor="ctr">
            <a:normAutofit/>
          </a:bodyPr>
          <a:lstStyle/>
          <a:p>
            <a:pPr marL="0" marR="0" indent="0" algn="r" defTabSz="914400" rtl="0" eaLnBrk="1" fontAlgn="auto" latinLnBrk="0" hangingPunct="1">
              <a:lnSpc>
                <a:spcPct val="100000"/>
              </a:lnSpc>
              <a:spcBef>
                <a:spcPct val="0"/>
              </a:spcBef>
              <a:spcAft>
                <a:spcPts val="0"/>
              </a:spcAft>
              <a:buClrTx/>
              <a:buSzTx/>
              <a:buFontTx/>
              <a:buNone/>
              <a:tabLst/>
            </a:pPr>
            <a:fld id="{795B49A3-3B0E-40A9-9B22-FAAB12C30A45}" type="slidenum">
              <a:rPr kumimoji="0" lang="en-US" sz="1600" b="0" i="0" u="none" strike="noStrike" kern="1200" cap="none" spc="0" normalizeH="0" baseline="0" noProof="0" smtClean="0">
                <a:ln>
                  <a:noFill/>
                </a:ln>
                <a:solidFill>
                  <a:schemeClr val="tx1"/>
                </a:solidFill>
                <a:effectLst/>
                <a:uLnTx/>
                <a:uFillTx/>
                <a:latin typeface="Palatino Linotype" pitchFamily="18" charset="0"/>
                <a:ea typeface="+mj-ea"/>
                <a:cs typeface="+mj-cs"/>
              </a:rPr>
              <a:t>‹#›</a:t>
            </a:fld>
            <a:endParaRPr kumimoji="0" lang="en-US" sz="1600" b="0" i="0" u="none" strike="noStrike" kern="1200" cap="none" spc="0" normalizeH="0" baseline="0" noProof="0">
              <a:ln>
                <a:noFill/>
              </a:ln>
              <a:solidFill>
                <a:schemeClr val="tx1"/>
              </a:solidFill>
              <a:effectLst/>
              <a:uLnTx/>
              <a:uFillTx/>
              <a:latin typeface="Palatino Linotype" pitchFamily="18" charset="0"/>
              <a:ea typeface="+mj-ea"/>
              <a:cs typeface="+mj-cs"/>
            </a:endParaRPr>
          </a:p>
        </p:txBody>
      </p:sp>
      <p:sp>
        <p:nvSpPr>
          <p:cNvPr id="14" name="Text Placeholder 8"/>
          <p:cNvSpPr>
            <a:spLocks noGrp="1"/>
          </p:cNvSpPr>
          <p:nvPr>
            <p:ph type="body" sz="quarter" idx="10" hasCustomPrompt="1"/>
          </p:nvPr>
        </p:nvSpPr>
        <p:spPr>
          <a:xfrm>
            <a:off x="0" y="6542926"/>
            <a:ext cx="8305800" cy="304800"/>
          </a:xfrm>
        </p:spPr>
        <p:txBody>
          <a:bodyPr lIns="45720" tIns="0" bIns="0" anchor="b">
            <a:normAutofit/>
          </a:bodyPr>
          <a:lstStyle>
            <a:lvl1pPr marL="112713" indent="-112713">
              <a:buFont typeface="Palatino Linotype" pitchFamily="18" charset="0"/>
              <a:buChar char="*"/>
              <a:defRPr lang="en-US" sz="1200" kern="1200" dirty="0">
                <a:solidFill>
                  <a:schemeClr val="tx1"/>
                </a:solidFill>
                <a:latin typeface="Times New Roman" panose="02020603050405020304" pitchFamily="18" charset="0"/>
                <a:ea typeface="+mn-ea"/>
                <a:cs typeface="Times New Roman" panose="02020603050405020304" pitchFamily="18" charset="0"/>
              </a:defRPr>
            </a:lvl1pPr>
          </a:lstStyle>
          <a:p>
            <a:pPr marL="112713" lvl="0" indent="-112713" algn="l" defTabSz="914400" rtl="0" eaLnBrk="1" latinLnBrk="0" hangingPunct="1">
              <a:spcBef>
                <a:spcPct val="20000"/>
              </a:spcBef>
              <a:buFont typeface="Palatino Linotype" pitchFamily="18" charset="0"/>
              <a:buChar char="*"/>
            </a:pPr>
            <a:r>
              <a:rPr lang="en-US"/>
              <a:t>Click to edit Caveat/Footnote</a:t>
            </a:r>
          </a:p>
        </p:txBody>
      </p:sp>
    </p:spTree>
    <p:extLst>
      <p:ext uri="{BB962C8B-B14F-4D97-AF65-F5344CB8AC3E}">
        <p14:creationId xmlns:p14="http://schemas.microsoft.com/office/powerpoint/2010/main" val="68267070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w Bullets">
  <p:cSld name="Content w Bullets">
    <p:spTree>
      <p:nvGrpSpPr>
        <p:cNvPr id="1" name="Shape 65"/>
        <p:cNvGrpSpPr/>
        <p:nvPr/>
      </p:nvGrpSpPr>
      <p:grpSpPr>
        <a:xfrm>
          <a:off x="0" y="0"/>
          <a:ext cx="0" cy="0"/>
          <a:chOff x="0" y="0"/>
          <a:chExt cx="0" cy="0"/>
        </a:xfrm>
      </p:grpSpPr>
      <p:sp>
        <p:nvSpPr>
          <p:cNvPr id="66" name="Google Shape;66;p83"/>
          <p:cNvSpPr/>
          <p:nvPr/>
        </p:nvSpPr>
        <p:spPr>
          <a:xfrm>
            <a:off x="0" y="0"/>
            <a:ext cx="9144000" cy="12954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83"/>
          <p:cNvSpPr txBox="1">
            <a:spLocks noGrp="1"/>
          </p:cNvSpPr>
          <p:nvPr>
            <p:ph type="title"/>
          </p:nvPr>
        </p:nvSpPr>
        <p:spPr>
          <a:xfrm>
            <a:off x="1285126" y="76200"/>
            <a:ext cx="6553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entury Gothic"/>
              <a:buNone/>
              <a:defRPr sz="4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83"/>
          <p:cNvSpPr txBox="1"/>
          <p:nvPr/>
        </p:nvSpPr>
        <p:spPr>
          <a:xfrm>
            <a:off x="914400" y="152400"/>
            <a:ext cx="77724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5400"/>
              <a:buFont typeface="Calibri"/>
              <a:buNone/>
            </a:pPr>
            <a:endParaRPr sz="5400" b="0" i="0" u="none" strike="noStrike" cap="none">
              <a:solidFill>
                <a:srgbClr val="F2F2F2"/>
              </a:solidFill>
              <a:latin typeface="Calibri"/>
              <a:ea typeface="Calibri"/>
              <a:cs typeface="Calibri"/>
              <a:sym typeface="Calibri"/>
            </a:endParaRPr>
          </a:p>
        </p:txBody>
      </p:sp>
      <p:cxnSp>
        <p:nvCxnSpPr>
          <p:cNvPr id="69" name="Google Shape;69;p83"/>
          <p:cNvCxnSpPr/>
          <p:nvPr/>
        </p:nvCxnSpPr>
        <p:spPr>
          <a:xfrm>
            <a:off x="0" y="1295400"/>
            <a:ext cx="9144000" cy="0"/>
          </a:xfrm>
          <a:prstGeom prst="straightConnector1">
            <a:avLst/>
          </a:prstGeom>
          <a:noFill/>
          <a:ln w="57150" cap="flat" cmpd="sng">
            <a:solidFill>
              <a:srgbClr val="FFC000"/>
            </a:solidFill>
            <a:prstDash val="solid"/>
            <a:round/>
            <a:headEnd type="none" w="sm" len="sm"/>
            <a:tailEnd type="none" w="sm" len="sm"/>
          </a:ln>
          <a:effectLst>
            <a:outerShdw blurRad="50800" dist="38100" dir="5400000" algn="t" rotWithShape="0">
              <a:srgbClr val="000000">
                <a:alpha val="40000"/>
              </a:srgbClr>
            </a:outerShdw>
          </a:effectLst>
        </p:spPr>
      </p:cxnSp>
      <p:pic>
        <p:nvPicPr>
          <p:cNvPr id="70" name="Google Shape;70;p83" descr="DJJ Logo on Transparency.tif"/>
          <p:cNvPicPr preferRelativeResize="0"/>
          <p:nvPr/>
        </p:nvPicPr>
        <p:blipFill rotWithShape="1">
          <a:blip r:embed="rId2">
            <a:alphaModFix/>
          </a:blip>
          <a:srcRect/>
          <a:stretch/>
        </p:blipFill>
        <p:spPr>
          <a:xfrm>
            <a:off x="7848600" y="0"/>
            <a:ext cx="1295400" cy="1295400"/>
          </a:xfrm>
          <a:prstGeom prst="rect">
            <a:avLst/>
          </a:prstGeom>
          <a:noFill/>
          <a:ln>
            <a:noFill/>
          </a:ln>
        </p:spPr>
      </p:pic>
      <p:sp>
        <p:nvSpPr>
          <p:cNvPr id="71" name="Google Shape;71;p83"/>
          <p:cNvSpPr txBox="1">
            <a:spLocks noGrp="1"/>
          </p:cNvSpPr>
          <p:nvPr>
            <p:ph type="body" idx="1"/>
          </p:nvPr>
        </p:nvSpPr>
        <p:spPr>
          <a:xfrm>
            <a:off x="685800" y="5181600"/>
            <a:ext cx="7772400" cy="13716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406400" algn="l">
              <a:spcBef>
                <a:spcPts val="560"/>
              </a:spcBef>
              <a:spcAft>
                <a:spcPts val="0"/>
              </a:spcAft>
              <a:buClr>
                <a:schemeClr val="dk1"/>
              </a:buClr>
              <a:buSzPts val="2800"/>
              <a:buChar char="–"/>
              <a:defRPr>
                <a:latin typeface="Times New Roman"/>
                <a:ea typeface="Times New Roman"/>
                <a:cs typeface="Times New Roman"/>
                <a:sym typeface="Times New Roman"/>
              </a:defRPr>
            </a:lvl2pPr>
            <a:lvl3pPr marL="1371600" lvl="2" indent="-381000" algn="l">
              <a:spcBef>
                <a:spcPts val="480"/>
              </a:spcBef>
              <a:spcAft>
                <a:spcPts val="0"/>
              </a:spcAft>
              <a:buClr>
                <a:schemeClr val="dk1"/>
              </a:buClr>
              <a:buSzPts val="2400"/>
              <a:buChar char="•"/>
              <a:defRPr>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83"/>
          <p:cNvSpPr txBox="1"/>
          <p:nvPr/>
        </p:nvSpPr>
        <p:spPr>
          <a:xfrm>
            <a:off x="8523890" y="6445470"/>
            <a:ext cx="533400" cy="38100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chemeClr val="dk1"/>
              </a:buClr>
              <a:buSzPts val="1600"/>
              <a:buFont typeface="Palatino Linotype"/>
              <a:buNone/>
            </a:pPr>
            <a:fld id="{00000000-1234-1234-1234-123412341234}" type="slidenum">
              <a:rPr lang="en-US" sz="1600" b="0" i="0" u="none" strike="noStrike" cap="none">
                <a:solidFill>
                  <a:schemeClr val="dk1"/>
                </a:solidFill>
                <a:latin typeface="Palatino Linotype"/>
                <a:ea typeface="Palatino Linotype"/>
                <a:cs typeface="Palatino Linotype"/>
                <a:sym typeface="Palatino Linotype"/>
              </a:rPr>
              <a:t>‹#›</a:t>
            </a:fld>
            <a:endParaRPr sz="1600" b="0" i="0" u="none" strike="noStrike" cap="none">
              <a:solidFill>
                <a:schemeClr val="dk1"/>
              </a:solidFill>
              <a:latin typeface="Palatino Linotype"/>
              <a:ea typeface="Palatino Linotype"/>
              <a:cs typeface="Palatino Linotype"/>
              <a:sym typeface="Palatino Linotype"/>
            </a:endParaRPr>
          </a:p>
        </p:txBody>
      </p:sp>
      <p:sp>
        <p:nvSpPr>
          <p:cNvPr id="73" name="Google Shape;73;p83"/>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lvl1pPr marL="457200" lvl="0" indent="-304800" algn="l">
              <a:spcBef>
                <a:spcPts val="240"/>
              </a:spcBef>
              <a:spcAft>
                <a:spcPts val="0"/>
              </a:spcAft>
              <a:buClr>
                <a:schemeClr val="dk1"/>
              </a:buClr>
              <a:buSzPts val="1200"/>
              <a:buFont typeface="Palatino Linotype"/>
              <a:buChar char="*"/>
              <a:defRPr sz="1200">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83"/>
          <p:cNvSpPr txBox="1">
            <a:spLocks noGrp="1"/>
          </p:cNvSpPr>
          <p:nvPr>
            <p:ph type="body" idx="3"/>
          </p:nvPr>
        </p:nvSpPr>
        <p:spPr>
          <a:xfrm>
            <a:off x="685800" y="1600200"/>
            <a:ext cx="7772400" cy="35814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934315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49"/>
        <p:cNvGrpSpPr/>
        <p:nvPr/>
      </p:nvGrpSpPr>
      <p:grpSpPr>
        <a:xfrm>
          <a:off x="0" y="0"/>
          <a:ext cx="0" cy="0"/>
          <a:chOff x="0" y="0"/>
          <a:chExt cx="0" cy="0"/>
        </a:xfrm>
      </p:grpSpPr>
      <p:sp>
        <p:nvSpPr>
          <p:cNvPr id="50" name="Google Shape;50;p81"/>
          <p:cNvSpPr/>
          <p:nvPr/>
        </p:nvSpPr>
        <p:spPr>
          <a:xfrm>
            <a:off x="0" y="0"/>
            <a:ext cx="9144000" cy="12954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81"/>
          <p:cNvSpPr txBox="1">
            <a:spLocks noGrp="1"/>
          </p:cNvSpPr>
          <p:nvPr>
            <p:ph type="title"/>
          </p:nvPr>
        </p:nvSpPr>
        <p:spPr>
          <a:xfrm>
            <a:off x="1295400" y="76200"/>
            <a:ext cx="65532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entury Gothic"/>
              <a:buNone/>
              <a:defRPr sz="4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1"/>
          <p:cNvSpPr txBox="1"/>
          <p:nvPr/>
        </p:nvSpPr>
        <p:spPr>
          <a:xfrm>
            <a:off x="914400" y="152400"/>
            <a:ext cx="77724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5400"/>
              <a:buFont typeface="Calibri"/>
              <a:buNone/>
            </a:pPr>
            <a:endParaRPr sz="5400" b="0" i="0" u="none" strike="noStrike" cap="none">
              <a:solidFill>
                <a:srgbClr val="F2F2F2"/>
              </a:solidFill>
              <a:latin typeface="Calibri"/>
              <a:ea typeface="Calibri"/>
              <a:cs typeface="Calibri"/>
              <a:sym typeface="Calibri"/>
            </a:endParaRPr>
          </a:p>
        </p:txBody>
      </p:sp>
      <p:sp>
        <p:nvSpPr>
          <p:cNvPr id="53" name="Google Shape;53;p81"/>
          <p:cNvSpPr txBox="1">
            <a:spLocks noGrp="1"/>
          </p:cNvSpPr>
          <p:nvPr>
            <p:ph type="body" idx="1"/>
          </p:nvPr>
        </p:nvSpPr>
        <p:spPr>
          <a:xfrm>
            <a:off x="685800" y="1600200"/>
            <a:ext cx="7772400" cy="49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54" name="Google Shape;54;p81"/>
          <p:cNvCxnSpPr/>
          <p:nvPr/>
        </p:nvCxnSpPr>
        <p:spPr>
          <a:xfrm>
            <a:off x="0" y="1295400"/>
            <a:ext cx="9144000" cy="0"/>
          </a:xfrm>
          <a:prstGeom prst="straightConnector1">
            <a:avLst/>
          </a:prstGeom>
          <a:noFill/>
          <a:ln w="57150" cap="flat" cmpd="sng">
            <a:solidFill>
              <a:srgbClr val="FFC000"/>
            </a:solidFill>
            <a:prstDash val="solid"/>
            <a:round/>
            <a:headEnd type="none" w="sm" len="sm"/>
            <a:tailEnd type="none" w="sm" len="sm"/>
          </a:ln>
          <a:effectLst>
            <a:outerShdw blurRad="50800" dist="38100" dir="5400000" algn="t" rotWithShape="0">
              <a:srgbClr val="000000">
                <a:alpha val="40000"/>
              </a:srgbClr>
            </a:outerShdw>
          </a:effectLst>
        </p:spPr>
      </p:cxnSp>
      <p:pic>
        <p:nvPicPr>
          <p:cNvPr id="55" name="Google Shape;55;p81" descr="DJJ Logo on Transparency.tif"/>
          <p:cNvPicPr preferRelativeResize="0"/>
          <p:nvPr/>
        </p:nvPicPr>
        <p:blipFill rotWithShape="1">
          <a:blip r:embed="rId2">
            <a:alphaModFix/>
          </a:blip>
          <a:srcRect/>
          <a:stretch/>
        </p:blipFill>
        <p:spPr>
          <a:xfrm>
            <a:off x="7848600" y="0"/>
            <a:ext cx="1295400" cy="1295400"/>
          </a:xfrm>
          <a:prstGeom prst="rect">
            <a:avLst/>
          </a:prstGeom>
          <a:noFill/>
          <a:ln>
            <a:noFill/>
          </a:ln>
        </p:spPr>
      </p:pic>
      <p:sp>
        <p:nvSpPr>
          <p:cNvPr id="56" name="Google Shape;56;p81"/>
          <p:cNvSpPr txBox="1"/>
          <p:nvPr/>
        </p:nvSpPr>
        <p:spPr>
          <a:xfrm>
            <a:off x="8523890" y="6445470"/>
            <a:ext cx="533400" cy="38100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chemeClr val="dk1"/>
              </a:buClr>
              <a:buSzPts val="1600"/>
              <a:buFont typeface="Palatino Linotype"/>
              <a:buNone/>
            </a:pPr>
            <a:fld id="{00000000-1234-1234-1234-123412341234}" type="slidenum">
              <a:rPr lang="en-US" sz="1600" b="0" i="0" u="none" strike="noStrike" cap="none">
                <a:solidFill>
                  <a:schemeClr val="dk1"/>
                </a:solidFill>
                <a:latin typeface="Palatino Linotype"/>
                <a:ea typeface="Palatino Linotype"/>
                <a:cs typeface="Palatino Linotype"/>
                <a:sym typeface="Palatino Linotype"/>
              </a:rPr>
              <a:t>‹#›</a:t>
            </a:fld>
            <a:endParaRPr sz="1600" b="0" i="0" u="none" strike="noStrike" cap="none">
              <a:solidFill>
                <a:schemeClr val="dk1"/>
              </a:solidFill>
              <a:latin typeface="Palatino Linotype"/>
              <a:ea typeface="Palatino Linotype"/>
              <a:cs typeface="Palatino Linotype"/>
              <a:sym typeface="Palatino Linotype"/>
            </a:endParaRPr>
          </a:p>
        </p:txBody>
      </p:sp>
      <p:sp>
        <p:nvSpPr>
          <p:cNvPr id="57" name="Google Shape;57;p81"/>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lvl1pPr marL="457200" lvl="0" indent="-304800" algn="l">
              <a:spcBef>
                <a:spcPts val="240"/>
              </a:spcBef>
              <a:spcAft>
                <a:spcPts val="0"/>
              </a:spcAft>
              <a:buClr>
                <a:schemeClr val="dk1"/>
              </a:buClr>
              <a:buSzPts val="1200"/>
              <a:buFont typeface="Palatino Linotype"/>
              <a:buChar char="*"/>
              <a:defRPr sz="1200">
                <a:solidFill>
                  <a:schemeClr val="dk1"/>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155317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8"/>
        <p:cNvGrpSpPr/>
        <p:nvPr/>
      </p:nvGrpSpPr>
      <p:grpSpPr>
        <a:xfrm>
          <a:off x="0" y="0"/>
          <a:ext cx="0" cy="0"/>
          <a:chOff x="0" y="0"/>
          <a:chExt cx="0" cy="0"/>
        </a:xfrm>
      </p:grpSpPr>
      <p:sp>
        <p:nvSpPr>
          <p:cNvPr id="79" name="Google Shape;79;p85"/>
          <p:cNvSpPr txBox="1"/>
          <p:nvPr/>
        </p:nvSpPr>
        <p:spPr>
          <a:xfrm>
            <a:off x="8610600" y="6477000"/>
            <a:ext cx="5334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80" name="Google Shape;80;p85"/>
          <p:cNvSpPr txBox="1">
            <a:spLocks noGrp="1"/>
          </p:cNvSpPr>
          <p:nvPr>
            <p:ph type="title"/>
          </p:nvPr>
        </p:nvSpPr>
        <p:spPr>
          <a:xfrm>
            <a:off x="914400" y="274638"/>
            <a:ext cx="716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4000"/>
              <a:buFont typeface="Century Gothic"/>
              <a:buNone/>
              <a:defRPr sz="4000" b="1">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85"/>
          <p:cNvSpPr txBox="1">
            <a:spLocks noGrp="1"/>
          </p:cNvSpPr>
          <p:nvPr>
            <p:ph type="body" idx="1"/>
          </p:nvPr>
        </p:nvSpPr>
        <p:spPr>
          <a:xfrm>
            <a:off x="914400" y="1600200"/>
            <a:ext cx="73152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406400" algn="l">
              <a:spcBef>
                <a:spcPts val="560"/>
              </a:spcBef>
              <a:spcAft>
                <a:spcPts val="0"/>
              </a:spcAft>
              <a:buClr>
                <a:schemeClr val="dk1"/>
              </a:buClr>
              <a:buSzPts val="2800"/>
              <a:buChar char="–"/>
              <a:defRPr>
                <a:latin typeface="Times New Roman"/>
                <a:ea typeface="Times New Roman"/>
                <a:cs typeface="Times New Roman"/>
                <a:sym typeface="Times New Roman"/>
              </a:defRPr>
            </a:lvl2pPr>
            <a:lvl3pPr marL="1371600" lvl="2" indent="-381000" algn="l">
              <a:spcBef>
                <a:spcPts val="480"/>
              </a:spcBef>
              <a:spcAft>
                <a:spcPts val="0"/>
              </a:spcAft>
              <a:buClr>
                <a:schemeClr val="dk1"/>
              </a:buClr>
              <a:buSzPts val="2400"/>
              <a:buChar char="•"/>
              <a:defRPr>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35731-597F-A93C-6D31-BEE096E56C2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8C85E4-8DD4-A9B3-ABC3-3AB00D5FD8D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73ED76D-F5C3-DC16-E33C-E00934BCEE2D}"/>
              </a:ext>
            </a:extLst>
          </p:cNvPr>
          <p:cNvSpPr>
            <a:spLocks noGrp="1"/>
          </p:cNvSpPr>
          <p:nvPr>
            <p:ph type="dt" sz="half" idx="10"/>
          </p:nvPr>
        </p:nvSpPr>
        <p:spPr/>
        <p:txBody>
          <a:bodyPr/>
          <a:lstStyle/>
          <a:p>
            <a:fld id="{419F34DB-80D1-41A4-9C37-56125502172F}" type="datetimeFigureOut">
              <a:rPr lang="en-US" smtClean="0"/>
              <a:t>8/28/2023</a:t>
            </a:fld>
            <a:endParaRPr lang="en-US"/>
          </a:p>
        </p:txBody>
      </p:sp>
      <p:sp>
        <p:nvSpPr>
          <p:cNvPr id="5" name="Footer Placeholder 4">
            <a:extLst>
              <a:ext uri="{FF2B5EF4-FFF2-40B4-BE49-F238E27FC236}">
                <a16:creationId xmlns:a16="http://schemas.microsoft.com/office/drawing/2014/main" id="{54B270DC-9328-58B9-64D9-CEFBCC23A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6D24C-7B81-6E36-D2A2-37776F97728E}"/>
              </a:ext>
            </a:extLst>
          </p:cNvPr>
          <p:cNvSpPr>
            <a:spLocks noGrp="1"/>
          </p:cNvSpPr>
          <p:nvPr>
            <p:ph type="sldNum" sz="quarter" idx="12"/>
          </p:nvPr>
        </p:nvSpPr>
        <p:spPr/>
        <p:txBody>
          <a:bodyPr/>
          <a:lstStyle/>
          <a:p>
            <a:fld id="{E865B565-8327-4C1E-AE3D-ADD92F530481}" type="slidenum">
              <a:rPr lang="en-US" smtClean="0"/>
              <a:t>‹#›</a:t>
            </a:fld>
            <a:endParaRPr lang="en-US"/>
          </a:p>
        </p:txBody>
      </p:sp>
    </p:spTree>
    <p:extLst>
      <p:ext uri="{BB962C8B-B14F-4D97-AF65-F5344CB8AC3E}">
        <p14:creationId xmlns:p14="http://schemas.microsoft.com/office/powerpoint/2010/main" val="67780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6188-A0D8-4981-545B-CBED09067C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862EF-1430-B35F-F8AB-B7F78B7CA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AD7BB-9422-286B-2112-CB8C4783EC3D}"/>
              </a:ext>
            </a:extLst>
          </p:cNvPr>
          <p:cNvSpPr>
            <a:spLocks noGrp="1"/>
          </p:cNvSpPr>
          <p:nvPr>
            <p:ph type="dt" sz="half" idx="10"/>
          </p:nvPr>
        </p:nvSpPr>
        <p:spPr/>
        <p:txBody>
          <a:bodyPr/>
          <a:lstStyle/>
          <a:p>
            <a:fld id="{419F34DB-80D1-41A4-9C37-56125502172F}" type="datetimeFigureOut">
              <a:rPr lang="en-US" smtClean="0"/>
              <a:t>8/28/2023</a:t>
            </a:fld>
            <a:endParaRPr lang="en-US"/>
          </a:p>
        </p:txBody>
      </p:sp>
      <p:sp>
        <p:nvSpPr>
          <p:cNvPr id="5" name="Footer Placeholder 4">
            <a:extLst>
              <a:ext uri="{FF2B5EF4-FFF2-40B4-BE49-F238E27FC236}">
                <a16:creationId xmlns:a16="http://schemas.microsoft.com/office/drawing/2014/main" id="{CD8A1943-8F01-4511-686F-E3F9C7625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0E7B4-28BA-67AF-4EF6-79B461BC7D1B}"/>
              </a:ext>
            </a:extLst>
          </p:cNvPr>
          <p:cNvSpPr>
            <a:spLocks noGrp="1"/>
          </p:cNvSpPr>
          <p:nvPr>
            <p:ph type="sldNum" sz="quarter" idx="12"/>
          </p:nvPr>
        </p:nvSpPr>
        <p:spPr/>
        <p:txBody>
          <a:bodyPr/>
          <a:lstStyle/>
          <a:p>
            <a:fld id="{E865B565-8327-4C1E-AE3D-ADD92F530481}" type="slidenum">
              <a:rPr lang="en-US" smtClean="0"/>
              <a:t>‹#›</a:t>
            </a:fld>
            <a:endParaRPr lang="en-US"/>
          </a:p>
        </p:txBody>
      </p:sp>
    </p:spTree>
    <p:extLst>
      <p:ext uri="{BB962C8B-B14F-4D97-AF65-F5344CB8AC3E}">
        <p14:creationId xmlns:p14="http://schemas.microsoft.com/office/powerpoint/2010/main" val="178982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8003-2B85-FC80-5FBB-B55219635CF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B6CDEBC-0F59-3D58-E587-71FB4DFEF9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D8CE3E-A0B1-BA86-EC8D-CE175078A8C8}"/>
              </a:ext>
            </a:extLst>
          </p:cNvPr>
          <p:cNvSpPr>
            <a:spLocks noGrp="1"/>
          </p:cNvSpPr>
          <p:nvPr>
            <p:ph type="dt" sz="half" idx="10"/>
          </p:nvPr>
        </p:nvSpPr>
        <p:spPr/>
        <p:txBody>
          <a:bodyPr/>
          <a:lstStyle/>
          <a:p>
            <a:fld id="{419F34DB-80D1-41A4-9C37-56125502172F}" type="datetimeFigureOut">
              <a:rPr lang="en-US" smtClean="0"/>
              <a:t>8/28/2023</a:t>
            </a:fld>
            <a:endParaRPr lang="en-US"/>
          </a:p>
        </p:txBody>
      </p:sp>
      <p:sp>
        <p:nvSpPr>
          <p:cNvPr id="5" name="Footer Placeholder 4">
            <a:extLst>
              <a:ext uri="{FF2B5EF4-FFF2-40B4-BE49-F238E27FC236}">
                <a16:creationId xmlns:a16="http://schemas.microsoft.com/office/drawing/2014/main" id="{97D9575A-F9FF-3A2F-1C80-331ED7993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DEDE5-BF19-6063-77A3-B97362998F54}"/>
              </a:ext>
            </a:extLst>
          </p:cNvPr>
          <p:cNvSpPr>
            <a:spLocks noGrp="1"/>
          </p:cNvSpPr>
          <p:nvPr>
            <p:ph type="sldNum" sz="quarter" idx="12"/>
          </p:nvPr>
        </p:nvSpPr>
        <p:spPr/>
        <p:txBody>
          <a:bodyPr/>
          <a:lstStyle/>
          <a:p>
            <a:fld id="{E865B565-8327-4C1E-AE3D-ADD92F530481}" type="slidenum">
              <a:rPr lang="en-US" smtClean="0"/>
              <a:t>‹#›</a:t>
            </a:fld>
            <a:endParaRPr lang="en-US"/>
          </a:p>
        </p:txBody>
      </p:sp>
    </p:spTree>
    <p:extLst>
      <p:ext uri="{BB962C8B-B14F-4D97-AF65-F5344CB8AC3E}">
        <p14:creationId xmlns:p14="http://schemas.microsoft.com/office/powerpoint/2010/main" val="559277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6.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7.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6"/>
          <p:cNvSpPr txBox="1">
            <a:spLocks noGrp="1"/>
          </p:cNvSpPr>
          <p:nvPr>
            <p:ph type="title"/>
          </p:nvPr>
        </p:nvSpPr>
        <p:spPr>
          <a:xfrm>
            <a:off x="914400" y="274638"/>
            <a:ext cx="71628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6"/>
          <p:cNvSpPr txBox="1">
            <a:spLocks noGrp="1"/>
          </p:cNvSpPr>
          <p:nvPr>
            <p:ph type="body" idx="1"/>
          </p:nvPr>
        </p:nvSpPr>
        <p:spPr>
          <a:xfrm>
            <a:off x="914400" y="1600200"/>
            <a:ext cx="73152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7" r:id="rId6"/>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C0EC8A-7F5A-10D9-D260-7040C5719C7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220683-E052-1D2D-F110-9A18FC78A8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87742-848D-27D4-7B82-6C9013C6157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9F34DB-80D1-41A4-9C37-56125502172F}" type="datetimeFigureOut">
              <a:rPr lang="en-US" smtClean="0"/>
              <a:t>8/28/2023</a:t>
            </a:fld>
            <a:endParaRPr lang="en-US"/>
          </a:p>
        </p:txBody>
      </p:sp>
      <p:sp>
        <p:nvSpPr>
          <p:cNvPr id="5" name="Footer Placeholder 4">
            <a:extLst>
              <a:ext uri="{FF2B5EF4-FFF2-40B4-BE49-F238E27FC236}">
                <a16:creationId xmlns:a16="http://schemas.microsoft.com/office/drawing/2014/main" id="{023A123A-CAEA-B0AD-BE19-6AE380D5D2B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29412D-5411-8379-FAEA-DC3B8BCB83C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65B565-8327-4C1E-AE3D-ADD92F530481}" type="slidenum">
              <a:rPr lang="en-US" smtClean="0"/>
              <a:t>‹#›</a:t>
            </a:fld>
            <a:endParaRPr lang="en-US"/>
          </a:p>
        </p:txBody>
      </p:sp>
    </p:spTree>
    <p:extLst>
      <p:ext uri="{BB962C8B-B14F-4D97-AF65-F5344CB8AC3E}">
        <p14:creationId xmlns:p14="http://schemas.microsoft.com/office/powerpoint/2010/main" val="295280667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716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400" y="1600200"/>
            <a:ext cx="7315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47D5E-457B-4E6B-96A5-F6AD11DD9D85}" type="datetimeFigureOut">
              <a:rPr lang="en-US" smtClean="0"/>
              <a:pPr/>
              <a:t>8/28/2023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C9806-7382-4057-9070-ABE27B52C30E}" type="slidenum">
              <a:rPr lang="en-US" smtClean="0"/>
              <a:pPr/>
              <a:t>‹#›</a:t>
            </a:fld>
            <a:endParaRPr lang="en-US" dirty="0"/>
          </a:p>
        </p:txBody>
      </p:sp>
    </p:spTree>
    <p:extLst>
      <p:ext uri="{BB962C8B-B14F-4D97-AF65-F5344CB8AC3E}">
        <p14:creationId xmlns:p14="http://schemas.microsoft.com/office/powerpoint/2010/main" val="17496628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90" r:id="rId5"/>
  </p:sldLayoutIdLst>
  <p:txStyles>
    <p:titleStyle>
      <a:lvl1pPr algn="l" defTabSz="914400" rtl="0" eaLnBrk="1" latinLnBrk="0" hangingPunct="1">
        <a:spcBef>
          <a:spcPct val="0"/>
        </a:spcBef>
        <a:buNone/>
        <a:defRPr sz="4400" kern="1200">
          <a:solidFill>
            <a:schemeClr val="tx1"/>
          </a:solidFill>
          <a:latin typeface="Franklin Gothic Medium"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Medium"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Medium"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Medium"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Medium"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716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400" y="1600200"/>
            <a:ext cx="7315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247662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ransition>
    <p:fade/>
  </p:transition>
  <p:hf hdr="0" ftr="0" dt="0"/>
  <p:txStyles>
    <p:titleStyle>
      <a:lvl1pPr algn="l" defTabSz="914400" rtl="0" eaLnBrk="1" latinLnBrk="0" hangingPunct="1">
        <a:spcBef>
          <a:spcPct val="0"/>
        </a:spcBef>
        <a:buNone/>
        <a:defRPr sz="4400" kern="1200">
          <a:solidFill>
            <a:schemeClr val="tx1"/>
          </a:solidFill>
          <a:latin typeface="Franklin Gothic Medium"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alatino Linotype"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alatino Linotype"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alatino Linotype"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alatino Linotype"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716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1600200"/>
            <a:ext cx="7315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extBox 6">
            <a:extLst>
              <a:ext uri="{FF2B5EF4-FFF2-40B4-BE49-F238E27FC236}">
                <a16:creationId xmlns:a16="http://schemas.microsoft.com/office/drawing/2014/main" id="{983BCBA2-FA18-4D92-43C1-781A0FBC853D}"/>
              </a:ext>
            </a:extLst>
          </p:cNvPr>
          <p:cNvSpPr txBox="1"/>
          <p:nvPr userDrawn="1"/>
        </p:nvSpPr>
        <p:spPr>
          <a:xfrm>
            <a:off x="8523890" y="6445470"/>
            <a:ext cx="533400" cy="381000"/>
          </a:xfrm>
          <a:prstGeom prst="rect">
            <a:avLst/>
          </a:prstGeom>
        </p:spPr>
        <p:txBody>
          <a:bodyPr vert="horz" wrap="square" lIns="68580" tIns="34290" rIns="68580" bIns="34290" rtlCol="0" anchor="ctr">
            <a:normAutofit/>
          </a:bodyPr>
          <a:lstStyle/>
          <a:p>
            <a:pPr marL="0" marR="0" indent="0" algn="r" defTabSz="685800" rtl="0" eaLnBrk="1" fontAlgn="auto" latinLnBrk="0" hangingPunct="1">
              <a:lnSpc>
                <a:spcPct val="100000"/>
              </a:lnSpc>
              <a:spcBef>
                <a:spcPct val="0"/>
              </a:spcBef>
              <a:spcAft>
                <a:spcPts val="0"/>
              </a:spcAft>
              <a:buClrTx/>
              <a:buSzTx/>
              <a:buFontTx/>
              <a:buNone/>
              <a:tabLst/>
            </a:pPr>
            <a:fld id="{B2660790-5C4C-4173-B1F7-04B35766C5D4}" type="slidenum">
              <a:rPr kumimoji="0" lang="en-US" sz="1200" b="0" i="0" u="none" strike="noStrike" kern="1200" cap="none" spc="0" normalizeH="0" baseline="0" noProof="0" smtClean="0">
                <a:ln>
                  <a:noFill/>
                </a:ln>
                <a:solidFill>
                  <a:schemeClr val="tx1"/>
                </a:solidFill>
                <a:effectLst/>
                <a:uLnTx/>
                <a:uFillTx/>
                <a:latin typeface="Palatino Linotype" pitchFamily="18" charset="0"/>
                <a:ea typeface="+mj-ea"/>
                <a:cs typeface="+mj-cs"/>
              </a:rPr>
              <a:pPr marL="0" marR="0" indent="0" algn="r" defTabSz="685800" rtl="0" eaLnBrk="1" fontAlgn="auto" latinLnBrk="0" hangingPunct="1">
                <a:lnSpc>
                  <a:spcPct val="100000"/>
                </a:lnSpc>
                <a:spcBef>
                  <a:spcPct val="0"/>
                </a:spcBef>
                <a:spcAft>
                  <a:spcPts val="0"/>
                </a:spcAft>
                <a:buClrTx/>
                <a:buSzTx/>
                <a:buFontTx/>
                <a:buNone/>
                <a:tabLst/>
              </a:pPr>
              <a:t>‹#›</a:t>
            </a:fld>
            <a:endParaRPr kumimoji="0" lang="en-US" sz="1200" b="0" i="0" u="none" strike="noStrike" kern="1200" cap="none" spc="0" normalizeH="0" baseline="0" noProof="0" dirty="0">
              <a:ln>
                <a:noFill/>
              </a:ln>
              <a:solidFill>
                <a:schemeClr val="tx1"/>
              </a:solidFill>
              <a:effectLst/>
              <a:uLnTx/>
              <a:uFillTx/>
              <a:latin typeface="Palatino Linotype" pitchFamily="18" charset="0"/>
              <a:ea typeface="+mj-ea"/>
              <a:cs typeface="+mj-cs"/>
            </a:endParaRPr>
          </a:p>
        </p:txBody>
      </p:sp>
    </p:spTree>
    <p:extLst>
      <p:ext uri="{BB962C8B-B14F-4D97-AF65-F5344CB8AC3E}">
        <p14:creationId xmlns:p14="http://schemas.microsoft.com/office/powerpoint/2010/main" val="16389555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hf hdr="0" dt="0"/>
  <p:txStyles>
    <p:titleStyle>
      <a:lvl1pPr algn="l" defTabSz="914400" rtl="0" eaLnBrk="1" latinLnBrk="0" hangingPunct="1">
        <a:spcBef>
          <a:spcPct val="0"/>
        </a:spcBef>
        <a:buNone/>
        <a:defRPr sz="4400" kern="1200">
          <a:solidFill>
            <a:schemeClr val="tx1"/>
          </a:solidFill>
          <a:latin typeface="Franklin Gothic Medium"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Medium"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Medium"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Medium"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Medium"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6A556C-873F-4008-BCD1-2C8329FD006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064E08-3F24-420A-A2ED-69255A9485C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F41EC-A3F9-4B1F-96D2-B1F1B146630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D0A5A0-9770-409E-A7EB-55A478C86A91}" type="datetimeFigureOut">
              <a:rPr lang="en-US" smtClean="0"/>
              <a:t>9/5/2023</a:t>
            </a:fld>
            <a:endParaRPr lang="en-US"/>
          </a:p>
        </p:txBody>
      </p:sp>
      <p:sp>
        <p:nvSpPr>
          <p:cNvPr id="5" name="Footer Placeholder 4">
            <a:extLst>
              <a:ext uri="{FF2B5EF4-FFF2-40B4-BE49-F238E27FC236}">
                <a16:creationId xmlns:a16="http://schemas.microsoft.com/office/drawing/2014/main" id="{297012F7-1E5D-43C9-B0D7-99720A14410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5282D0-D94A-4C78-8D01-FA1EB61196B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EDDDF7-B765-4131-B21D-6BEEB667E1E1}" type="slidenum">
              <a:rPr lang="en-US" smtClean="0"/>
              <a:t>‹#›</a:t>
            </a:fld>
            <a:endParaRPr lang="en-US"/>
          </a:p>
        </p:txBody>
      </p:sp>
    </p:spTree>
    <p:extLst>
      <p:ext uri="{BB962C8B-B14F-4D97-AF65-F5344CB8AC3E}">
        <p14:creationId xmlns:p14="http://schemas.microsoft.com/office/powerpoint/2010/main" val="19701936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716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1600200"/>
            <a:ext cx="7315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C9806-7382-4057-9070-ABE27B52C30E}" type="slidenum">
              <a:rPr lang="en-US" smtClean="0"/>
              <a:pPr/>
              <a:t>‹#›</a:t>
            </a:fld>
            <a:endParaRPr lang="en-US"/>
          </a:p>
        </p:txBody>
      </p:sp>
    </p:spTree>
    <p:extLst>
      <p:ext uri="{BB962C8B-B14F-4D97-AF65-F5344CB8AC3E}">
        <p14:creationId xmlns:p14="http://schemas.microsoft.com/office/powerpoint/2010/main" val="68658900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hf hdr="0" ftr="0" dt="0"/>
  <p:txStyles>
    <p:titleStyle>
      <a:lvl1pPr algn="l" defTabSz="914400" rtl="0" eaLnBrk="1" latinLnBrk="0" hangingPunct="1">
        <a:spcBef>
          <a:spcPct val="0"/>
        </a:spcBef>
        <a:buNone/>
        <a:defRPr sz="4400" kern="1200">
          <a:solidFill>
            <a:schemeClr val="tx1"/>
          </a:solidFill>
          <a:latin typeface="Franklin Gothic Medium"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Medium"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Medium"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ranklin Gothic Medium"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ranklin Gothic Medium"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ranklin Gothic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title"/>
          </p:nvPr>
        </p:nvSpPr>
        <p:spPr>
          <a:xfrm>
            <a:off x="457200" y="1828800"/>
            <a:ext cx="77724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entury Gothic"/>
              <a:buNone/>
            </a:pPr>
            <a:r>
              <a:rPr lang="en-US" b="1" dirty="0"/>
              <a:t>Department of Juvenile Justice </a:t>
            </a:r>
            <a:br>
              <a:rPr lang="en-US" b="1" dirty="0"/>
            </a:br>
            <a:endParaRPr b="1" dirty="0"/>
          </a:p>
        </p:txBody>
      </p:sp>
      <p:sp>
        <p:nvSpPr>
          <p:cNvPr id="88" name="Google Shape;88;p1"/>
          <p:cNvSpPr txBox="1">
            <a:spLocks noGrp="1"/>
          </p:cNvSpPr>
          <p:nvPr>
            <p:ph type="body" idx="1"/>
          </p:nvPr>
        </p:nvSpPr>
        <p:spPr>
          <a:xfrm>
            <a:off x="3048000" y="3429000"/>
            <a:ext cx="5181600" cy="1524000"/>
          </a:xfrm>
          <a:prstGeom prst="rect">
            <a:avLst/>
          </a:prstGeom>
          <a:noFill/>
          <a:ln>
            <a:noFill/>
          </a:ln>
        </p:spPr>
        <p:txBody>
          <a:bodyPr spcFirstLastPara="1" wrap="square" lIns="91425" tIns="45700" rIns="91425" bIns="45700" anchor="t" anchorCtr="0">
            <a:noAutofit/>
          </a:bodyPr>
          <a:lstStyle/>
          <a:p>
            <a:pPr marL="274320" lvl="0" indent="-274320" algn="r" rtl="0">
              <a:spcBef>
                <a:spcPts val="0"/>
              </a:spcBef>
              <a:spcAft>
                <a:spcPts val="0"/>
              </a:spcAft>
              <a:buClr>
                <a:schemeClr val="lt1"/>
              </a:buClr>
              <a:buSzPts val="2400"/>
              <a:buFont typeface="Century Gothic"/>
              <a:buNone/>
            </a:pPr>
            <a:endParaRPr lang="en-US" dirty="0"/>
          </a:p>
          <a:p>
            <a:pPr marL="274320" lvl="0" indent="-274320" algn="r" rtl="0">
              <a:spcBef>
                <a:spcPts val="0"/>
              </a:spcBef>
              <a:spcAft>
                <a:spcPts val="0"/>
              </a:spcAft>
              <a:buClr>
                <a:schemeClr val="lt1"/>
              </a:buClr>
              <a:buSzPts val="2400"/>
              <a:buFont typeface="Century Gothic"/>
              <a:buNone/>
            </a:pPr>
            <a:r>
              <a:rPr lang="en-US" dirty="0"/>
              <a:t>AMY FLORIANO</a:t>
            </a:r>
            <a:endParaRPr dirty="0"/>
          </a:p>
          <a:p>
            <a:pPr marL="274320" lvl="0" indent="-274320" algn="r" rtl="0">
              <a:spcBef>
                <a:spcPts val="0"/>
              </a:spcBef>
              <a:spcAft>
                <a:spcPts val="0"/>
              </a:spcAft>
              <a:buClr>
                <a:schemeClr val="lt1"/>
              </a:buClr>
              <a:buSzPts val="2200"/>
              <a:buFont typeface="Century Gothic"/>
              <a:buNone/>
            </a:pPr>
            <a:r>
              <a:rPr lang="en-US" sz="2200" dirty="0"/>
              <a:t>DIRECTOR</a:t>
            </a:r>
            <a:endParaRPr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242048" cy="1143000"/>
          </a:xfrm>
        </p:spPr>
        <p:txBody>
          <a:bodyPr>
            <a:normAutofit fontScale="90000"/>
          </a:bodyPr>
          <a:lstStyle/>
          <a:p>
            <a:r>
              <a:rPr lang="en-US" dirty="0"/>
              <a:t>Juvenile Intake Cases,</a:t>
            </a:r>
            <a:br>
              <a:rPr lang="en-US" dirty="0"/>
            </a:br>
            <a:r>
              <a:rPr lang="en-US" dirty="0"/>
              <a:t>FY 2013 – 2022</a:t>
            </a:r>
          </a:p>
        </p:txBody>
      </p:sp>
      <p:sp>
        <p:nvSpPr>
          <p:cNvPr id="4" name="Text Placeholder 3"/>
          <p:cNvSpPr>
            <a:spLocks noGrp="1"/>
          </p:cNvSpPr>
          <p:nvPr>
            <p:ph type="body" sz="quarter" idx="10"/>
          </p:nvPr>
        </p:nvSpPr>
        <p:spPr/>
        <p:txBody>
          <a:bodyPr/>
          <a:lstStyle/>
          <a:p>
            <a:endParaRPr lang="en-US" dirty="0"/>
          </a:p>
        </p:txBody>
      </p:sp>
      <p:sp>
        <p:nvSpPr>
          <p:cNvPr id="15" name="Text Placeholder 2"/>
          <p:cNvSpPr txBox="1">
            <a:spLocks/>
          </p:cNvSpPr>
          <p:nvPr/>
        </p:nvSpPr>
        <p:spPr>
          <a:xfrm>
            <a:off x="685800" y="5638800"/>
            <a:ext cx="7620000" cy="90412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marR="0" lvl="0" indent="-2333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Intake cases decreased 49% (22,743 cases) since FY 2013.</a:t>
            </a:r>
          </a:p>
          <a:p>
            <a:pPr marL="233363" marR="0" lvl="0" indent="-2333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Following a substantial decrease in FY 2021, there was an increase of 32% in juvenile intake cases from FY 2021 to FY 2022.</a:t>
            </a:r>
          </a:p>
        </p:txBody>
      </p:sp>
      <p:graphicFrame>
        <p:nvGraphicFramePr>
          <p:cNvPr id="10" name="Chart 9">
            <a:extLst>
              <a:ext uri="{FF2B5EF4-FFF2-40B4-BE49-F238E27FC236}">
                <a16:creationId xmlns:a16="http://schemas.microsoft.com/office/drawing/2014/main" id="{A7895C7A-59E4-4184-9175-99370CCE9F5A}"/>
              </a:ext>
            </a:extLst>
          </p:cNvPr>
          <p:cNvGraphicFramePr>
            <a:graphicFrameLocks/>
          </p:cNvGraphicFramePr>
          <p:nvPr/>
        </p:nvGraphicFramePr>
        <p:xfrm>
          <a:off x="647700" y="1524000"/>
          <a:ext cx="78486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91391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Juvenile Intake Cases by Most Serious Offense, FY 2013 – 2022</a:t>
            </a:r>
          </a:p>
        </p:txBody>
      </p:sp>
      <p:sp>
        <p:nvSpPr>
          <p:cNvPr id="4" name="Text Placeholder 3"/>
          <p:cNvSpPr>
            <a:spLocks noGrp="1"/>
          </p:cNvSpPr>
          <p:nvPr>
            <p:ph type="body" sz="quarter" idx="10"/>
          </p:nvPr>
        </p:nvSpPr>
        <p:spPr/>
        <p:txBody>
          <a:bodyPr/>
          <a:lstStyle/>
          <a:p>
            <a:r>
              <a:rPr lang="en-US" dirty="0"/>
              <a:t>Offense severity was determined by the Detention Assessment Instrument (DAI) ranking. </a:t>
            </a:r>
          </a:p>
        </p:txBody>
      </p:sp>
      <p:sp>
        <p:nvSpPr>
          <p:cNvPr id="6" name="Text Placeholder 2"/>
          <p:cNvSpPr txBox="1">
            <a:spLocks/>
          </p:cNvSpPr>
          <p:nvPr/>
        </p:nvSpPr>
        <p:spPr>
          <a:xfrm>
            <a:off x="685800" y="5486400"/>
            <a:ext cx="7620000" cy="10565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Felony against persons offenses increased from 5% of all intake cases in FY 2013 to 9% in FY 2022.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Status offenses increased from 18% to 25% of intake cases.</a:t>
            </a:r>
          </a:p>
        </p:txBody>
      </p:sp>
      <p:graphicFrame>
        <p:nvGraphicFramePr>
          <p:cNvPr id="7" name="Table 6"/>
          <p:cNvGraphicFramePr>
            <a:graphicFrameLocks noGrp="1"/>
          </p:cNvGraphicFramePr>
          <p:nvPr/>
        </p:nvGraphicFramePr>
        <p:xfrm>
          <a:off x="685800" y="1462497"/>
          <a:ext cx="7930093" cy="3845919"/>
        </p:xfrm>
        <a:graphic>
          <a:graphicData uri="http://schemas.openxmlformats.org/drawingml/2006/table">
            <a:tbl>
              <a:tblPr firstRow="1" bandRow="1">
                <a:tableStyleId>{5C22544A-7EE6-4342-B048-85BDC9FD1C3A}</a:tableStyleId>
              </a:tblPr>
              <a:tblGrid>
                <a:gridCol w="4648777">
                  <a:extLst>
                    <a:ext uri="{9D8B030D-6E8A-4147-A177-3AD203B41FA5}">
                      <a16:colId xmlns:a16="http://schemas.microsoft.com/office/drawing/2014/main" val="3233250121"/>
                    </a:ext>
                  </a:extLst>
                </a:gridCol>
                <a:gridCol w="1115846">
                  <a:extLst>
                    <a:ext uri="{9D8B030D-6E8A-4147-A177-3AD203B41FA5}">
                      <a16:colId xmlns:a16="http://schemas.microsoft.com/office/drawing/2014/main" val="1942935788"/>
                    </a:ext>
                  </a:extLst>
                </a:gridCol>
                <a:gridCol w="1078257">
                  <a:extLst>
                    <a:ext uri="{9D8B030D-6E8A-4147-A177-3AD203B41FA5}">
                      <a16:colId xmlns:a16="http://schemas.microsoft.com/office/drawing/2014/main" val="3104945945"/>
                    </a:ext>
                  </a:extLst>
                </a:gridCol>
                <a:gridCol w="1087213">
                  <a:extLst>
                    <a:ext uri="{9D8B030D-6E8A-4147-A177-3AD203B41FA5}">
                      <a16:colId xmlns:a16="http://schemas.microsoft.com/office/drawing/2014/main" val="821530376"/>
                    </a:ext>
                  </a:extLst>
                </a:gridCol>
              </a:tblGrid>
              <a:tr h="349629">
                <a:tc>
                  <a:txBody>
                    <a:bodyPr/>
                    <a:lstStyle/>
                    <a:p>
                      <a:pPr algn="ctr" fontAlgn="ctr"/>
                      <a:r>
                        <a:rPr lang="en-US" sz="1800" b="0" i="0" u="none" strike="noStrike" dirty="0">
                          <a:solidFill>
                            <a:srgbClr val="FFFFFF"/>
                          </a:solidFill>
                          <a:effectLst/>
                          <a:latin typeface="Palatino Linotype" panose="0204050205050503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600" b="0" i="0" u="none" strike="noStrike">
                          <a:solidFill>
                            <a:srgbClr val="FFFFFF"/>
                          </a:solidFill>
                          <a:effectLst/>
                          <a:latin typeface="Palatino Linotype" panose="02040502050505030304" pitchFamily="18" charset="0"/>
                        </a:rPr>
                        <a:t>2013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600" b="0" i="0" u="none" strike="noStrike">
                          <a:solidFill>
                            <a:srgbClr val="FFFFFF"/>
                          </a:solidFill>
                          <a:effectLst/>
                          <a:latin typeface="Palatino Linotype" panose="02040502050505030304" pitchFamily="18" charset="0"/>
                        </a:rPr>
                        <a:t>2017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600" b="0" i="0" u="none" strike="noStrike">
                          <a:solidFill>
                            <a:srgbClr val="FFFFFF"/>
                          </a:solidFill>
                          <a:effectLst/>
                          <a:latin typeface="Palatino Linotype" panose="02040502050505030304" pitchFamily="18" charset="0"/>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844574230"/>
                  </a:ext>
                </a:extLst>
              </a:tr>
              <a:tr h="349629">
                <a:tc>
                  <a:txBody>
                    <a:bodyPr/>
                    <a:lstStyle/>
                    <a:p>
                      <a:pPr algn="l" fontAlgn="ctr"/>
                      <a:r>
                        <a:rPr lang="en-US" sz="1800" b="0" i="0" u="none" strike="noStrike" dirty="0">
                          <a:solidFill>
                            <a:srgbClr val="000000"/>
                          </a:solidFill>
                          <a:effectLst/>
                          <a:latin typeface="Palatino Linotype" panose="02040502050505030304" pitchFamily="18" charset="0"/>
                        </a:rPr>
                        <a:t>Felonies – Against Persons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Palatino Linotype" panose="02040502050505030304" pitchFamily="18"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912350"/>
                  </a:ext>
                </a:extLst>
              </a:tr>
              <a:tr h="349629">
                <a:tc>
                  <a:txBody>
                    <a:bodyPr/>
                    <a:lstStyle/>
                    <a:p>
                      <a:pPr algn="l" fontAlgn="ctr"/>
                      <a:r>
                        <a:rPr lang="en-US" sz="1800" b="0" i="0" u="none" strike="noStrike" dirty="0">
                          <a:solidFill>
                            <a:srgbClr val="000000"/>
                          </a:solidFill>
                          <a:effectLst/>
                          <a:latin typeface="Palatino Linotype" panose="02040502050505030304" pitchFamily="18" charset="0"/>
                        </a:rPr>
                        <a:t>Felonies – Weapons/Narcotics Distribution</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7787690"/>
                  </a:ext>
                </a:extLst>
              </a:tr>
              <a:tr h="349629">
                <a:tc>
                  <a:txBody>
                    <a:bodyPr/>
                    <a:lstStyle/>
                    <a:p>
                      <a:pPr algn="l" fontAlgn="ctr"/>
                      <a:r>
                        <a:rPr lang="en-US" sz="1800" b="0" i="0" u="none" strike="noStrike" dirty="0">
                          <a:solidFill>
                            <a:srgbClr val="000000"/>
                          </a:solidFill>
                          <a:effectLst/>
                          <a:latin typeface="Palatino Linotype" panose="02040502050505030304" pitchFamily="18" charset="0"/>
                        </a:rPr>
                        <a:t>Felonies – Other</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392843"/>
                  </a:ext>
                </a:extLst>
              </a:tr>
              <a:tr h="349629">
                <a:tc>
                  <a:txBody>
                    <a:bodyPr/>
                    <a:lstStyle/>
                    <a:p>
                      <a:pPr algn="l" fontAlgn="ctr"/>
                      <a:r>
                        <a:rPr lang="en-US" sz="1800" b="0" i="0" u="none" strike="noStrike" dirty="0">
                          <a:solidFill>
                            <a:srgbClr val="000000"/>
                          </a:solidFill>
                          <a:effectLst/>
                          <a:latin typeface="Palatino Linotype" panose="02040502050505030304" pitchFamily="18" charset="0"/>
                        </a:rPr>
                        <a:t>Class 1 Misdemeanors – Against Persons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Palatino Linotype" panose="02040502050505030304" pitchFamily="18" charset="0"/>
                        </a:rPr>
                        <a:t>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5070592"/>
                  </a:ext>
                </a:extLst>
              </a:tr>
              <a:tr h="349629">
                <a:tc>
                  <a:txBody>
                    <a:bodyPr/>
                    <a:lstStyle/>
                    <a:p>
                      <a:pPr algn="l" fontAlgn="ctr"/>
                      <a:r>
                        <a:rPr lang="en-US" sz="1800" b="0" i="0" u="none" strike="noStrike" dirty="0">
                          <a:solidFill>
                            <a:srgbClr val="000000"/>
                          </a:solidFill>
                          <a:effectLst/>
                          <a:latin typeface="Palatino Linotype" panose="02040502050505030304" pitchFamily="18" charset="0"/>
                        </a:rPr>
                        <a:t>Class 1 Misdemeanors – Other</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190102"/>
                  </a:ext>
                </a:extLst>
              </a:tr>
              <a:tr h="349629">
                <a:tc>
                  <a:txBody>
                    <a:bodyPr/>
                    <a:lstStyle/>
                    <a:p>
                      <a:pPr algn="l" fontAlgn="ctr"/>
                      <a:r>
                        <a:rPr lang="en-US" sz="1800" b="0" i="0" u="none" strike="noStrike">
                          <a:solidFill>
                            <a:srgbClr val="000000"/>
                          </a:solidFill>
                          <a:effectLst/>
                          <a:latin typeface="Palatino Linotype" panose="02040502050505030304" pitchFamily="18" charset="0"/>
                        </a:rPr>
                        <a:t>Probation/Parole Violations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Palatino Linotype" panose="02040502050505030304" pitchFamily="18"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874052"/>
                  </a:ext>
                </a:extLst>
              </a:tr>
              <a:tr h="349629">
                <a:tc>
                  <a:txBody>
                    <a:bodyPr/>
                    <a:lstStyle/>
                    <a:p>
                      <a:pPr algn="l" fontAlgn="ctr"/>
                      <a:r>
                        <a:rPr lang="en-US" sz="1800" b="0" i="0" u="none" strike="noStrike" dirty="0">
                          <a:solidFill>
                            <a:srgbClr val="000000"/>
                          </a:solidFill>
                          <a:effectLst/>
                          <a:latin typeface="Palatino Linotype" panose="02040502050505030304" pitchFamily="18" charset="0"/>
                        </a:rPr>
                        <a:t>Contempt of Court/Failure to Appear</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Palatino Linotype" panose="02040502050505030304" pitchFamily="18"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Palatino Linotype" panose="02040502050505030304" pitchFamily="18"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676609"/>
                  </a:ext>
                </a:extLst>
              </a:tr>
              <a:tr h="349629">
                <a:tc>
                  <a:txBody>
                    <a:bodyPr/>
                    <a:lstStyle/>
                    <a:p>
                      <a:pPr algn="l" fontAlgn="ctr"/>
                      <a:r>
                        <a:rPr lang="en-US" sz="1800" b="0" i="0" u="none" strike="noStrike" dirty="0">
                          <a:solidFill>
                            <a:srgbClr val="000000"/>
                          </a:solidFill>
                          <a:effectLst/>
                          <a:latin typeface="Palatino Linotype" panose="02040502050505030304" pitchFamily="18" charset="0"/>
                        </a:rPr>
                        <a:t>Status Offenses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Palatino Linotype" panose="02040502050505030304" pitchFamily="18" charset="0"/>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5548611"/>
                  </a:ext>
                </a:extLst>
              </a:tr>
              <a:tr h="349629">
                <a:tc>
                  <a:txBody>
                    <a:bodyPr/>
                    <a:lstStyle/>
                    <a:p>
                      <a:pPr algn="l" fontAlgn="ctr"/>
                      <a:r>
                        <a:rPr lang="en-US" sz="1800" b="0" i="0" u="none" strike="noStrike">
                          <a:solidFill>
                            <a:srgbClr val="000000"/>
                          </a:solidFill>
                          <a:effectLst/>
                          <a:latin typeface="Palatino Linotype" panose="02040502050505030304" pitchFamily="18" charset="0"/>
                        </a:rPr>
                        <a:t>Other</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Palatino Linotype" panose="02040502050505030304" pitchFamily="18" charset="0"/>
                        </a:rPr>
                        <a:t>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Palatino Linotype" panose="02040502050505030304" pitchFamily="18"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1201985"/>
                  </a:ext>
                </a:extLst>
              </a:tr>
              <a:tr h="349629">
                <a:tc>
                  <a:txBody>
                    <a:bodyPr/>
                    <a:lstStyle/>
                    <a:p>
                      <a:pPr algn="l" fontAlgn="ctr"/>
                      <a:r>
                        <a:rPr lang="en-US" sz="1800" b="0" i="1" u="none" strike="noStrike" dirty="0">
                          <a:solidFill>
                            <a:srgbClr val="000000"/>
                          </a:solidFill>
                          <a:effectLst/>
                          <a:latin typeface="Palatino Linotype" panose="02040502050505030304" pitchFamily="18" charset="0"/>
                        </a:rPr>
                        <a:t>Total Intake Cases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1" u="none" strike="noStrike">
                          <a:solidFill>
                            <a:srgbClr val="000000"/>
                          </a:solidFill>
                          <a:effectLst/>
                          <a:latin typeface="Palatino Linotype" panose="02040502050505030304" pitchFamily="18" charset="0"/>
                        </a:rPr>
                        <a:t>46,305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1" u="none" strike="noStrike">
                          <a:solidFill>
                            <a:srgbClr val="000000"/>
                          </a:solidFill>
                          <a:effectLst/>
                          <a:latin typeface="Palatino Linotype" panose="02040502050505030304" pitchFamily="18" charset="0"/>
                        </a:rPr>
                        <a:t>39,137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0" i="1" u="none" strike="noStrike" dirty="0">
                          <a:solidFill>
                            <a:srgbClr val="000000"/>
                          </a:solidFill>
                          <a:effectLst/>
                          <a:latin typeface="Palatino Linotype" panose="02040502050505030304" pitchFamily="18" charset="0"/>
                        </a:rPr>
                        <a:t>23,557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250805"/>
                  </a:ext>
                </a:extLst>
              </a:tr>
            </a:tbl>
          </a:graphicData>
        </a:graphic>
      </p:graphicFrame>
    </p:spTree>
    <p:extLst>
      <p:ext uri="{BB962C8B-B14F-4D97-AF65-F5344CB8AC3E}">
        <p14:creationId xmlns:p14="http://schemas.microsoft.com/office/powerpoint/2010/main" val="27098254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3219" y="493451"/>
            <a:ext cx="8760780" cy="1220772"/>
          </a:xfrm>
        </p:spPr>
        <p:txBody>
          <a:bodyPr vert="horz" lIns="91440" tIns="45720" rIns="91440" bIns="45720" rtlCol="0" anchor="ctr">
            <a:noAutofit/>
          </a:bodyPr>
          <a:lstStyle/>
          <a:p>
            <a:pPr algn="ctr"/>
            <a:r>
              <a:rPr lang="en-US" sz="2400" b="1">
                <a:solidFill>
                  <a:srgbClr val="204A78"/>
                </a:solidFill>
                <a:latin typeface="+mj-lt"/>
              </a:rPr>
              <a:t>JUVENILE FIREARM/WEAPON INTAKE COMPLAINTS</a:t>
            </a:r>
            <a:br>
              <a:rPr lang="en-US" sz="2400" b="1">
                <a:latin typeface="+mj-lt"/>
              </a:rPr>
            </a:br>
            <a:r>
              <a:rPr lang="en-US" sz="2400">
                <a:solidFill>
                  <a:srgbClr val="204A78"/>
                </a:solidFill>
                <a:latin typeface="+mj-lt"/>
              </a:rPr>
              <a:t>FY 2018-2022</a:t>
            </a:r>
          </a:p>
        </p:txBody>
      </p:sp>
      <p:graphicFrame>
        <p:nvGraphicFramePr>
          <p:cNvPr id="5" name="Chart 4"/>
          <p:cNvGraphicFramePr/>
          <p:nvPr/>
        </p:nvGraphicFramePr>
        <p:xfrm>
          <a:off x="228600" y="1526458"/>
          <a:ext cx="87630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082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2139044" y="2057400"/>
            <a:ext cx="5233307" cy="3838808"/>
          </a:xfrm>
          <a:prstGeom prst="rect">
            <a:avLst/>
          </a:prstGeom>
        </p:spPr>
      </p:pic>
      <p:sp>
        <p:nvSpPr>
          <p:cNvPr id="4" name="Text Placeholder 3"/>
          <p:cNvSpPr>
            <a:spLocks noGrp="1"/>
          </p:cNvSpPr>
          <p:nvPr>
            <p:ph type="body" idx="2"/>
          </p:nvPr>
        </p:nvSpPr>
        <p:spPr/>
        <p:txBody>
          <a:bodyPr/>
          <a:lstStyle/>
          <a:p>
            <a:endParaRPr lang="en-US"/>
          </a:p>
        </p:txBody>
      </p:sp>
    </p:spTree>
    <p:extLst>
      <p:ext uri="{BB962C8B-B14F-4D97-AF65-F5344CB8AC3E}">
        <p14:creationId xmlns:p14="http://schemas.microsoft.com/office/powerpoint/2010/main" val="239064043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3956"/>
            <a:ext cx="8305800" cy="1143000"/>
          </a:xfrm>
        </p:spPr>
        <p:txBody>
          <a:bodyPr>
            <a:noAutofit/>
          </a:bodyPr>
          <a:lstStyle/>
          <a:p>
            <a:pPr algn="ctr"/>
            <a:r>
              <a:rPr lang="en-US" sz="2800" b="1">
                <a:solidFill>
                  <a:srgbClr val="204A78"/>
                </a:solidFill>
                <a:latin typeface="+mj-lt"/>
              </a:rPr>
              <a:t>Juvenile Homicide Victims by Homicide Type</a:t>
            </a:r>
            <a:br>
              <a:rPr lang="en-US" sz="2800" b="1">
                <a:solidFill>
                  <a:srgbClr val="204A78"/>
                </a:solidFill>
                <a:latin typeface="+mj-lt"/>
              </a:rPr>
            </a:br>
            <a:r>
              <a:rPr lang="en-US" sz="2800">
                <a:solidFill>
                  <a:srgbClr val="204A78"/>
                </a:solidFill>
                <a:latin typeface="+mj-lt"/>
              </a:rPr>
              <a:t>CY 2013-2022*</a:t>
            </a:r>
          </a:p>
        </p:txBody>
      </p:sp>
      <p:graphicFrame>
        <p:nvGraphicFramePr>
          <p:cNvPr id="3" name="Chart 2">
            <a:extLst>
              <a:ext uri="{FF2B5EF4-FFF2-40B4-BE49-F238E27FC236}">
                <a16:creationId xmlns:a16="http://schemas.microsoft.com/office/drawing/2014/main" id="{65B5E74B-915C-57ED-F1B2-E2B6D74772F6}"/>
              </a:ext>
            </a:extLst>
          </p:cNvPr>
          <p:cNvGraphicFramePr>
            <a:graphicFrameLocks/>
          </p:cNvGraphicFramePr>
          <p:nvPr/>
        </p:nvGraphicFramePr>
        <p:xfrm>
          <a:off x="195532" y="1276918"/>
          <a:ext cx="8763000" cy="48938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BA9E-EC2E-4BEA-B339-FD6A9331C677}"/>
              </a:ext>
            </a:extLst>
          </p:cNvPr>
          <p:cNvSpPr>
            <a:spLocks noGrp="1"/>
          </p:cNvSpPr>
          <p:nvPr>
            <p:ph type="title"/>
          </p:nvPr>
        </p:nvSpPr>
        <p:spPr/>
        <p:txBody>
          <a:bodyPr/>
          <a:lstStyle/>
          <a:p>
            <a:r>
              <a:rPr lang="en-US" dirty="0"/>
              <a:t>Regional Investigative Specialists</a:t>
            </a:r>
          </a:p>
        </p:txBody>
      </p:sp>
      <p:sp>
        <p:nvSpPr>
          <p:cNvPr id="3" name="Text Placeholder 2">
            <a:extLst>
              <a:ext uri="{FF2B5EF4-FFF2-40B4-BE49-F238E27FC236}">
                <a16:creationId xmlns:a16="http://schemas.microsoft.com/office/drawing/2014/main" id="{7F24B051-F6F7-4B55-8229-E8FFEEA504A9}"/>
              </a:ext>
            </a:extLst>
          </p:cNvPr>
          <p:cNvSpPr>
            <a:spLocks noGrp="1"/>
          </p:cNvSpPr>
          <p:nvPr>
            <p:ph type="body" idx="1"/>
          </p:nvPr>
        </p:nvSpPr>
        <p:spPr/>
        <p:txBody>
          <a:bodyPr>
            <a:normAutofit/>
          </a:bodyPr>
          <a:lstStyle/>
          <a:p>
            <a:r>
              <a:rPr lang="en-US" dirty="0"/>
              <a:t>Regional Gang Intervention Program</a:t>
            </a:r>
          </a:p>
          <a:p>
            <a:endParaRPr lang="en-US" dirty="0"/>
          </a:p>
          <a:p>
            <a:r>
              <a:rPr lang="en-US" dirty="0"/>
              <a:t>Regional Task forces involving LEOs, CSUs, Probation, CWAs, </a:t>
            </a:r>
            <a:r>
              <a:rPr lang="en-US" dirty="0" err="1"/>
              <a:t>etc</a:t>
            </a:r>
            <a:r>
              <a:rPr lang="en-US" dirty="0"/>
              <a:t> to identify and intervene on gang trends and activity within your regions. </a:t>
            </a:r>
          </a:p>
          <a:p>
            <a:endParaRPr lang="en-US" dirty="0"/>
          </a:p>
          <a:p>
            <a:r>
              <a:rPr lang="en-US" dirty="0"/>
              <a:t>Implementing the G.R.E.A.T. Program, and gun violence intervention programming. 12 cities given priority, will be open to all jurisdictions. </a:t>
            </a:r>
          </a:p>
        </p:txBody>
      </p:sp>
      <p:sp>
        <p:nvSpPr>
          <p:cNvPr id="4" name="Text Placeholder 3">
            <a:extLst>
              <a:ext uri="{FF2B5EF4-FFF2-40B4-BE49-F238E27FC236}">
                <a16:creationId xmlns:a16="http://schemas.microsoft.com/office/drawing/2014/main" id="{AC1A412B-15AD-4012-8579-42A2CD961021}"/>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162219883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6317-2E5E-43C3-BFAD-3DD4CCFB99C6}"/>
              </a:ext>
            </a:extLst>
          </p:cNvPr>
          <p:cNvSpPr>
            <a:spLocks noGrp="1"/>
          </p:cNvSpPr>
          <p:nvPr>
            <p:ph type="title"/>
          </p:nvPr>
        </p:nvSpPr>
        <p:spPr/>
        <p:txBody>
          <a:bodyPr/>
          <a:lstStyle/>
          <a:p>
            <a:r>
              <a:rPr lang="en-US" dirty="0"/>
              <a:t>Firearm Updates</a:t>
            </a:r>
          </a:p>
        </p:txBody>
      </p:sp>
      <p:sp>
        <p:nvSpPr>
          <p:cNvPr id="3" name="Text Placeholder 2">
            <a:extLst>
              <a:ext uri="{FF2B5EF4-FFF2-40B4-BE49-F238E27FC236}">
                <a16:creationId xmlns:a16="http://schemas.microsoft.com/office/drawing/2014/main" id="{C3CE34D4-6FCD-4C74-9854-1B6A25C9D6D8}"/>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A43B7136-C166-48AA-986E-0011CC5D9103}"/>
              </a:ext>
            </a:extLst>
          </p:cNvPr>
          <p:cNvSpPr>
            <a:spLocks noGrp="1"/>
          </p:cNvSpPr>
          <p:nvPr>
            <p:ph type="body" idx="2"/>
          </p:nvPr>
        </p:nvSpPr>
        <p:spPr/>
        <p:txBody>
          <a:bodyPr/>
          <a:lstStyle/>
          <a:p>
            <a:endParaRPr lang="en-US"/>
          </a:p>
        </p:txBody>
      </p:sp>
      <p:sp>
        <p:nvSpPr>
          <p:cNvPr id="5" name="Text Placeholder 4">
            <a:extLst>
              <a:ext uri="{FF2B5EF4-FFF2-40B4-BE49-F238E27FC236}">
                <a16:creationId xmlns:a16="http://schemas.microsoft.com/office/drawing/2014/main" id="{1DF4B074-31FE-4BC4-A05A-19905472C0FC}"/>
              </a:ext>
            </a:extLst>
          </p:cNvPr>
          <p:cNvSpPr>
            <a:spLocks noGrp="1"/>
          </p:cNvSpPr>
          <p:nvPr>
            <p:ph type="body" idx="3"/>
          </p:nvPr>
        </p:nvSpPr>
        <p:spPr/>
        <p:txBody>
          <a:bodyPr/>
          <a:lstStyle/>
          <a:p>
            <a:r>
              <a:rPr lang="en-US" dirty="0"/>
              <a:t>Diversion prohibited for firearm offenses, and firearms and imitation firearms on school grounds</a:t>
            </a:r>
          </a:p>
          <a:p>
            <a:endParaRPr lang="en-US" dirty="0"/>
          </a:p>
          <a:p>
            <a:r>
              <a:rPr lang="en-US" dirty="0"/>
              <a:t>Mandatory DAI override for all firearm offenses</a:t>
            </a:r>
          </a:p>
          <a:p>
            <a:endParaRPr lang="en-US" dirty="0"/>
          </a:p>
          <a:p>
            <a:r>
              <a:rPr lang="en-US" dirty="0"/>
              <a:t>Diversion and Mandatory DAI override for all violent offenses under 19.2-297.1 ( not just “violent juvenile felonies”)</a:t>
            </a:r>
          </a:p>
        </p:txBody>
      </p:sp>
    </p:spTree>
    <p:extLst>
      <p:ext uri="{BB962C8B-B14F-4D97-AF65-F5344CB8AC3E}">
        <p14:creationId xmlns:p14="http://schemas.microsoft.com/office/powerpoint/2010/main" val="379742210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overview</a:t>
            </a:r>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1851135119"/>
              </p:ext>
            </p:extLst>
          </p:nvPr>
        </p:nvGraphicFramePr>
        <p:xfrm>
          <a:off x="723900" y="1600200"/>
          <a:ext cx="7696200" cy="5125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715457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Diversion Plans, FY 2022</a:t>
            </a:r>
          </a:p>
        </p:txBody>
      </p:sp>
      <p:sp>
        <p:nvSpPr>
          <p:cNvPr id="4" name="Text Placeholder 3"/>
          <p:cNvSpPr>
            <a:spLocks noGrp="1"/>
          </p:cNvSpPr>
          <p:nvPr>
            <p:ph type="body" sz="quarter" idx="10"/>
          </p:nvPr>
        </p:nvSpPr>
        <p:spPr>
          <a:xfrm>
            <a:off x="0" y="6553200"/>
            <a:ext cx="8305800" cy="304800"/>
          </a:xfrm>
        </p:spPr>
        <p:txBody>
          <a:bodyPr>
            <a:noAutofit/>
          </a:bodyPr>
          <a:lstStyle/>
          <a:p>
            <a:endParaRPr lang="en-US" dirty="0"/>
          </a:p>
        </p:txBody>
      </p:sp>
      <p:sp>
        <p:nvSpPr>
          <p:cNvPr id="7" name="Text Placeholder 2"/>
          <p:cNvSpPr>
            <a:spLocks noGrp="1"/>
          </p:cNvSpPr>
          <p:nvPr>
            <p:ph type="body" sz="quarter" idx="14"/>
          </p:nvPr>
        </p:nvSpPr>
        <p:spPr>
          <a:xfrm>
            <a:off x="685800" y="1600200"/>
            <a:ext cx="7772400" cy="4876800"/>
          </a:xfrm>
        </p:spPr>
        <p:txBody>
          <a:bodyPr>
            <a:normAutofit fontScale="92500" lnSpcReduction="20000"/>
          </a:bodyPr>
          <a:lstStyle/>
          <a:p>
            <a:r>
              <a:rPr lang="en-US" dirty="0"/>
              <a:t>Of 32,803 juvenile intake complaints:  </a:t>
            </a:r>
          </a:p>
          <a:p>
            <a:pPr lvl="1"/>
            <a:r>
              <a:rPr lang="en-US" dirty="0"/>
              <a:t>18% were diverted</a:t>
            </a:r>
          </a:p>
          <a:p>
            <a:pPr lvl="2"/>
            <a:r>
              <a:rPr lang="en-US" dirty="0"/>
              <a:t> 79% had successful outcomes</a:t>
            </a:r>
          </a:p>
          <a:p>
            <a:pPr lvl="1"/>
            <a:r>
              <a:rPr lang="en-US" dirty="0"/>
              <a:t>9% were resolved</a:t>
            </a:r>
          </a:p>
          <a:p>
            <a:endParaRPr lang="en-US" sz="1900" dirty="0"/>
          </a:p>
          <a:p>
            <a:pPr marL="0" indent="0">
              <a:buNone/>
            </a:pPr>
            <a:r>
              <a:rPr lang="en-US" dirty="0"/>
              <a:t>Examples of diversion programs:</a:t>
            </a:r>
          </a:p>
          <a:p>
            <a:r>
              <a:rPr lang="en-US" sz="3000" dirty="0"/>
              <a:t>Individual/family counseling</a:t>
            </a:r>
          </a:p>
          <a:p>
            <a:r>
              <a:rPr lang="en-US" sz="3000" dirty="0"/>
              <a:t>Anger management</a:t>
            </a:r>
          </a:p>
          <a:p>
            <a:r>
              <a:rPr lang="en-US" sz="3000" dirty="0"/>
              <a:t>Restorative justice</a:t>
            </a:r>
          </a:p>
          <a:p>
            <a:r>
              <a:rPr lang="en-US" sz="3000" dirty="0"/>
              <a:t>Law-related education</a:t>
            </a:r>
          </a:p>
          <a:p>
            <a:r>
              <a:rPr lang="en-US" sz="3000" dirty="0"/>
              <a:t>Shoplifter’s alternative</a:t>
            </a:r>
          </a:p>
          <a:p>
            <a:pPr marL="0" indent="0">
              <a:buNone/>
            </a:pPr>
            <a:endParaRPr lang="en-US" dirty="0"/>
          </a:p>
        </p:txBody>
      </p:sp>
    </p:spTree>
    <p:extLst>
      <p:ext uri="{BB962C8B-B14F-4D97-AF65-F5344CB8AC3E}">
        <p14:creationId xmlns:p14="http://schemas.microsoft.com/office/powerpoint/2010/main" val="209264230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F663-C868-48AD-A2DD-5BC876F4DB60}"/>
              </a:ext>
            </a:extLst>
          </p:cNvPr>
          <p:cNvSpPr>
            <a:spLocks noGrp="1"/>
          </p:cNvSpPr>
          <p:nvPr>
            <p:ph type="title"/>
          </p:nvPr>
        </p:nvSpPr>
        <p:spPr/>
        <p:txBody>
          <a:bodyPr/>
          <a:lstStyle/>
          <a:p>
            <a:r>
              <a:rPr lang="en-US" dirty="0"/>
              <a:t>DIVERSION UPDATES	</a:t>
            </a:r>
          </a:p>
        </p:txBody>
      </p:sp>
      <p:sp>
        <p:nvSpPr>
          <p:cNvPr id="3" name="Text Placeholder 2">
            <a:extLst>
              <a:ext uri="{FF2B5EF4-FFF2-40B4-BE49-F238E27FC236}">
                <a16:creationId xmlns:a16="http://schemas.microsoft.com/office/drawing/2014/main" id="{3EDA1681-0451-4925-A1EC-E16C7195948D}"/>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2EC57E96-DECB-4BAB-BCD8-4172E55F943B}"/>
              </a:ext>
            </a:extLst>
          </p:cNvPr>
          <p:cNvSpPr>
            <a:spLocks noGrp="1"/>
          </p:cNvSpPr>
          <p:nvPr>
            <p:ph type="body" idx="2"/>
          </p:nvPr>
        </p:nvSpPr>
        <p:spPr/>
        <p:txBody>
          <a:bodyPr/>
          <a:lstStyle/>
          <a:p>
            <a:endParaRPr lang="en-US"/>
          </a:p>
        </p:txBody>
      </p:sp>
      <p:sp>
        <p:nvSpPr>
          <p:cNvPr id="5" name="Text Placeholder 4">
            <a:extLst>
              <a:ext uri="{FF2B5EF4-FFF2-40B4-BE49-F238E27FC236}">
                <a16:creationId xmlns:a16="http://schemas.microsoft.com/office/drawing/2014/main" id="{98EF0B2E-2339-479B-882E-3E112D513B80}"/>
              </a:ext>
            </a:extLst>
          </p:cNvPr>
          <p:cNvSpPr>
            <a:spLocks noGrp="1"/>
          </p:cNvSpPr>
          <p:nvPr>
            <p:ph type="body" idx="3"/>
          </p:nvPr>
        </p:nvSpPr>
        <p:spPr>
          <a:xfrm>
            <a:off x="374073" y="1579418"/>
            <a:ext cx="8084127" cy="3964132"/>
          </a:xfrm>
        </p:spPr>
        <p:txBody>
          <a:bodyPr>
            <a:noAutofit/>
          </a:bodyPr>
          <a:lstStyle/>
          <a:p>
            <a:r>
              <a:rPr lang="en-US" sz="2400" dirty="0">
                <a:latin typeface="+mn-lt"/>
              </a:rPr>
              <a:t>December 13, 2021: JLARC issued several recommendations, one specifically regarding Diversion.</a:t>
            </a:r>
          </a:p>
          <a:p>
            <a:endParaRPr lang="en-US" sz="2400" dirty="0">
              <a:latin typeface="+mn-lt"/>
            </a:endParaRPr>
          </a:p>
          <a:p>
            <a:pPr marL="19050" indent="0">
              <a:buNone/>
            </a:pPr>
            <a:r>
              <a:rPr lang="en-US" sz="2400" dirty="0">
                <a:latin typeface="+mn-lt"/>
              </a:rPr>
              <a:t>Starting February 1:</a:t>
            </a:r>
          </a:p>
          <a:p>
            <a:r>
              <a:rPr lang="en-US" sz="2400" dirty="0">
                <a:latin typeface="+mn-lt"/>
              </a:rPr>
              <a:t>Affirmative consent for all offenses under the Victims rights statute prior to diversion. </a:t>
            </a:r>
          </a:p>
          <a:p>
            <a:r>
              <a:rPr lang="en-US" sz="2400" dirty="0">
                <a:latin typeface="+mn-lt"/>
              </a:rPr>
              <a:t>No diversion if the victim is a law enforcement officer, or a teacher or school employee, engaged in the course of their employment. </a:t>
            </a:r>
          </a:p>
          <a:p>
            <a:r>
              <a:rPr lang="en-US" sz="2400" dirty="0">
                <a:latin typeface="+mn-lt"/>
              </a:rPr>
              <a:t>Intake workers will need to have a conversation with law enforcement prior to diverting, to seek history and input. </a:t>
            </a:r>
          </a:p>
          <a:p>
            <a:r>
              <a:rPr lang="en-US" sz="2400" dirty="0">
                <a:latin typeface="+mn-lt"/>
              </a:rPr>
              <a:t>Limit on number of times a youth can be diverted: once on a felony, no more than two misdemeanor offenses. </a:t>
            </a:r>
          </a:p>
        </p:txBody>
      </p:sp>
    </p:spTree>
    <p:extLst>
      <p:ext uri="{BB962C8B-B14F-4D97-AF65-F5344CB8AC3E}">
        <p14:creationId xmlns:p14="http://schemas.microsoft.com/office/powerpoint/2010/main" val="358841064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body" idx="1"/>
          </p:nvPr>
        </p:nvSpPr>
        <p:spPr>
          <a:xfrm>
            <a:off x="0" y="6542926"/>
            <a:ext cx="8305800" cy="304800"/>
          </a:xfrm>
          <a:prstGeom prst="rect">
            <a:avLst/>
          </a:prstGeom>
          <a:noFill/>
          <a:ln>
            <a:noFill/>
          </a:ln>
        </p:spPr>
        <p:txBody>
          <a:bodyPr spcFirstLastPara="1" wrap="square" lIns="45700" tIns="0" rIns="91425" bIns="0" anchor="b" anchorCtr="0">
            <a:normAutofit/>
          </a:bodyPr>
          <a:lstStyle/>
          <a:p>
            <a:pPr marL="112713" lvl="0" indent="-36512" algn="l" rtl="0">
              <a:spcBef>
                <a:spcPts val="0"/>
              </a:spcBef>
              <a:spcAft>
                <a:spcPts val="0"/>
              </a:spcAft>
              <a:buClr>
                <a:schemeClr val="dk1"/>
              </a:buClr>
              <a:buSzPts val="1200"/>
              <a:buFont typeface="Palatino Linotype"/>
              <a:buNone/>
            </a:pPr>
            <a:endParaRPr/>
          </a:p>
        </p:txBody>
      </p:sp>
      <p:sp>
        <p:nvSpPr>
          <p:cNvPr id="103" name="Google Shape;103;p3"/>
          <p:cNvSpPr txBox="1">
            <a:spLocks noGrp="1"/>
          </p:cNvSpPr>
          <p:nvPr>
            <p:ph type="title"/>
          </p:nvPr>
        </p:nvSpPr>
        <p:spPr>
          <a:xfrm>
            <a:off x="1295400" y="2438400"/>
            <a:ext cx="6553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000"/>
              <a:buFont typeface="Century Gothic"/>
              <a:buNone/>
            </a:pPr>
            <a:r>
              <a:rPr lang="en-US"/>
              <a:t>Overview</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PRE-COURT SERVICES</a:t>
            </a:r>
          </a:p>
        </p:txBody>
      </p:sp>
      <p:sp>
        <p:nvSpPr>
          <p:cNvPr id="3" name="Text Placeholder 2"/>
          <p:cNvSpPr>
            <a:spLocks noGrp="1"/>
          </p:cNvSpPr>
          <p:nvPr>
            <p:ph type="body" idx="1"/>
          </p:nvPr>
        </p:nvSpPr>
        <p:spPr/>
        <p:txBody>
          <a:bodyPr/>
          <a:lstStyle/>
          <a:p>
            <a:r>
              <a:rPr lang="en-US" dirty="0"/>
              <a:t>ALL CSUs STARTING JUNE 1, 2022</a:t>
            </a:r>
          </a:p>
          <a:p>
            <a:r>
              <a:rPr lang="en-US" dirty="0"/>
              <a:t>5 business days or arraignment</a:t>
            </a:r>
          </a:p>
          <a:p>
            <a:r>
              <a:rPr lang="en-US" dirty="0"/>
              <a:t>Voluntary participation, unless court ordered</a:t>
            </a:r>
          </a:p>
          <a:p>
            <a:r>
              <a:rPr lang="en-US" dirty="0"/>
              <a:t>Option in lieu of detention</a:t>
            </a:r>
          </a:p>
          <a:p>
            <a:r>
              <a:rPr lang="en-US" dirty="0"/>
              <a:t>Funded by VJCCA services includes electronic monitoring, and all available services under your VJCCA Plan. </a:t>
            </a:r>
          </a:p>
          <a:p>
            <a:endParaRPr lang="en-US" dirty="0"/>
          </a:p>
          <a:p>
            <a:endParaRPr lang="en-US" dirty="0"/>
          </a:p>
        </p:txBody>
      </p:sp>
      <p:sp>
        <p:nvSpPr>
          <p:cNvPr id="4" name="Text Placeholder 3"/>
          <p:cNvSpPr>
            <a:spLocks noGrp="1"/>
          </p:cNvSpPr>
          <p:nvPr>
            <p:ph type="body" idx="2"/>
          </p:nvPr>
        </p:nvSpPr>
        <p:spPr/>
        <p:txBody>
          <a:bodyPr/>
          <a:lstStyle/>
          <a:p>
            <a:endParaRPr lang="en-US"/>
          </a:p>
        </p:txBody>
      </p:sp>
    </p:spTree>
    <p:extLst>
      <p:ext uri="{BB962C8B-B14F-4D97-AF65-F5344CB8AC3E}">
        <p14:creationId xmlns:p14="http://schemas.microsoft.com/office/powerpoint/2010/main" val="413850443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VJCCCA, FY 2022</a:t>
            </a:r>
          </a:p>
        </p:txBody>
      </p:sp>
      <p:sp>
        <p:nvSpPr>
          <p:cNvPr id="3" name="Text Placeholder 2"/>
          <p:cNvSpPr>
            <a:spLocks noGrp="1"/>
          </p:cNvSpPr>
          <p:nvPr>
            <p:ph type="body" sz="quarter" idx="14"/>
          </p:nvPr>
        </p:nvSpPr>
        <p:spPr>
          <a:xfrm>
            <a:off x="338674" y="1524000"/>
            <a:ext cx="8424326" cy="4953000"/>
          </a:xfrm>
        </p:spPr>
        <p:txBody>
          <a:bodyPr>
            <a:normAutofit/>
          </a:bodyPr>
          <a:lstStyle/>
          <a:p>
            <a:r>
              <a:rPr lang="en-US" sz="2400" dirty="0"/>
              <a:t>4,401 youth placed</a:t>
            </a:r>
          </a:p>
          <a:p>
            <a:endParaRPr lang="en-US" sz="2400" dirty="0"/>
          </a:p>
          <a:p>
            <a:r>
              <a:rPr lang="en-US" sz="2400" dirty="0"/>
              <a:t>Service examples:</a:t>
            </a:r>
          </a:p>
          <a:p>
            <a:pPr lvl="1"/>
            <a:r>
              <a:rPr lang="en-US" sz="2000" dirty="0"/>
              <a:t>Intensive supervision</a:t>
            </a:r>
          </a:p>
          <a:p>
            <a:pPr lvl="1"/>
            <a:r>
              <a:rPr lang="en-US" sz="2000" dirty="0"/>
              <a:t>Electronic monitoring</a:t>
            </a:r>
          </a:p>
          <a:p>
            <a:pPr lvl="1"/>
            <a:r>
              <a:rPr lang="en-US" sz="2000" dirty="0"/>
              <a:t>Case management</a:t>
            </a:r>
          </a:p>
          <a:p>
            <a:pPr lvl="1"/>
            <a:r>
              <a:rPr lang="en-US" sz="2000" dirty="0"/>
              <a:t>Parenting skills</a:t>
            </a:r>
          </a:p>
          <a:p>
            <a:pPr lvl="1"/>
            <a:r>
              <a:rPr lang="en-US" sz="2000" dirty="0"/>
              <a:t>Mentoring</a:t>
            </a:r>
          </a:p>
          <a:p>
            <a:pPr marL="457200" lvl="1" indent="0">
              <a:buNone/>
            </a:pPr>
            <a:endParaRPr lang="en-US" sz="2400" dirty="0"/>
          </a:p>
          <a:p>
            <a:r>
              <a:rPr lang="en-US" sz="2400" dirty="0"/>
              <a:t>Expenditures</a:t>
            </a:r>
          </a:p>
          <a:p>
            <a:pPr lvl="1"/>
            <a:r>
              <a:rPr lang="en-US" sz="2000" dirty="0"/>
              <a:t>Localities: 56%</a:t>
            </a:r>
          </a:p>
          <a:p>
            <a:pPr lvl="1"/>
            <a:r>
              <a:rPr lang="en-US" sz="2000" dirty="0"/>
              <a:t>State: 44%</a:t>
            </a:r>
          </a:p>
        </p:txBody>
      </p:sp>
      <p:sp>
        <p:nvSpPr>
          <p:cNvPr id="4" name="Text Placeholder 3"/>
          <p:cNvSpPr>
            <a:spLocks noGrp="1"/>
          </p:cNvSpPr>
          <p:nvPr>
            <p:ph type="body" sz="quarter" idx="10"/>
          </p:nvPr>
        </p:nvSpPr>
        <p:spPr/>
        <p:txBody>
          <a:bodyPr>
            <a:normAutofit fontScale="92500" lnSpcReduction="20000"/>
          </a:bodyPr>
          <a:lstStyle/>
          <a:p>
            <a:r>
              <a:rPr lang="en-US" dirty="0"/>
              <a:t>MOE = maintenance of effort (paid by localities)</a:t>
            </a:r>
          </a:p>
          <a:p>
            <a:r>
              <a:rPr lang="en-US" dirty="0"/>
              <a:t>VJCCCA data do not include prevention services. </a:t>
            </a:r>
          </a:p>
        </p:txBody>
      </p:sp>
      <p:graphicFrame>
        <p:nvGraphicFramePr>
          <p:cNvPr id="9" name="Chart 8">
            <a:extLst>
              <a:ext uri="{FF2B5EF4-FFF2-40B4-BE49-F238E27FC236}">
                <a16:creationId xmlns:a16="http://schemas.microsoft.com/office/drawing/2014/main" id="{3A4DFC84-1201-46F7-9888-05F0C9E297C5}"/>
              </a:ext>
            </a:extLst>
          </p:cNvPr>
          <p:cNvGraphicFramePr>
            <a:graphicFrameLocks/>
          </p:cNvGraphicFramePr>
          <p:nvPr/>
        </p:nvGraphicFramePr>
        <p:xfrm>
          <a:off x="3733800" y="2069844"/>
          <a:ext cx="5071526"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441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Probation, FY 2022</a:t>
            </a:r>
          </a:p>
        </p:txBody>
      </p:sp>
      <p:sp>
        <p:nvSpPr>
          <p:cNvPr id="3" name="Text Placeholder 2"/>
          <p:cNvSpPr>
            <a:spLocks noGrp="1"/>
          </p:cNvSpPr>
          <p:nvPr>
            <p:ph type="body" sz="quarter" idx="14"/>
          </p:nvPr>
        </p:nvSpPr>
        <p:spPr/>
        <p:txBody>
          <a:bodyPr>
            <a:normAutofit/>
          </a:bodyPr>
          <a:lstStyle/>
          <a:p>
            <a:r>
              <a:rPr lang="en-US" dirty="0"/>
              <a:t>1,543 probation placements</a:t>
            </a:r>
          </a:p>
          <a:p>
            <a:endParaRPr lang="en-US" dirty="0"/>
          </a:p>
          <a:p>
            <a:r>
              <a:rPr lang="en-US" dirty="0"/>
              <a:t>Average age at placement was 16.1 years</a:t>
            </a:r>
          </a:p>
          <a:p>
            <a:r>
              <a:rPr lang="en-US" dirty="0"/>
              <a:t>32% of placements were high-risk</a:t>
            </a:r>
          </a:p>
          <a:p>
            <a:r>
              <a:rPr lang="en-US" dirty="0"/>
              <a:t>Average length of stay (LOS) for releases was 12.4 months</a:t>
            </a:r>
          </a:p>
          <a:p>
            <a:endParaRPr lang="en-US" sz="2800" dirty="0"/>
          </a:p>
        </p:txBody>
      </p:sp>
      <p:sp>
        <p:nvSpPr>
          <p:cNvPr id="4" name="Text Placeholder 3"/>
          <p:cNvSpPr>
            <a:spLocks noGrp="1"/>
          </p:cNvSpPr>
          <p:nvPr>
            <p:ph type="body" sz="quarter" idx="10"/>
          </p:nvPr>
        </p:nvSpPr>
        <p:spPr/>
        <p:txBody>
          <a:bodyPr/>
          <a:lstStyle/>
          <a:p>
            <a:r>
              <a:rPr lang="en-US" dirty="0"/>
              <a:t>Risk levels were determined by the Youth Assessment Screening Instrument (YASI).</a:t>
            </a:r>
          </a:p>
        </p:txBody>
      </p:sp>
    </p:spTree>
    <p:extLst>
      <p:ext uri="{BB962C8B-B14F-4D97-AF65-F5344CB8AC3E}">
        <p14:creationId xmlns:p14="http://schemas.microsoft.com/office/powerpoint/2010/main" val="42372007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Parole, FY 2022</a:t>
            </a:r>
          </a:p>
        </p:txBody>
      </p:sp>
      <p:sp>
        <p:nvSpPr>
          <p:cNvPr id="3" name="Text Placeholder 2"/>
          <p:cNvSpPr>
            <a:spLocks noGrp="1"/>
          </p:cNvSpPr>
          <p:nvPr>
            <p:ph type="body" sz="quarter" idx="14"/>
          </p:nvPr>
        </p:nvSpPr>
        <p:spPr>
          <a:xfrm>
            <a:off x="675526" y="1589926"/>
            <a:ext cx="7772400" cy="4953000"/>
          </a:xfrm>
        </p:spPr>
        <p:txBody>
          <a:bodyPr>
            <a:normAutofit/>
          </a:bodyPr>
          <a:lstStyle/>
          <a:p>
            <a:r>
              <a:rPr lang="en-US" dirty="0"/>
              <a:t>131 parole placements</a:t>
            </a:r>
          </a:p>
          <a:p>
            <a:pPr marL="0" indent="0">
              <a:buNone/>
            </a:pPr>
            <a:endParaRPr lang="en-US" dirty="0"/>
          </a:p>
          <a:p>
            <a:r>
              <a:rPr lang="en-US" dirty="0"/>
              <a:t>Average age at placement was 18.3 years</a:t>
            </a:r>
          </a:p>
          <a:p>
            <a:r>
              <a:rPr lang="en-US" dirty="0"/>
              <a:t>86% of placements were high-risk</a:t>
            </a:r>
          </a:p>
          <a:p>
            <a:r>
              <a:rPr lang="en-US" dirty="0"/>
              <a:t>Average LOS for releases was 13.4 months</a:t>
            </a:r>
          </a:p>
          <a:p>
            <a:endParaRPr lang="en-US" dirty="0"/>
          </a:p>
        </p:txBody>
      </p:sp>
      <p:sp>
        <p:nvSpPr>
          <p:cNvPr id="4" name="Text Placeholder 3"/>
          <p:cNvSpPr>
            <a:spLocks noGrp="1"/>
          </p:cNvSpPr>
          <p:nvPr>
            <p:ph type="body" sz="quarter" idx="10"/>
          </p:nvPr>
        </p:nvSpPr>
        <p:spPr/>
        <p:txBody>
          <a:bodyPr/>
          <a:lstStyle/>
          <a:p>
            <a:r>
              <a:rPr lang="en-US" dirty="0"/>
              <a:t>Risk levels were determined by the Youth Assessment Screening Instrument (YASI)</a:t>
            </a:r>
          </a:p>
        </p:txBody>
      </p:sp>
    </p:spTree>
    <p:extLst>
      <p:ext uri="{BB962C8B-B14F-4D97-AF65-F5344CB8AC3E}">
        <p14:creationId xmlns:p14="http://schemas.microsoft.com/office/powerpoint/2010/main" val="91344914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9"/>
          <p:cNvSpPr txBox="1">
            <a:spLocks noGrp="1"/>
          </p:cNvSpPr>
          <p:nvPr>
            <p:ph type="body" idx="1"/>
          </p:nvPr>
        </p:nvSpPr>
        <p:spPr>
          <a:xfrm>
            <a:off x="0" y="6542926"/>
            <a:ext cx="8305800" cy="304800"/>
          </a:xfrm>
          <a:prstGeom prst="rect">
            <a:avLst/>
          </a:prstGeom>
          <a:noFill/>
          <a:ln>
            <a:noFill/>
          </a:ln>
        </p:spPr>
        <p:txBody>
          <a:bodyPr spcFirstLastPara="1" wrap="square" lIns="45700" tIns="0" rIns="91425" bIns="0" anchor="b" anchorCtr="0">
            <a:noAutofit/>
          </a:bodyPr>
          <a:lstStyle/>
          <a:p>
            <a:pPr marL="112713" lvl="0" indent="-36512" algn="l" rtl="0">
              <a:spcBef>
                <a:spcPts val="0"/>
              </a:spcBef>
              <a:spcAft>
                <a:spcPts val="0"/>
              </a:spcAft>
              <a:buClr>
                <a:schemeClr val="dk1"/>
              </a:buClr>
              <a:buSzPts val="1200"/>
              <a:buFont typeface="Palatino Linotype"/>
              <a:buNone/>
            </a:pPr>
            <a:endParaRPr/>
          </a:p>
        </p:txBody>
      </p:sp>
      <p:sp>
        <p:nvSpPr>
          <p:cNvPr id="603" name="Google Shape;603;p59"/>
          <p:cNvSpPr txBox="1">
            <a:spLocks noGrp="1"/>
          </p:cNvSpPr>
          <p:nvPr>
            <p:ph type="title"/>
          </p:nvPr>
        </p:nvSpPr>
        <p:spPr>
          <a:xfrm>
            <a:off x="1295400" y="2438400"/>
            <a:ext cx="6553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000"/>
              <a:buFont typeface="Century Gothic"/>
              <a:buNone/>
            </a:pPr>
            <a:r>
              <a:rPr lang="en-US" dirty="0"/>
              <a:t>COMMITMENT TYPES</a:t>
            </a:r>
            <a:endParaRPr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242048" cy="1143000"/>
          </a:xfrm>
        </p:spPr>
        <p:txBody>
          <a:bodyPr>
            <a:normAutofit fontScale="90000"/>
          </a:bodyPr>
          <a:lstStyle/>
          <a:p>
            <a:r>
              <a:rPr lang="en-US" dirty="0"/>
              <a:t>Direct Care Admissions Average Ages, FY 2022</a:t>
            </a:r>
          </a:p>
        </p:txBody>
      </p:sp>
      <p:sp>
        <p:nvSpPr>
          <p:cNvPr id="4" name="Text Placeholder 3"/>
          <p:cNvSpPr>
            <a:spLocks noGrp="1"/>
          </p:cNvSpPr>
          <p:nvPr>
            <p:ph type="body" sz="quarter" idx="10"/>
          </p:nvPr>
        </p:nvSpPr>
        <p:spPr/>
        <p:txBody>
          <a:bodyPr/>
          <a:lstStyle/>
          <a:p>
            <a:pPr marL="0" indent="0">
              <a:buNone/>
            </a:pPr>
            <a:endParaRPr lang="en-US" dirty="0"/>
          </a:p>
        </p:txBody>
      </p:sp>
      <p:sp>
        <p:nvSpPr>
          <p:cNvPr id="5" name="Text Placeholder 2"/>
          <p:cNvSpPr>
            <a:spLocks noGrp="1"/>
          </p:cNvSpPr>
          <p:nvPr>
            <p:ph type="body" sz="quarter" idx="14"/>
          </p:nvPr>
        </p:nvSpPr>
        <p:spPr/>
        <p:txBody>
          <a:bodyPr>
            <a:normAutofit/>
          </a:bodyPr>
          <a:lstStyle/>
          <a:p>
            <a:endParaRPr lang="en-US" sz="2700" dirty="0"/>
          </a:p>
          <a:p>
            <a:pPr>
              <a:lnSpc>
                <a:spcPct val="150000"/>
              </a:lnSpc>
            </a:pPr>
            <a:r>
              <a:rPr lang="en-US" sz="2700" dirty="0"/>
              <a:t>First Behavior Problems: 11.4</a:t>
            </a:r>
          </a:p>
          <a:p>
            <a:pPr>
              <a:lnSpc>
                <a:spcPct val="150000"/>
              </a:lnSpc>
            </a:pPr>
            <a:r>
              <a:rPr lang="en-US" sz="2700" dirty="0"/>
              <a:t>First Community Intervention: 12.5</a:t>
            </a:r>
          </a:p>
          <a:p>
            <a:pPr>
              <a:lnSpc>
                <a:spcPct val="150000"/>
              </a:lnSpc>
            </a:pPr>
            <a:r>
              <a:rPr lang="en-US" sz="2700" dirty="0"/>
              <a:t>First Adjudication: 14.0</a:t>
            </a:r>
          </a:p>
          <a:p>
            <a:pPr>
              <a:lnSpc>
                <a:spcPct val="150000"/>
              </a:lnSpc>
            </a:pPr>
            <a:r>
              <a:rPr lang="en-US" sz="2700" dirty="0"/>
              <a:t>Direct Care Admission: 17.1</a:t>
            </a:r>
          </a:p>
        </p:txBody>
      </p:sp>
    </p:spTree>
    <p:extLst>
      <p:ext uri="{BB962C8B-B14F-4D97-AF65-F5344CB8AC3E}">
        <p14:creationId xmlns:p14="http://schemas.microsoft.com/office/powerpoint/2010/main" val="29338065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391400" cy="1143000"/>
          </a:xfrm>
        </p:spPr>
        <p:txBody>
          <a:bodyPr>
            <a:noAutofit/>
          </a:bodyPr>
          <a:lstStyle/>
          <a:p>
            <a:r>
              <a:rPr lang="en-US" sz="3200" dirty="0"/>
              <a:t>Direct Care Admissions Most Serious Committing Offenses, FY 2013 – 2022</a:t>
            </a:r>
          </a:p>
        </p:txBody>
      </p:sp>
      <p:sp>
        <p:nvSpPr>
          <p:cNvPr id="4" name="Text Placeholder 3"/>
          <p:cNvSpPr>
            <a:spLocks noGrp="1"/>
          </p:cNvSpPr>
          <p:nvPr>
            <p:ph type="body" sz="quarter" idx="10"/>
          </p:nvPr>
        </p:nvSpPr>
        <p:spPr>
          <a:xfrm>
            <a:off x="-1" y="6553200"/>
            <a:ext cx="8539535" cy="294526"/>
          </a:xfrm>
        </p:spPr>
        <p:txBody>
          <a:bodyPr>
            <a:normAutofit/>
          </a:bodyPr>
          <a:lstStyle/>
          <a:p>
            <a:endParaRPr lang="en-US" dirty="0"/>
          </a:p>
        </p:txBody>
      </p:sp>
      <p:sp>
        <p:nvSpPr>
          <p:cNvPr id="9" name="Text Placeholder 2"/>
          <p:cNvSpPr txBox="1">
            <a:spLocks/>
          </p:cNvSpPr>
          <p:nvPr/>
        </p:nvSpPr>
        <p:spPr>
          <a:xfrm>
            <a:off x="654772" y="4973337"/>
            <a:ext cx="7620000" cy="10565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percentage of felonies against persons and felonies for weapons and narcotics distribution increased among admissions since FY 2013 while other offense severities decreased in proportion.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p:cNvGraphicFramePr>
            <a:graphicFrameLocks noGrp="1"/>
          </p:cNvGraphicFramePr>
          <p:nvPr/>
        </p:nvGraphicFramePr>
        <p:xfrm>
          <a:off x="699096" y="1753423"/>
          <a:ext cx="7930092" cy="2797032"/>
        </p:xfrm>
        <a:graphic>
          <a:graphicData uri="http://schemas.openxmlformats.org/drawingml/2006/table">
            <a:tbl>
              <a:tblPr firstRow="1" bandRow="1">
                <a:tableStyleId>{5C22544A-7EE6-4342-B048-85BDC9FD1C3A}</a:tableStyleId>
              </a:tblPr>
              <a:tblGrid>
                <a:gridCol w="4634904">
                  <a:extLst>
                    <a:ext uri="{9D8B030D-6E8A-4147-A177-3AD203B41FA5}">
                      <a16:colId xmlns:a16="http://schemas.microsoft.com/office/drawing/2014/main" val="3233250121"/>
                    </a:ext>
                  </a:extLst>
                </a:gridCol>
                <a:gridCol w="1066800">
                  <a:extLst>
                    <a:ext uri="{9D8B030D-6E8A-4147-A177-3AD203B41FA5}">
                      <a16:colId xmlns:a16="http://schemas.microsoft.com/office/drawing/2014/main" val="1942935788"/>
                    </a:ext>
                  </a:extLst>
                </a:gridCol>
                <a:gridCol w="1143000">
                  <a:extLst>
                    <a:ext uri="{9D8B030D-6E8A-4147-A177-3AD203B41FA5}">
                      <a16:colId xmlns:a16="http://schemas.microsoft.com/office/drawing/2014/main" val="3104945945"/>
                    </a:ext>
                  </a:extLst>
                </a:gridCol>
                <a:gridCol w="1085388">
                  <a:extLst>
                    <a:ext uri="{9D8B030D-6E8A-4147-A177-3AD203B41FA5}">
                      <a16:colId xmlns:a16="http://schemas.microsoft.com/office/drawing/2014/main" val="821530376"/>
                    </a:ext>
                  </a:extLst>
                </a:gridCol>
              </a:tblGrid>
              <a:tr h="349629">
                <a:tc>
                  <a:txBody>
                    <a:bodyPr/>
                    <a:lstStyle/>
                    <a:p>
                      <a:pPr algn="ctr" fontAlgn="ctr"/>
                      <a:r>
                        <a:rPr lang="en-US" sz="1800" b="0" i="0" u="none" strike="noStrike" dirty="0">
                          <a:solidFill>
                            <a:srgbClr val="FFFFFF"/>
                          </a:solidFill>
                          <a:effectLst/>
                          <a:latin typeface="Palatino Linotype" panose="0204050205050503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800" b="0" i="0" u="none" strike="noStrike" dirty="0">
                          <a:solidFill>
                            <a:srgbClr val="FFFFFF"/>
                          </a:solidFill>
                          <a:effectLst/>
                          <a:latin typeface="Palatino Linotype" panose="02040502050505030304" pitchFamily="18" charset="0"/>
                        </a:rPr>
                        <a:t>2013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800" b="0" i="0" u="none" strike="noStrike" dirty="0">
                          <a:solidFill>
                            <a:srgbClr val="FFFFFF"/>
                          </a:solidFill>
                          <a:effectLst/>
                          <a:latin typeface="Palatino Linotype" panose="02040502050505030304" pitchFamily="18" charset="0"/>
                        </a:rPr>
                        <a:t>2017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800" b="0" i="0" u="none" strike="noStrike" dirty="0">
                          <a:solidFill>
                            <a:srgbClr val="FFFFFF"/>
                          </a:solidFill>
                          <a:effectLst/>
                          <a:latin typeface="Palatino Linotype" panose="02040502050505030304" pitchFamily="18" charset="0"/>
                        </a:rPr>
                        <a:t>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844574230"/>
                  </a:ext>
                </a:extLst>
              </a:tr>
              <a:tr h="349629">
                <a:tc>
                  <a:txBody>
                    <a:bodyPr/>
                    <a:lstStyle/>
                    <a:p>
                      <a:pPr algn="l" fontAlgn="ctr"/>
                      <a:r>
                        <a:rPr lang="en-US" sz="1800" b="0" i="0" u="none" strike="noStrike" dirty="0">
                          <a:solidFill>
                            <a:srgbClr val="000000"/>
                          </a:solidFill>
                          <a:effectLst/>
                          <a:latin typeface="Palatino Linotype" panose="02040502050505030304" pitchFamily="18" charset="0"/>
                        </a:rPr>
                        <a:t>Felonies – Against Persons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Palatino Linotype" panose="02040502050505030304" pitchFamily="18" charset="0"/>
                        </a:rPr>
                        <a:t>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Palatino Linotype" panose="02040502050505030304" pitchFamily="18" charset="0"/>
                        </a:rPr>
                        <a:t>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Palatino Linotype" panose="02040502050505030304" pitchFamily="18" charset="0"/>
                        </a:rPr>
                        <a:t>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912350"/>
                  </a:ext>
                </a:extLst>
              </a:tr>
              <a:tr h="349629">
                <a:tc>
                  <a:txBody>
                    <a:bodyPr/>
                    <a:lstStyle/>
                    <a:p>
                      <a:pPr algn="l" fontAlgn="ctr"/>
                      <a:r>
                        <a:rPr lang="en-US" sz="1800" b="0" i="0" u="none" strike="noStrike" dirty="0">
                          <a:solidFill>
                            <a:srgbClr val="000000"/>
                          </a:solidFill>
                          <a:effectLst/>
                          <a:latin typeface="Palatino Linotype" panose="02040502050505030304" pitchFamily="18" charset="0"/>
                        </a:rPr>
                        <a:t>Felonies – Weapons/Narcotics Distribution</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Palatino Linotype" panose="02040502050505030304" pitchFamily="18"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Palatino Linotype" panose="02040502050505030304" pitchFamily="18"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Palatino Linotype" panose="02040502050505030304" pitchFamily="18"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7787690"/>
                  </a:ext>
                </a:extLst>
              </a:tr>
              <a:tr h="349629">
                <a:tc>
                  <a:txBody>
                    <a:bodyPr/>
                    <a:lstStyle/>
                    <a:p>
                      <a:pPr algn="l" fontAlgn="ctr"/>
                      <a:r>
                        <a:rPr lang="en-US" sz="1800" b="0" i="0" u="none" strike="noStrike" dirty="0">
                          <a:solidFill>
                            <a:srgbClr val="000000"/>
                          </a:solidFill>
                          <a:effectLst/>
                          <a:latin typeface="Palatino Linotype" panose="02040502050505030304" pitchFamily="18" charset="0"/>
                        </a:rPr>
                        <a:t>Felonies – Other</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Palatino Linotype" panose="02040502050505030304" pitchFamily="18" charset="0"/>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Palatino Linotype" panose="02040502050505030304" pitchFamily="18" charset="0"/>
                        </a:rPr>
                        <a:t>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Palatino Linotype" panose="02040502050505030304" pitchFamily="18" charset="0"/>
                        </a:rPr>
                        <a:t>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392843"/>
                  </a:ext>
                </a:extLst>
              </a:tr>
              <a:tr h="349629">
                <a:tc>
                  <a:txBody>
                    <a:bodyPr/>
                    <a:lstStyle/>
                    <a:p>
                      <a:pPr algn="l" fontAlgn="ctr"/>
                      <a:r>
                        <a:rPr lang="en-US" sz="1800" b="0" i="0" u="none" strike="noStrike" dirty="0">
                          <a:solidFill>
                            <a:srgbClr val="000000"/>
                          </a:solidFill>
                          <a:effectLst/>
                          <a:latin typeface="Palatino Linotype" panose="02040502050505030304" pitchFamily="18" charset="0"/>
                        </a:rPr>
                        <a:t>Class 1 Misdemeanors – Against Persons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Palatino Linotype" panose="02040502050505030304" pitchFamily="18"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Palatino Linotype" panose="02040502050505030304" pitchFamily="18"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Palatino Linotype" panose="02040502050505030304" pitchFamily="18"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5070592"/>
                  </a:ext>
                </a:extLst>
              </a:tr>
              <a:tr h="349629">
                <a:tc>
                  <a:txBody>
                    <a:bodyPr/>
                    <a:lstStyle/>
                    <a:p>
                      <a:pPr algn="l" fontAlgn="ctr"/>
                      <a:r>
                        <a:rPr lang="en-US" sz="1800" b="0" i="0" u="none" strike="noStrike" dirty="0">
                          <a:solidFill>
                            <a:srgbClr val="000000"/>
                          </a:solidFill>
                          <a:effectLst/>
                          <a:latin typeface="Palatino Linotype" panose="02040502050505030304" pitchFamily="18" charset="0"/>
                        </a:rPr>
                        <a:t>Class 1 Misdemeanors – Other</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Palatino Linotype" panose="02040502050505030304" pitchFamily="18"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Palatino Linotype" panose="02040502050505030304" pitchFamily="18"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Palatino Linotype" panose="02040502050505030304" pitchFamily="18"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190102"/>
                  </a:ext>
                </a:extLst>
              </a:tr>
              <a:tr h="349629">
                <a:tc>
                  <a:txBody>
                    <a:bodyPr/>
                    <a:lstStyle/>
                    <a:p>
                      <a:pPr algn="l" fontAlgn="ctr"/>
                      <a:r>
                        <a:rPr lang="en-US" sz="1800" b="0" i="0" u="none" strike="noStrike">
                          <a:solidFill>
                            <a:srgbClr val="000000"/>
                          </a:solidFill>
                          <a:effectLst/>
                          <a:latin typeface="Palatino Linotype" panose="02040502050505030304" pitchFamily="18" charset="0"/>
                        </a:rPr>
                        <a:t>Parole Violations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Palatino Linotype" panose="02040502050505030304" pitchFamily="18"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Palatino Linotype" panose="02040502050505030304" pitchFamily="18"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Palatino Linotype" panose="02040502050505030304" pitchFamily="18"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874052"/>
                  </a:ext>
                </a:extLst>
              </a:tr>
              <a:tr h="349629">
                <a:tc>
                  <a:txBody>
                    <a:bodyPr/>
                    <a:lstStyle/>
                    <a:p>
                      <a:pPr algn="l" fontAlgn="ctr"/>
                      <a:r>
                        <a:rPr lang="en-US" sz="1800" b="0" i="1" u="none" strike="noStrike">
                          <a:solidFill>
                            <a:srgbClr val="000000"/>
                          </a:solidFill>
                          <a:effectLst/>
                          <a:latin typeface="Palatino Linotype" panose="02040502050505030304" pitchFamily="18" charset="0"/>
                        </a:rPr>
                        <a:t>Total Admissions</a:t>
                      </a: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1" u="none" strike="noStrike">
                          <a:solidFill>
                            <a:srgbClr val="000000"/>
                          </a:solidFill>
                          <a:effectLst/>
                          <a:latin typeface="Palatino Linotype" panose="02040502050505030304" pitchFamily="18" charset="0"/>
                        </a:rPr>
                        <a:t>439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1" u="none" strike="noStrike" dirty="0">
                          <a:solidFill>
                            <a:srgbClr val="000000"/>
                          </a:solidFill>
                          <a:effectLst/>
                          <a:latin typeface="Palatino Linotype" panose="02040502050505030304" pitchFamily="18" charset="0"/>
                        </a:rPr>
                        <a:t>332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1" u="none" strike="noStrike" dirty="0">
                          <a:solidFill>
                            <a:srgbClr val="000000"/>
                          </a:solidFill>
                          <a:effectLst/>
                          <a:latin typeface="Palatino Linotype" panose="02040502050505030304" pitchFamily="18" charset="0"/>
                        </a:rPr>
                        <a:t>147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676609"/>
                  </a:ext>
                </a:extLst>
              </a:tr>
            </a:tbl>
          </a:graphicData>
        </a:graphic>
      </p:graphicFrame>
    </p:spTree>
    <p:extLst>
      <p:ext uri="{BB962C8B-B14F-4D97-AF65-F5344CB8AC3E}">
        <p14:creationId xmlns:p14="http://schemas.microsoft.com/office/powerpoint/2010/main" val="26885941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Direct Care Admissions Family Experiences, FY 2022</a:t>
            </a:r>
          </a:p>
        </p:txBody>
      </p:sp>
      <p:sp>
        <p:nvSpPr>
          <p:cNvPr id="3" name="Text Placeholder 2"/>
          <p:cNvSpPr>
            <a:spLocks noGrp="1"/>
          </p:cNvSpPr>
          <p:nvPr>
            <p:ph type="body" sz="quarter" idx="14"/>
          </p:nvPr>
        </p:nvSpPr>
        <p:spPr/>
        <p:txBody>
          <a:bodyPr>
            <a:normAutofit/>
          </a:bodyPr>
          <a:lstStyle/>
          <a:p>
            <a:pPr marL="917575"/>
            <a:r>
              <a:rPr lang="en-US" dirty="0"/>
              <a:t>57% - parent incarceration</a:t>
            </a:r>
          </a:p>
          <a:p>
            <a:pPr marL="917575"/>
            <a:r>
              <a:rPr lang="en-US" dirty="0"/>
              <a:t>61% - parent criminal violence</a:t>
            </a:r>
          </a:p>
          <a:p>
            <a:pPr marL="917575"/>
            <a:r>
              <a:rPr lang="en-US" dirty="0"/>
              <a:t>44% - parent substance abuse</a:t>
            </a:r>
          </a:p>
          <a:p>
            <a:pPr marL="917575"/>
            <a:r>
              <a:rPr lang="en-US" dirty="0"/>
              <a:t>6% - parent abandonment</a:t>
            </a:r>
          </a:p>
          <a:p>
            <a:pPr marL="917575"/>
            <a:r>
              <a:rPr lang="en-US" dirty="0"/>
              <a:t>16% - parent death </a:t>
            </a:r>
          </a:p>
          <a:p>
            <a:pPr marL="917575"/>
            <a:r>
              <a:rPr lang="en-US" dirty="0"/>
              <a:t>25% - family domestic violence</a:t>
            </a:r>
          </a:p>
          <a:p>
            <a:pPr marL="1317625" lvl="1"/>
            <a:r>
              <a:rPr lang="en-US" i="1" dirty="0"/>
              <a:t>74% reported at least one of the above</a:t>
            </a:r>
          </a:p>
          <a:p>
            <a:pPr marL="1317625" lvl="1"/>
            <a:r>
              <a:rPr lang="en-US" i="1" dirty="0"/>
              <a:t>40% reported three or more of the above</a:t>
            </a:r>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86211863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315200" cy="1143000"/>
          </a:xfrm>
        </p:spPr>
        <p:txBody>
          <a:bodyPr>
            <a:normAutofit fontScale="90000"/>
          </a:bodyPr>
          <a:lstStyle/>
          <a:p>
            <a:r>
              <a:rPr lang="en-US" dirty="0"/>
              <a:t>Direct Care Admissions </a:t>
            </a:r>
            <a:br>
              <a:rPr lang="en-US" dirty="0"/>
            </a:br>
            <a:r>
              <a:rPr lang="en-US" dirty="0"/>
              <a:t>Mental Health Disorders, FY 2022</a:t>
            </a:r>
          </a:p>
        </p:txBody>
      </p:sp>
      <p:sp>
        <p:nvSpPr>
          <p:cNvPr id="4" name="Text Placeholder 3"/>
          <p:cNvSpPr>
            <a:spLocks noGrp="1"/>
          </p:cNvSpPr>
          <p:nvPr>
            <p:ph type="body" sz="quarter" idx="10"/>
          </p:nvPr>
        </p:nvSpPr>
        <p:spPr>
          <a:xfrm>
            <a:off x="0" y="6400800"/>
            <a:ext cx="8305800" cy="446926"/>
          </a:xfrm>
        </p:spPr>
        <p:txBody>
          <a:bodyPr>
            <a:noAutofit/>
          </a:bodyPr>
          <a:lstStyle/>
          <a:p>
            <a:r>
              <a:rPr lang="en-US" dirty="0"/>
              <a:t>One youth may be included in multiple categories.</a:t>
            </a:r>
          </a:p>
        </p:txBody>
      </p:sp>
      <p:sp>
        <p:nvSpPr>
          <p:cNvPr id="11" name="Text Placeholder 2"/>
          <p:cNvSpPr txBox="1">
            <a:spLocks/>
          </p:cNvSpPr>
          <p:nvPr/>
        </p:nvSpPr>
        <p:spPr>
          <a:xfrm>
            <a:off x="685800" y="5410200"/>
            <a:ext cx="7620000" cy="1132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majority (93%) of youth appeared to have at least one symptom of attention deficit hyperactivity disorder (ADHD), conduct disorder, oppositional defiance disorder, or substance use disorder.</a:t>
            </a:r>
          </a:p>
        </p:txBody>
      </p:sp>
      <p:graphicFrame>
        <p:nvGraphicFramePr>
          <p:cNvPr id="8" name="Chart 7">
            <a:extLst>
              <a:ext uri="{FF2B5EF4-FFF2-40B4-BE49-F238E27FC236}">
                <a16:creationId xmlns:a16="http://schemas.microsoft.com/office/drawing/2014/main" id="{E640BEB1-EB1A-42B5-8B37-B70EC275BF64}"/>
              </a:ext>
            </a:extLst>
          </p:cNvPr>
          <p:cNvGraphicFramePr>
            <a:graphicFrameLocks/>
          </p:cNvGraphicFramePr>
          <p:nvPr/>
        </p:nvGraphicFramePr>
        <p:xfrm>
          <a:off x="838200" y="1521343"/>
          <a:ext cx="77724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081817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COMMITMENTS</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Text Placeholder 4"/>
          <p:cNvSpPr>
            <a:spLocks noGrp="1"/>
          </p:cNvSpPr>
          <p:nvPr>
            <p:ph type="body" idx="3"/>
          </p:nvPr>
        </p:nvSpPr>
        <p:spPr/>
        <p:txBody>
          <a:bodyPr/>
          <a:lstStyle/>
          <a:p>
            <a:r>
              <a:rPr lang="en-US" dirty="0"/>
              <a:t>Post-Dispositional transfer of custody to DJJ </a:t>
            </a:r>
          </a:p>
          <a:p>
            <a:r>
              <a:rPr lang="en-US" dirty="0"/>
              <a:t>INDETERMINATE VS. DETERMINATE</a:t>
            </a:r>
          </a:p>
          <a:p>
            <a:r>
              <a:rPr lang="en-US" dirty="0"/>
              <a:t>16.1-285: INDETERMINATE, 36 MONTH OR 21</a:t>
            </a:r>
          </a:p>
          <a:p>
            <a:r>
              <a:rPr lang="en-US" dirty="0"/>
              <a:t>LOS V.  COURT REVIEWS</a:t>
            </a:r>
          </a:p>
        </p:txBody>
      </p:sp>
    </p:spTree>
    <p:extLst>
      <p:ext uri="{BB962C8B-B14F-4D97-AF65-F5344CB8AC3E}">
        <p14:creationId xmlns:p14="http://schemas.microsoft.com/office/powerpoint/2010/main" val="22826770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1285126" y="76200"/>
            <a:ext cx="6553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entury Gothic"/>
              <a:buNone/>
            </a:pPr>
            <a:r>
              <a:rPr lang="en-US" sz="3600"/>
              <a:t>Roles &amp; Responsibilities</a:t>
            </a:r>
            <a:endParaRPr sz="3600"/>
          </a:p>
        </p:txBody>
      </p:sp>
      <p:sp>
        <p:nvSpPr>
          <p:cNvPr id="141" name="Google Shape;141;p6"/>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p>
            <a:pPr marL="112713" lvl="0" indent="-36512" algn="l" rtl="0">
              <a:spcBef>
                <a:spcPts val="0"/>
              </a:spcBef>
              <a:spcAft>
                <a:spcPts val="0"/>
              </a:spcAft>
              <a:buClr>
                <a:schemeClr val="dk1"/>
              </a:buClr>
              <a:buSzPts val="1200"/>
              <a:buFont typeface="Palatino Linotype"/>
              <a:buNone/>
            </a:pPr>
            <a:endParaRPr/>
          </a:p>
        </p:txBody>
      </p:sp>
      <p:sp>
        <p:nvSpPr>
          <p:cNvPr id="142" name="Google Shape;142;p6"/>
          <p:cNvSpPr txBox="1">
            <a:spLocks noGrp="1"/>
          </p:cNvSpPr>
          <p:nvPr>
            <p:ph type="body" idx="1"/>
          </p:nvPr>
        </p:nvSpPr>
        <p:spPr>
          <a:xfrm>
            <a:off x="457200" y="1447800"/>
            <a:ext cx="8382000" cy="537377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2400"/>
              <a:buNone/>
            </a:pPr>
            <a:r>
              <a:rPr lang="en-US" sz="2400"/>
              <a:t>The Virginia Department of Juvenile Justice (DJJ) operates: </a:t>
            </a:r>
            <a:endParaRPr/>
          </a:p>
          <a:p>
            <a:pPr marL="342900" lvl="0" indent="-342900" algn="l" rtl="0">
              <a:spcBef>
                <a:spcPts val="480"/>
              </a:spcBef>
              <a:spcAft>
                <a:spcPts val="0"/>
              </a:spcAft>
              <a:buClr>
                <a:schemeClr val="dk1"/>
              </a:buClr>
              <a:buSzPts val="2400"/>
              <a:buFont typeface="Arial"/>
              <a:buChar char="•"/>
            </a:pPr>
            <a:r>
              <a:rPr lang="en-US" sz="2400"/>
              <a:t> 30 court service units (CSUs)</a:t>
            </a:r>
            <a:endParaRPr/>
          </a:p>
          <a:p>
            <a:pPr marL="342900" lvl="0" indent="-342900" algn="l" rtl="0">
              <a:spcBef>
                <a:spcPts val="480"/>
              </a:spcBef>
              <a:spcAft>
                <a:spcPts val="0"/>
              </a:spcAft>
              <a:buClr>
                <a:schemeClr val="dk1"/>
              </a:buClr>
              <a:buSzPts val="2400"/>
              <a:buFont typeface="Arial"/>
              <a:buChar char="•"/>
            </a:pPr>
            <a:r>
              <a:rPr lang="en-US" sz="2400"/>
              <a:t> 1 juvenile correctional center (JCC) – Bon Air</a:t>
            </a:r>
            <a:endParaRPr/>
          </a:p>
          <a:p>
            <a:pPr marL="457200" lvl="1" indent="0" algn="l" rtl="0">
              <a:spcBef>
                <a:spcPts val="200"/>
              </a:spcBef>
              <a:spcAft>
                <a:spcPts val="0"/>
              </a:spcAft>
              <a:buClr>
                <a:schemeClr val="dk1"/>
              </a:buClr>
              <a:buSzPts val="1000"/>
              <a:buNone/>
            </a:pPr>
            <a:endParaRPr sz="1000"/>
          </a:p>
          <a:p>
            <a:pPr marL="0" lvl="0" indent="0" algn="l" rtl="0">
              <a:spcBef>
                <a:spcPts val="480"/>
              </a:spcBef>
              <a:spcAft>
                <a:spcPts val="0"/>
              </a:spcAft>
              <a:buClr>
                <a:schemeClr val="dk1"/>
              </a:buClr>
              <a:buSzPts val="2400"/>
              <a:buNone/>
            </a:pPr>
            <a:r>
              <a:rPr lang="en-US" sz="2400"/>
              <a:t>DJJ audits/certifies or approves: </a:t>
            </a:r>
            <a:endParaRPr/>
          </a:p>
          <a:p>
            <a:pPr marL="342900" lvl="0" indent="-342900" algn="l" rtl="0">
              <a:spcBef>
                <a:spcPts val="480"/>
              </a:spcBef>
              <a:spcAft>
                <a:spcPts val="0"/>
              </a:spcAft>
              <a:buClr>
                <a:schemeClr val="dk1"/>
              </a:buClr>
              <a:buSzPts val="2400"/>
              <a:buFont typeface="Arial"/>
              <a:buChar char="•"/>
            </a:pPr>
            <a:r>
              <a:rPr lang="en-US" sz="2400"/>
              <a:t>32 CSUs, including 2 locally operated CSUs</a:t>
            </a:r>
            <a:endParaRPr/>
          </a:p>
          <a:p>
            <a:pPr marL="342900" lvl="0" indent="-342900" algn="l" rtl="0">
              <a:spcBef>
                <a:spcPts val="480"/>
              </a:spcBef>
              <a:spcAft>
                <a:spcPts val="0"/>
              </a:spcAft>
              <a:buClr>
                <a:schemeClr val="dk1"/>
              </a:buClr>
              <a:buSzPts val="2400"/>
              <a:buFont typeface="Arial"/>
              <a:buChar char="•"/>
            </a:pPr>
            <a:r>
              <a:rPr lang="en-US" sz="2400"/>
              <a:t>24 juvenile detention centers</a:t>
            </a:r>
            <a:endParaRPr/>
          </a:p>
          <a:p>
            <a:pPr marL="342900" lvl="0" indent="-342900" algn="l" rtl="0">
              <a:spcBef>
                <a:spcPts val="480"/>
              </a:spcBef>
              <a:spcAft>
                <a:spcPts val="0"/>
              </a:spcAft>
              <a:buClr>
                <a:schemeClr val="dk1"/>
              </a:buClr>
              <a:buSzPts val="2400"/>
              <a:buFont typeface="Arial"/>
              <a:buChar char="•"/>
            </a:pPr>
            <a:r>
              <a:rPr lang="en-US" sz="2400"/>
              <a:t>Bon Air JCC</a:t>
            </a:r>
            <a:endParaRPr/>
          </a:p>
          <a:p>
            <a:pPr marL="342900" lvl="0" indent="-342900" algn="l" rtl="0">
              <a:spcBef>
                <a:spcPts val="480"/>
              </a:spcBef>
              <a:spcAft>
                <a:spcPts val="0"/>
              </a:spcAft>
              <a:buClr>
                <a:schemeClr val="dk1"/>
              </a:buClr>
              <a:buSzPts val="2400"/>
              <a:buFont typeface="Arial"/>
              <a:buChar char="•"/>
            </a:pPr>
            <a:r>
              <a:rPr lang="en-US" sz="2400"/>
              <a:t>9 community placement programs (CPPs) and 9 detention reentry programs</a:t>
            </a:r>
            <a:endParaRPr/>
          </a:p>
          <a:p>
            <a:pPr marL="342900" lvl="0" indent="-342900" algn="l" rtl="0">
              <a:spcBef>
                <a:spcPts val="480"/>
              </a:spcBef>
              <a:spcAft>
                <a:spcPts val="0"/>
              </a:spcAft>
              <a:buClr>
                <a:schemeClr val="dk1"/>
              </a:buClr>
              <a:buSzPts val="2400"/>
              <a:buFont typeface="Arial"/>
              <a:buChar char="•"/>
            </a:pPr>
            <a:r>
              <a:rPr lang="en-US" sz="2400"/>
              <a:t>15 group homes, shelters, and living programs</a:t>
            </a:r>
            <a:endParaRPr/>
          </a:p>
          <a:p>
            <a:pPr marL="342900" lvl="0" indent="-342900" algn="l" rtl="0">
              <a:spcBef>
                <a:spcPts val="480"/>
              </a:spcBef>
              <a:spcAft>
                <a:spcPts val="0"/>
              </a:spcAft>
              <a:buClr>
                <a:schemeClr val="dk1"/>
              </a:buClr>
              <a:buSzPts val="2400"/>
              <a:buFont typeface="Arial"/>
              <a:buChar char="•"/>
            </a:pPr>
            <a:r>
              <a:rPr lang="en-US" sz="2400"/>
              <a:t>76 Virginia Community Crime Control (VJCCCA) plans across 133 localities</a:t>
            </a:r>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A0E9-587D-4E55-BFFA-46AB7D99C6BD}"/>
              </a:ext>
            </a:extLst>
          </p:cNvPr>
          <p:cNvSpPr>
            <a:spLocks noGrp="1"/>
          </p:cNvSpPr>
          <p:nvPr>
            <p:ph type="title"/>
          </p:nvPr>
        </p:nvSpPr>
        <p:spPr>
          <a:xfrm>
            <a:off x="381000" y="76200"/>
            <a:ext cx="7467600" cy="1143000"/>
          </a:xfrm>
        </p:spPr>
        <p:txBody>
          <a:bodyPr>
            <a:normAutofit fontScale="90000"/>
          </a:bodyPr>
          <a:lstStyle/>
          <a:p>
            <a:r>
              <a:rPr lang="en-US"/>
              <a:t>Outcomes of 2015 LOS Changes</a:t>
            </a:r>
          </a:p>
        </p:txBody>
      </p:sp>
      <p:sp>
        <p:nvSpPr>
          <p:cNvPr id="3" name="Text Placeholder 2">
            <a:extLst>
              <a:ext uri="{FF2B5EF4-FFF2-40B4-BE49-F238E27FC236}">
                <a16:creationId xmlns:a16="http://schemas.microsoft.com/office/drawing/2014/main" id="{65CAEC10-33FB-41E3-B5F1-985FE657C97B}"/>
              </a:ext>
            </a:extLst>
          </p:cNvPr>
          <p:cNvSpPr>
            <a:spLocks noGrp="1"/>
          </p:cNvSpPr>
          <p:nvPr>
            <p:ph type="body" idx="1"/>
          </p:nvPr>
        </p:nvSpPr>
        <p:spPr>
          <a:xfrm>
            <a:off x="381000" y="1474596"/>
            <a:ext cx="8305800" cy="4953000"/>
          </a:xfrm>
          <a:noFill/>
          <a:ln>
            <a:noFill/>
          </a:ln>
        </p:spPr>
        <p:txBody>
          <a:bodyPr spcFirstLastPara="1" vert="horz" wrap="square" lIns="91425" tIns="45700" rIns="91425" bIns="45700" rtlCol="0" anchor="t" anchorCtr="0">
            <a:noAutofit/>
          </a:bodyPr>
          <a:lstStyle/>
          <a:p>
            <a:pPr marL="482600" indent="-457200">
              <a:lnSpc>
                <a:spcPct val="170000"/>
              </a:lnSpc>
              <a:buClr>
                <a:srgbClr val="000000"/>
              </a:buClr>
              <a:buAutoNum type="arabicPeriod"/>
            </a:pPr>
            <a:r>
              <a:rPr lang="en-US" sz="2000">
                <a:latin typeface="+mn-lt"/>
              </a:rPr>
              <a:t>Treatment completion declined.</a:t>
            </a:r>
            <a:endParaRPr lang="en-US"/>
          </a:p>
          <a:p>
            <a:pPr marL="482600" indent="-457200">
              <a:lnSpc>
                <a:spcPct val="170000"/>
              </a:lnSpc>
              <a:buAutoNum type="arabicPeriod"/>
            </a:pPr>
            <a:r>
              <a:rPr lang="en-US" sz="2000">
                <a:latin typeface="+mn-lt"/>
              </a:rPr>
              <a:t>No overall reduction in recidivism, but a proportional increase in violent offenses. </a:t>
            </a:r>
          </a:p>
          <a:p>
            <a:pPr marL="482600" indent="-457200">
              <a:lnSpc>
                <a:spcPct val="170000"/>
              </a:lnSpc>
              <a:buAutoNum type="arabicPeriod"/>
            </a:pPr>
            <a:r>
              <a:rPr lang="en-US" sz="2000">
                <a:latin typeface="+mn-lt"/>
              </a:rPr>
              <a:t>Negative Judicial System response. </a:t>
            </a:r>
          </a:p>
          <a:p>
            <a:pPr>
              <a:lnSpc>
                <a:spcPct val="170000"/>
              </a:lnSpc>
              <a:buClr>
                <a:srgbClr val="000000"/>
              </a:buClr>
            </a:pPr>
            <a:r>
              <a:rPr lang="en-US" sz="2000" b="1">
                <a:latin typeface="+mn-lt"/>
              </a:rPr>
              <a:t>JLARC: "DJJs current approach to determining length of stay for indeterminately committed youth may be undermining its rehabilitative goals." - December 13, 2021</a:t>
            </a:r>
          </a:p>
          <a:p>
            <a:pPr>
              <a:lnSpc>
                <a:spcPct val="170000"/>
              </a:lnSpc>
              <a:buClr>
                <a:srgbClr val="000000"/>
              </a:buClr>
            </a:pPr>
            <a:endParaRPr lang="en-US" sz="2000">
              <a:latin typeface="+mn-lt"/>
            </a:endParaRPr>
          </a:p>
        </p:txBody>
      </p:sp>
    </p:spTree>
    <p:extLst>
      <p:ext uri="{BB962C8B-B14F-4D97-AF65-F5344CB8AC3E}">
        <p14:creationId xmlns:p14="http://schemas.microsoft.com/office/powerpoint/2010/main" val="395970350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6A30-B381-9C57-CCB9-8F29C029B13A}"/>
              </a:ext>
            </a:extLst>
          </p:cNvPr>
          <p:cNvSpPr>
            <a:spLocks noGrp="1"/>
          </p:cNvSpPr>
          <p:nvPr>
            <p:ph type="title"/>
          </p:nvPr>
        </p:nvSpPr>
        <p:spPr>
          <a:xfrm>
            <a:off x="335280" y="76200"/>
            <a:ext cx="7513320" cy="1143000"/>
          </a:xfrm>
        </p:spPr>
        <p:txBody>
          <a:bodyPr>
            <a:noAutofit/>
          </a:bodyPr>
          <a:lstStyle/>
          <a:p>
            <a:r>
              <a:rPr lang="en-US" sz="2400" dirty="0"/>
              <a:t>Treatment Completion Rates for </a:t>
            </a:r>
            <a:br>
              <a:rPr lang="en-US" sz="2400" dirty="0"/>
            </a:br>
            <a:r>
              <a:rPr lang="en-US" sz="2400" dirty="0"/>
              <a:t>Aggression Management Treatment Needs</a:t>
            </a:r>
          </a:p>
        </p:txBody>
      </p:sp>
      <p:sp>
        <p:nvSpPr>
          <p:cNvPr id="4" name="Text Placeholder 3">
            <a:extLst>
              <a:ext uri="{FF2B5EF4-FFF2-40B4-BE49-F238E27FC236}">
                <a16:creationId xmlns:a16="http://schemas.microsoft.com/office/drawing/2014/main" id="{128D4A1B-0A74-0FA9-5C68-D9E107623ED2}"/>
              </a:ext>
            </a:extLst>
          </p:cNvPr>
          <p:cNvSpPr>
            <a:spLocks noGrp="1"/>
          </p:cNvSpPr>
          <p:nvPr>
            <p:ph type="body" idx="2"/>
          </p:nvPr>
        </p:nvSpPr>
        <p:spPr>
          <a:xfrm>
            <a:off x="0" y="6342185"/>
            <a:ext cx="8305800" cy="505541"/>
          </a:xfrm>
        </p:spPr>
        <p:txBody>
          <a:bodyPr>
            <a:normAutofit fontScale="85000" lnSpcReduction="10000"/>
          </a:bodyPr>
          <a:lstStyle/>
          <a:p>
            <a:r>
              <a:rPr lang="en-US" dirty="0"/>
              <a:t>Data includes indeterminate direct care releases only. Youth with mandatory or inpatient sex offender treatment needs are excluded. Canceled, rescinded, and successfully appealed commitments are excluded. In the FYs following the 2015 LOS Guidelines implementation, youth were released under both the 2008 and 2015 LOS Guidelines. Rates for small groups can be strongly influenced by the completion status of only one or two youth.</a:t>
            </a:r>
          </a:p>
        </p:txBody>
      </p:sp>
      <p:graphicFrame>
        <p:nvGraphicFramePr>
          <p:cNvPr id="5" name="Chart 4">
            <a:extLst>
              <a:ext uri="{FF2B5EF4-FFF2-40B4-BE49-F238E27FC236}">
                <a16:creationId xmlns:a16="http://schemas.microsoft.com/office/drawing/2014/main" id="{B42534FF-CFFD-95FA-2B91-4E057D78651C}"/>
              </a:ext>
            </a:extLst>
          </p:cNvPr>
          <p:cNvGraphicFramePr/>
          <p:nvPr/>
        </p:nvGraphicFramePr>
        <p:xfrm>
          <a:off x="777240" y="1494692"/>
          <a:ext cx="758952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72091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6A30-B381-9C57-CCB9-8F29C029B13A}"/>
              </a:ext>
            </a:extLst>
          </p:cNvPr>
          <p:cNvSpPr>
            <a:spLocks noGrp="1"/>
          </p:cNvSpPr>
          <p:nvPr>
            <p:ph type="title"/>
          </p:nvPr>
        </p:nvSpPr>
        <p:spPr>
          <a:xfrm>
            <a:off x="335280" y="76200"/>
            <a:ext cx="7513320" cy="1143000"/>
          </a:xfrm>
        </p:spPr>
        <p:txBody>
          <a:bodyPr>
            <a:noAutofit/>
          </a:bodyPr>
          <a:lstStyle/>
          <a:p>
            <a:r>
              <a:rPr lang="en-US" sz="2400" dirty="0"/>
              <a:t>Treatment Completion Rates for </a:t>
            </a:r>
            <a:br>
              <a:rPr lang="en-US" sz="2400" dirty="0"/>
            </a:br>
            <a:r>
              <a:rPr lang="en-US" sz="2400" dirty="0"/>
              <a:t>Substance Abuse Treatment Needs</a:t>
            </a:r>
          </a:p>
        </p:txBody>
      </p:sp>
      <p:sp>
        <p:nvSpPr>
          <p:cNvPr id="4" name="Text Placeholder 3">
            <a:extLst>
              <a:ext uri="{FF2B5EF4-FFF2-40B4-BE49-F238E27FC236}">
                <a16:creationId xmlns:a16="http://schemas.microsoft.com/office/drawing/2014/main" id="{128D4A1B-0A74-0FA9-5C68-D9E107623ED2}"/>
              </a:ext>
            </a:extLst>
          </p:cNvPr>
          <p:cNvSpPr>
            <a:spLocks noGrp="1"/>
          </p:cNvSpPr>
          <p:nvPr>
            <p:ph type="body" idx="2"/>
          </p:nvPr>
        </p:nvSpPr>
        <p:spPr>
          <a:xfrm>
            <a:off x="0" y="6342185"/>
            <a:ext cx="8305800" cy="505541"/>
          </a:xfrm>
        </p:spPr>
        <p:txBody>
          <a:bodyPr>
            <a:normAutofit fontScale="85000" lnSpcReduction="10000"/>
          </a:bodyPr>
          <a:lstStyle/>
          <a:p>
            <a:r>
              <a:rPr lang="en-US" dirty="0"/>
              <a:t>Data includes indeterminate direct care releases only. Youth with mandatory or inpatient sex offender treatment needs are excluded. Canceled, rescinded, and successfully appealed commitments are excluded. In the FYs following the 2015 LOS Guidelines implementation, youth were released under both the 2008 and 2015 LOS Guidelines. Rates for small groups can be strongly influenced by the completion status of only one or two youth.</a:t>
            </a:r>
          </a:p>
        </p:txBody>
      </p:sp>
      <p:graphicFrame>
        <p:nvGraphicFramePr>
          <p:cNvPr id="5" name="Chart 4">
            <a:extLst>
              <a:ext uri="{FF2B5EF4-FFF2-40B4-BE49-F238E27FC236}">
                <a16:creationId xmlns:a16="http://schemas.microsoft.com/office/drawing/2014/main" id="{F3FAE2B8-B1C5-6711-82F4-AF3DA0FE43FC}"/>
              </a:ext>
            </a:extLst>
          </p:cNvPr>
          <p:cNvGraphicFramePr/>
          <p:nvPr/>
        </p:nvGraphicFramePr>
        <p:xfrm>
          <a:off x="777240" y="1665081"/>
          <a:ext cx="758952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655696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8810-1ADC-4F8E-836F-0794DC0E5F36}"/>
              </a:ext>
            </a:extLst>
          </p:cNvPr>
          <p:cNvSpPr>
            <a:spLocks noGrp="1"/>
          </p:cNvSpPr>
          <p:nvPr>
            <p:ph type="title"/>
          </p:nvPr>
        </p:nvSpPr>
        <p:spPr/>
        <p:txBody>
          <a:bodyPr/>
          <a:lstStyle/>
          <a:p>
            <a:r>
              <a:rPr lang="en-US" dirty="0"/>
              <a:t>2022 GUIDELINES</a:t>
            </a:r>
          </a:p>
        </p:txBody>
      </p:sp>
      <p:sp>
        <p:nvSpPr>
          <p:cNvPr id="3" name="Text Placeholder 2">
            <a:extLst>
              <a:ext uri="{FF2B5EF4-FFF2-40B4-BE49-F238E27FC236}">
                <a16:creationId xmlns:a16="http://schemas.microsoft.com/office/drawing/2014/main" id="{095D0B09-8C03-4522-8A55-9C0BDF89B25E}"/>
              </a:ext>
            </a:extLst>
          </p:cNvPr>
          <p:cNvSpPr>
            <a:spLocks noGrp="1"/>
          </p:cNvSpPr>
          <p:nvPr>
            <p:ph type="body" idx="1"/>
          </p:nvPr>
        </p:nvSpPr>
        <p:spPr/>
        <p:txBody>
          <a:bodyPr>
            <a:normAutofit fontScale="85000" lnSpcReduction="10000"/>
          </a:bodyPr>
          <a:lstStyle/>
          <a:p>
            <a:r>
              <a:rPr lang="en-US" dirty="0"/>
              <a:t>Four Tiers, Match risk and offense level under tiers that reflect the intent and severity of the offense and associated treatment needs</a:t>
            </a:r>
          </a:p>
          <a:p>
            <a:r>
              <a:rPr lang="en-US" dirty="0"/>
              <a:t>Clear guidelines for release ( complete mental health treatment, vocational programming, no serious behavioral infractions for a specific period)</a:t>
            </a:r>
          </a:p>
          <a:p>
            <a:r>
              <a:rPr lang="en-US" dirty="0"/>
              <a:t>Built in </a:t>
            </a:r>
            <a:r>
              <a:rPr lang="en-US" b="1" dirty="0"/>
              <a:t>option for early release</a:t>
            </a:r>
            <a:r>
              <a:rPr lang="en-US" dirty="0"/>
              <a:t>, to incentivize internalization of pro-social behaviors </a:t>
            </a:r>
          </a:p>
          <a:p>
            <a:r>
              <a:rPr lang="en-US" dirty="0"/>
              <a:t>Stronger re-entry provisions to include step-down, work release, and furloughs to gradually re-entry the community with complete continuity of care. </a:t>
            </a:r>
          </a:p>
          <a:p>
            <a:endParaRPr lang="en-US" dirty="0"/>
          </a:p>
        </p:txBody>
      </p:sp>
      <p:sp>
        <p:nvSpPr>
          <p:cNvPr id="4" name="Text Placeholder 3">
            <a:extLst>
              <a:ext uri="{FF2B5EF4-FFF2-40B4-BE49-F238E27FC236}">
                <a16:creationId xmlns:a16="http://schemas.microsoft.com/office/drawing/2014/main" id="{D6040E8D-5BFA-4B9A-85F4-2DC66F1DBFB5}"/>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107077297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SERIOUS OFFENDER </a:t>
            </a:r>
            <a:br>
              <a:rPr lang="en-US" dirty="0"/>
            </a:br>
            <a:r>
              <a:rPr lang="en-US" dirty="0"/>
              <a:t>COMMITMENT</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Text Placeholder 4"/>
          <p:cNvSpPr>
            <a:spLocks noGrp="1"/>
          </p:cNvSpPr>
          <p:nvPr>
            <p:ph type="body" idx="3"/>
          </p:nvPr>
        </p:nvSpPr>
        <p:spPr>
          <a:xfrm>
            <a:off x="685800" y="1600200"/>
            <a:ext cx="7772400" cy="4942726"/>
          </a:xfrm>
        </p:spPr>
        <p:txBody>
          <a:bodyPr>
            <a:normAutofit fontScale="62500" lnSpcReduction="20000"/>
          </a:bodyPr>
          <a:lstStyle/>
          <a:p>
            <a:r>
              <a:rPr lang="en-US" dirty="0"/>
              <a:t>(</a:t>
            </a:r>
            <a:r>
              <a:rPr lang="en-US" dirty="0" err="1"/>
              <a:t>i</a:t>
            </a:r>
            <a:r>
              <a:rPr lang="en-US" dirty="0"/>
              <a:t>) the juvenile is on parole for an offense which would be a felony if committed by an adult </a:t>
            </a:r>
          </a:p>
          <a:p>
            <a:r>
              <a:rPr lang="en-US" dirty="0"/>
              <a:t>(ii) the juvenile was committed to the state for an offense which would be a felony if committed by an adult within the immediately preceding twelve months </a:t>
            </a:r>
          </a:p>
          <a:p>
            <a:r>
              <a:rPr lang="en-US" dirty="0"/>
              <a:t>(iii) the felony offense is punishable by a term of confinement of greater than twenty years if the felony was committed by an adult, or</a:t>
            </a:r>
          </a:p>
          <a:p>
            <a:r>
              <a:rPr lang="en-US" dirty="0"/>
              <a:t> (iv) the juvenile has been previously adjudicated delinquent for an offense which if committed by an adult would be a felony punishable by a term of confinement of twenty years or more, and the circuit court, or the juvenile or family court, as the case may be, finds that commitment under this section is necessary to meet the rehabilitative needs of the juvenile and would serve the best interests of the community, then the court may order the juvenile committed to the Department of Juvenile Justice for placement in a juvenile correctional center for the period of time prescribed pursuant to this section.</a:t>
            </a:r>
          </a:p>
        </p:txBody>
      </p:sp>
    </p:spTree>
    <p:extLst>
      <p:ext uri="{BB962C8B-B14F-4D97-AF65-F5344CB8AC3E}">
        <p14:creationId xmlns:p14="http://schemas.microsoft.com/office/powerpoint/2010/main" val="325173809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SERIOUS OFFENDER REVIEWS</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Text Placeholder 4"/>
          <p:cNvSpPr>
            <a:spLocks noGrp="1"/>
          </p:cNvSpPr>
          <p:nvPr>
            <p:ph type="body" idx="3"/>
          </p:nvPr>
        </p:nvSpPr>
        <p:spPr>
          <a:xfrm>
            <a:off x="685800" y="1600200"/>
            <a:ext cx="7772400" cy="4942726"/>
          </a:xfrm>
        </p:spPr>
        <p:txBody>
          <a:bodyPr>
            <a:normAutofit fontScale="92500" lnSpcReduction="20000"/>
          </a:bodyPr>
          <a:lstStyle/>
          <a:p>
            <a:r>
              <a:rPr lang="en-US" dirty="0"/>
              <a:t>2 YEARS, EVERY YEAR THERAFTER ( 60 Day review option)</a:t>
            </a:r>
          </a:p>
          <a:p>
            <a:r>
              <a:rPr lang="en-US" dirty="0"/>
              <a:t>REPORT GENERATED FROM THE DEPARTMENT</a:t>
            </a:r>
          </a:p>
          <a:p>
            <a:r>
              <a:rPr lang="en-US" dirty="0"/>
              <a:t>SHOULD HAVE BEHAVIORAL REPORTS, RECOMMENDATIONS FOR OPTIONS IF THEY CONTINUE, OR IF THEY ARE RELEASED.</a:t>
            </a:r>
          </a:p>
          <a:p>
            <a:r>
              <a:rPr lang="en-US" dirty="0"/>
              <a:t>KEEP IN MIND PHASE LEVELS DO NOT GO BACKWARDS</a:t>
            </a:r>
          </a:p>
          <a:p>
            <a:r>
              <a:rPr lang="en-US" dirty="0"/>
              <a:t>CPP VS BON AIR</a:t>
            </a:r>
          </a:p>
          <a:p>
            <a:endParaRPr lang="en-US" dirty="0"/>
          </a:p>
        </p:txBody>
      </p:sp>
    </p:spTree>
    <p:extLst>
      <p:ext uri="{BB962C8B-B14F-4D97-AF65-F5344CB8AC3E}">
        <p14:creationId xmlns:p14="http://schemas.microsoft.com/office/powerpoint/2010/main" val="153660120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F1E3-54F6-3AC7-3201-21D946F4BCBC}"/>
              </a:ext>
            </a:extLst>
          </p:cNvPr>
          <p:cNvSpPr>
            <a:spLocks noGrp="1"/>
          </p:cNvSpPr>
          <p:nvPr>
            <p:ph type="title"/>
          </p:nvPr>
        </p:nvSpPr>
        <p:spPr/>
        <p:txBody>
          <a:bodyPr/>
          <a:lstStyle/>
          <a:p>
            <a:r>
              <a:rPr lang="en-US"/>
              <a:t>Vocational Programs</a:t>
            </a:r>
          </a:p>
        </p:txBody>
      </p:sp>
      <p:sp>
        <p:nvSpPr>
          <p:cNvPr id="10" name="Text Placeholder 9">
            <a:extLst>
              <a:ext uri="{FF2B5EF4-FFF2-40B4-BE49-F238E27FC236}">
                <a16:creationId xmlns:a16="http://schemas.microsoft.com/office/drawing/2014/main" id="{9A6E6424-095B-406F-7901-B70999C9F96C}"/>
              </a:ext>
            </a:extLst>
          </p:cNvPr>
          <p:cNvSpPr>
            <a:spLocks noGrp="1"/>
          </p:cNvSpPr>
          <p:nvPr>
            <p:ph type="body" idx="1"/>
          </p:nvPr>
        </p:nvSpPr>
        <p:spPr>
          <a:xfrm>
            <a:off x="375920" y="1600200"/>
            <a:ext cx="4074160" cy="4953000"/>
          </a:xfrm>
          <a:prstGeom prst="roundRect">
            <a:avLst>
              <a:gd name="adj" fmla="val 7778"/>
            </a:avLst>
          </a:prstGeom>
          <a:ln>
            <a:solidFill>
              <a:srgbClr val="FFC000"/>
            </a:solidFill>
          </a:ln>
        </p:spPr>
        <p:txBody>
          <a:bodyPr/>
          <a:lstStyle/>
          <a:p>
            <a:pPr marL="25400" indent="0" algn="ctr">
              <a:buNone/>
            </a:pPr>
            <a:r>
              <a:rPr lang="en-US" b="1">
                <a:latin typeface="+mn-lt"/>
              </a:rPr>
              <a:t>Prior to FY 2022</a:t>
            </a:r>
          </a:p>
          <a:p>
            <a:pPr marL="25400" indent="0" algn="ctr">
              <a:buNone/>
            </a:pPr>
            <a:endParaRPr lang="en-US">
              <a:latin typeface="+mn-lt"/>
            </a:endParaRPr>
          </a:p>
          <a:p>
            <a:pPr marL="25400" indent="0" algn="ctr">
              <a:lnSpc>
                <a:spcPct val="150000"/>
              </a:lnSpc>
              <a:buNone/>
            </a:pPr>
            <a:r>
              <a:rPr lang="en-US" sz="2000">
                <a:latin typeface="+mn-lt"/>
              </a:rPr>
              <a:t>Forklift Simulator</a:t>
            </a:r>
          </a:p>
          <a:p>
            <a:pPr marL="25400" indent="0" algn="ctr">
              <a:lnSpc>
                <a:spcPct val="150000"/>
              </a:lnSpc>
              <a:buNone/>
            </a:pPr>
            <a:r>
              <a:rPr lang="en-US" sz="2000">
                <a:latin typeface="+mn-lt"/>
              </a:rPr>
              <a:t>Welding Simulator</a:t>
            </a:r>
          </a:p>
        </p:txBody>
      </p:sp>
      <p:sp>
        <p:nvSpPr>
          <p:cNvPr id="11" name="Text Placeholder 10">
            <a:extLst>
              <a:ext uri="{FF2B5EF4-FFF2-40B4-BE49-F238E27FC236}">
                <a16:creationId xmlns:a16="http://schemas.microsoft.com/office/drawing/2014/main" id="{281C68A0-5B62-7EB3-8768-095ABB757724}"/>
              </a:ext>
            </a:extLst>
          </p:cNvPr>
          <p:cNvSpPr>
            <a:spLocks noGrp="1"/>
          </p:cNvSpPr>
          <p:nvPr>
            <p:ph type="body" idx="2"/>
          </p:nvPr>
        </p:nvSpPr>
        <p:spPr/>
        <p:txBody>
          <a:bodyPr/>
          <a:lstStyle/>
          <a:p>
            <a:endParaRPr lang="en-US"/>
          </a:p>
        </p:txBody>
      </p:sp>
      <p:sp>
        <p:nvSpPr>
          <p:cNvPr id="12" name="Text Placeholder 9">
            <a:extLst>
              <a:ext uri="{FF2B5EF4-FFF2-40B4-BE49-F238E27FC236}">
                <a16:creationId xmlns:a16="http://schemas.microsoft.com/office/drawing/2014/main" id="{67F53EE2-56E1-4F4A-E5AD-BEAB23BA06A9}"/>
              </a:ext>
            </a:extLst>
          </p:cNvPr>
          <p:cNvSpPr txBox="1">
            <a:spLocks/>
          </p:cNvSpPr>
          <p:nvPr/>
        </p:nvSpPr>
        <p:spPr>
          <a:xfrm>
            <a:off x="4765040" y="1600200"/>
            <a:ext cx="3886200" cy="4953000"/>
          </a:xfrm>
          <a:prstGeom prst="roundRect">
            <a:avLst>
              <a:gd name="adj" fmla="val 8563"/>
            </a:avLst>
          </a:prstGeom>
          <a:noFill/>
          <a:ln>
            <a:solidFill>
              <a:srgbClr val="FFC000"/>
            </a:solidFill>
          </a:ln>
        </p:spPr>
        <p:txBody>
          <a:bodyPr spcFirstLastPara="1" vert="horz" wrap="square" lIns="91425" tIns="45700" rIns="91425" bIns="45700" rtlCol="0" anchor="t" anchorCtr="0">
            <a:normAutofit fontScale="92500" lnSpcReduction="10000"/>
          </a:bodyPr>
          <a:lstStyle>
            <a:lvl1pPr marL="25400" lvl="0" indent="0" algn="ctr">
              <a:spcBef>
                <a:spcPts val="640"/>
              </a:spcBef>
              <a:spcAft>
                <a:spcPts val="0"/>
              </a:spcAft>
              <a:buClr>
                <a:schemeClr val="dk1"/>
              </a:buClr>
              <a:buSzPts val="3200"/>
              <a:buFont typeface="Arial" pitchFamily="34" charset="0"/>
              <a:buNone/>
              <a:defRPr sz="3200" b="1">
                <a:ea typeface="Times New Roman"/>
                <a:cs typeface="Times New Roman"/>
                <a:sym typeface="Times New Roman"/>
              </a:defRPr>
            </a:lvl1pPr>
            <a:lvl2pPr marL="914400" lvl="1" indent="-406400">
              <a:spcBef>
                <a:spcPts val="560"/>
              </a:spcBef>
              <a:spcAft>
                <a:spcPts val="0"/>
              </a:spcAft>
              <a:buClr>
                <a:schemeClr val="dk1"/>
              </a:buClr>
              <a:buSzPts val="2800"/>
              <a:buFont typeface="Arial" pitchFamily="34" charset="0"/>
              <a:buChar char="–"/>
              <a:defRPr sz="2800">
                <a:latin typeface="Times New Roman"/>
                <a:ea typeface="Times New Roman"/>
                <a:cs typeface="Times New Roman"/>
                <a:sym typeface="Times New Roman"/>
              </a:defRPr>
            </a:lvl2pPr>
            <a:lvl3pPr marL="1371600" lvl="2" indent="-381000">
              <a:spcBef>
                <a:spcPts val="480"/>
              </a:spcBef>
              <a:spcAft>
                <a:spcPts val="0"/>
              </a:spcAft>
              <a:buClr>
                <a:schemeClr val="dk1"/>
              </a:buClr>
              <a:buSzPts val="2400"/>
              <a:buFont typeface="Arial" pitchFamily="34" charset="0"/>
              <a:buChar char="•"/>
              <a:defRPr sz="2400">
                <a:latin typeface="Times New Roman"/>
                <a:ea typeface="Times New Roman"/>
                <a:cs typeface="Times New Roman"/>
                <a:sym typeface="Times New Roman"/>
              </a:defRPr>
            </a:lvl3pPr>
            <a:lvl4pPr marL="1828800" lvl="3" indent="-355600">
              <a:spcBef>
                <a:spcPts val="400"/>
              </a:spcBef>
              <a:spcAft>
                <a:spcPts val="0"/>
              </a:spcAft>
              <a:buClr>
                <a:schemeClr val="dk1"/>
              </a:buClr>
              <a:buSzPts val="2000"/>
              <a:buFont typeface="Arial" pitchFamily="34" charset="0"/>
              <a:buChar char="–"/>
              <a:defRPr sz="2000">
                <a:latin typeface="Times New Roman"/>
                <a:ea typeface="Times New Roman"/>
                <a:cs typeface="Times New Roman"/>
                <a:sym typeface="Times New Roman"/>
              </a:defRPr>
            </a:lvl4pPr>
            <a:lvl5pPr marL="2286000" lvl="4" indent="-355600">
              <a:spcBef>
                <a:spcPts val="400"/>
              </a:spcBef>
              <a:spcAft>
                <a:spcPts val="0"/>
              </a:spcAft>
              <a:buClr>
                <a:schemeClr val="dk1"/>
              </a:buClr>
              <a:buSzPts val="2000"/>
              <a:buFont typeface="Arial" pitchFamily="34" charset="0"/>
              <a:buChar char="»"/>
              <a:defRPr sz="2000">
                <a:latin typeface="Times New Roman"/>
                <a:ea typeface="Times New Roman"/>
                <a:cs typeface="Times New Roman"/>
                <a:sym typeface="Times New Roman"/>
              </a:defRPr>
            </a:lvl5pPr>
            <a:lvl6pPr marL="2743200" lvl="5" indent="-342900">
              <a:spcBef>
                <a:spcPts val="360"/>
              </a:spcBef>
              <a:spcAft>
                <a:spcPts val="0"/>
              </a:spcAft>
              <a:buClr>
                <a:schemeClr val="dk1"/>
              </a:buClr>
              <a:buSzPts val="1800"/>
              <a:buFont typeface="Arial" pitchFamily="34" charset="0"/>
              <a:buChar char="•"/>
              <a:defRPr sz="2000"/>
            </a:lvl6pPr>
            <a:lvl7pPr marL="3200400" lvl="6" indent="-342900">
              <a:spcBef>
                <a:spcPts val="360"/>
              </a:spcBef>
              <a:spcAft>
                <a:spcPts val="0"/>
              </a:spcAft>
              <a:buClr>
                <a:schemeClr val="dk1"/>
              </a:buClr>
              <a:buSzPts val="1800"/>
              <a:buFont typeface="Arial" pitchFamily="34" charset="0"/>
              <a:buChar char="•"/>
              <a:defRPr sz="2000"/>
            </a:lvl7pPr>
            <a:lvl8pPr marL="3657600" lvl="7" indent="-342900">
              <a:spcBef>
                <a:spcPts val="360"/>
              </a:spcBef>
              <a:spcAft>
                <a:spcPts val="0"/>
              </a:spcAft>
              <a:buClr>
                <a:schemeClr val="dk1"/>
              </a:buClr>
              <a:buSzPts val="1800"/>
              <a:buFont typeface="Arial" pitchFamily="34" charset="0"/>
              <a:buChar char="•"/>
              <a:defRPr sz="2000"/>
            </a:lvl8pPr>
            <a:lvl9pPr marL="4114800" lvl="8" indent="-342900">
              <a:spcBef>
                <a:spcPts val="360"/>
              </a:spcBef>
              <a:spcAft>
                <a:spcPts val="0"/>
              </a:spcAft>
              <a:buClr>
                <a:schemeClr val="dk1"/>
              </a:buClr>
              <a:buSzPts val="1800"/>
              <a:buFont typeface="Arial" pitchFamily="34" charset="0"/>
              <a:buChar char="•"/>
              <a:defRPr sz="2000"/>
            </a:lvl9pPr>
          </a:lstStyle>
          <a:p>
            <a:pPr marL="25400" marR="0" lvl="0" indent="0" algn="ctr" defTabSz="914400" rtl="0" eaLnBrk="1" fontAlgn="auto" latinLnBrk="0" hangingPunct="1">
              <a:lnSpc>
                <a:spcPct val="100000"/>
              </a:lnSpc>
              <a:spcBef>
                <a:spcPts val="640"/>
              </a:spcBef>
              <a:spcAft>
                <a:spcPts val="0"/>
              </a:spcAft>
              <a:buClr>
                <a:prstClr val="black"/>
              </a:buClr>
              <a:buSzPts val="3200"/>
              <a:buFont typeface="Arial" pitchFamily="34" charset="0"/>
              <a:buNone/>
              <a:tabLst/>
              <a:defRPr/>
            </a:pPr>
            <a:r>
              <a:rPr kumimoji="0" lang="en-US" sz="3200" b="1" i="0" u="none" strike="noStrike" kern="1200" cap="none" spc="0" normalizeH="0" baseline="0" noProof="0">
                <a:ln>
                  <a:noFill/>
                </a:ln>
                <a:solidFill>
                  <a:prstClr val="black"/>
                </a:solidFill>
                <a:effectLst/>
                <a:uLnTx/>
                <a:uFillTx/>
                <a:latin typeface="Century Gothic" panose="020F0302020204030204"/>
                <a:cs typeface="Times New Roman"/>
                <a:sym typeface="Times New Roman"/>
              </a:rPr>
              <a:t>FY 2022-2023</a:t>
            </a:r>
          </a:p>
          <a:p>
            <a:pPr marL="25400" marR="0" lvl="0" indent="0" algn="ctr" defTabSz="914400" rtl="0" eaLnBrk="1" fontAlgn="auto" latinLnBrk="0" hangingPunct="1">
              <a:lnSpc>
                <a:spcPct val="160000"/>
              </a:lnSpc>
              <a:spcBef>
                <a:spcPts val="640"/>
              </a:spcBef>
              <a:spcAft>
                <a:spcPts val="0"/>
              </a:spcAft>
              <a:buClr>
                <a:prstClr val="black"/>
              </a:buClr>
              <a:buSzPts val="3200"/>
              <a:buFont typeface="Arial" pitchFamily="34" charset="0"/>
              <a:buNone/>
              <a:tabLst/>
              <a:defRPr/>
            </a:pPr>
            <a:r>
              <a:rPr kumimoji="0" lang="en-US" sz="2000" b="0" i="0" u="none" strike="noStrike" kern="1200" cap="none" spc="0" normalizeH="0" baseline="0" noProof="0">
                <a:ln>
                  <a:noFill/>
                </a:ln>
                <a:solidFill>
                  <a:prstClr val="black"/>
                </a:solidFill>
                <a:effectLst/>
                <a:uLnTx/>
                <a:uFillTx/>
                <a:latin typeface="Century Gothic" panose="020F0302020204030204"/>
                <a:cs typeface="Times New Roman"/>
                <a:sym typeface="Times New Roman"/>
              </a:rPr>
              <a:t>HVAC</a:t>
            </a:r>
          </a:p>
          <a:p>
            <a:pPr marL="25400" marR="0" lvl="0" indent="0" algn="ctr" defTabSz="914400" rtl="0" eaLnBrk="1" fontAlgn="auto" latinLnBrk="0" hangingPunct="1">
              <a:lnSpc>
                <a:spcPct val="160000"/>
              </a:lnSpc>
              <a:spcBef>
                <a:spcPts val="640"/>
              </a:spcBef>
              <a:spcAft>
                <a:spcPts val="0"/>
              </a:spcAft>
              <a:buClr>
                <a:prstClr val="black"/>
              </a:buClr>
              <a:buSzPts val="3200"/>
              <a:buFont typeface="Arial" pitchFamily="34" charset="0"/>
              <a:buNone/>
              <a:tabLst/>
              <a:defRPr/>
            </a:pPr>
            <a:r>
              <a:rPr kumimoji="0" lang="en-US" sz="2000" b="0" i="0" u="none" strike="noStrike" kern="1200" cap="none" spc="0" normalizeH="0" baseline="0" noProof="0">
                <a:ln>
                  <a:noFill/>
                </a:ln>
                <a:solidFill>
                  <a:prstClr val="black"/>
                </a:solidFill>
                <a:effectLst/>
                <a:uLnTx/>
                <a:uFillTx/>
                <a:latin typeface="Century Gothic" panose="020F0302020204030204"/>
                <a:cs typeface="Times New Roman"/>
                <a:sym typeface="Times New Roman"/>
              </a:rPr>
              <a:t>Electrical</a:t>
            </a:r>
          </a:p>
          <a:p>
            <a:pPr marL="25400" marR="0" lvl="0" indent="0" algn="ctr" defTabSz="914400" rtl="0" eaLnBrk="1" fontAlgn="auto" latinLnBrk="0" hangingPunct="1">
              <a:lnSpc>
                <a:spcPct val="160000"/>
              </a:lnSpc>
              <a:spcBef>
                <a:spcPts val="640"/>
              </a:spcBef>
              <a:spcAft>
                <a:spcPts val="0"/>
              </a:spcAft>
              <a:buClr>
                <a:prstClr val="black"/>
              </a:buClr>
              <a:buSzPts val="3200"/>
              <a:buFont typeface="Arial" pitchFamily="34" charset="0"/>
              <a:buNone/>
              <a:tabLst/>
              <a:defRPr/>
            </a:pPr>
            <a:r>
              <a:rPr kumimoji="0" lang="en-US" sz="2000" b="0" i="0" u="none" strike="noStrike" kern="1200" cap="none" spc="0" normalizeH="0" baseline="0" noProof="0">
                <a:ln>
                  <a:noFill/>
                </a:ln>
                <a:solidFill>
                  <a:prstClr val="black"/>
                </a:solidFill>
                <a:effectLst/>
                <a:uLnTx/>
                <a:uFillTx/>
                <a:latin typeface="Century Gothic" panose="020F0302020204030204"/>
                <a:cs typeface="Times New Roman"/>
                <a:sym typeface="Times New Roman"/>
              </a:rPr>
              <a:t>Plumbing</a:t>
            </a:r>
          </a:p>
          <a:p>
            <a:pPr marL="25400" marR="0" lvl="0" indent="0" algn="ctr" defTabSz="914400" rtl="0" eaLnBrk="1" fontAlgn="auto" latinLnBrk="0" hangingPunct="1">
              <a:lnSpc>
                <a:spcPct val="110000"/>
              </a:lnSpc>
              <a:spcBef>
                <a:spcPts val="640"/>
              </a:spcBef>
              <a:spcAft>
                <a:spcPts val="0"/>
              </a:spcAft>
              <a:buClr>
                <a:prstClr val="black"/>
              </a:buClr>
              <a:buSzPts val="3200"/>
              <a:buFont typeface="Arial" pitchFamily="34" charset="0"/>
              <a:buNone/>
              <a:tabLst/>
              <a:defRPr/>
            </a:pPr>
            <a:r>
              <a:rPr kumimoji="0" lang="en-US" sz="2000" b="0" i="0" u="none" strike="noStrike" kern="1200" cap="none" spc="0" normalizeH="0" baseline="0" noProof="0">
                <a:ln>
                  <a:noFill/>
                </a:ln>
                <a:solidFill>
                  <a:prstClr val="black"/>
                </a:solidFill>
                <a:effectLst/>
                <a:uLnTx/>
                <a:uFillTx/>
                <a:latin typeface="Century Gothic" panose="020F0302020204030204"/>
                <a:cs typeface="Times New Roman"/>
                <a:sym typeface="Times New Roman"/>
              </a:rPr>
              <a:t>C-Tech</a:t>
            </a:r>
          </a:p>
          <a:p>
            <a:pPr marL="25400" marR="0" lvl="0" indent="0" algn="ctr" defTabSz="914400" rtl="0" eaLnBrk="1" fontAlgn="auto" latinLnBrk="0" hangingPunct="1">
              <a:lnSpc>
                <a:spcPct val="110000"/>
              </a:lnSpc>
              <a:spcBef>
                <a:spcPts val="640"/>
              </a:spcBef>
              <a:spcAft>
                <a:spcPts val="0"/>
              </a:spcAft>
              <a:buClr>
                <a:prstClr val="black"/>
              </a:buClr>
              <a:buSzPts val="3200"/>
              <a:buFont typeface="Arial" pitchFamily="34" charset="0"/>
              <a:buNone/>
              <a:tabLst/>
              <a:defRPr/>
            </a:pPr>
            <a:r>
              <a:rPr kumimoji="0" lang="en-US" sz="2000" b="0" i="0" u="none" strike="noStrike" kern="1200" cap="none" spc="0" normalizeH="0" baseline="0" noProof="0">
                <a:ln>
                  <a:noFill/>
                </a:ln>
                <a:solidFill>
                  <a:prstClr val="black"/>
                </a:solidFill>
                <a:effectLst/>
                <a:uLnTx/>
                <a:uFillTx/>
                <a:latin typeface="Century Gothic" panose="020F0302020204030204"/>
                <a:cs typeface="Times New Roman"/>
                <a:sym typeface="Times New Roman"/>
              </a:rPr>
              <a:t>(fiber optics, grounding and bonding and copper installation)</a:t>
            </a:r>
          </a:p>
          <a:p>
            <a:pPr marL="25400" marR="0" lvl="0" indent="0" algn="ctr" defTabSz="914400" rtl="0" eaLnBrk="1" fontAlgn="auto" latinLnBrk="0" hangingPunct="1">
              <a:lnSpc>
                <a:spcPct val="110000"/>
              </a:lnSpc>
              <a:spcBef>
                <a:spcPts val="640"/>
              </a:spcBef>
              <a:spcAft>
                <a:spcPts val="0"/>
              </a:spcAft>
              <a:buClr>
                <a:prstClr val="black"/>
              </a:buClr>
              <a:buSzPts val="3200"/>
              <a:buFont typeface="Arial" pitchFamily="34" charset="0"/>
              <a:buNone/>
              <a:tabLst/>
              <a:defRPr/>
            </a:pPr>
            <a:r>
              <a:rPr kumimoji="0" lang="en-US" sz="2000" b="0" i="0" u="none" strike="noStrike" kern="1200" cap="none" spc="0" normalizeH="0" baseline="0" noProof="0">
                <a:ln>
                  <a:noFill/>
                </a:ln>
                <a:solidFill>
                  <a:prstClr val="black"/>
                </a:solidFill>
                <a:effectLst/>
                <a:uLnTx/>
                <a:uFillTx/>
                <a:latin typeface="Century Gothic" panose="020F0302020204030204"/>
                <a:cs typeface="Times New Roman"/>
                <a:sym typeface="Times New Roman"/>
              </a:rPr>
              <a:t>Live Welding (CPP)</a:t>
            </a:r>
          </a:p>
          <a:p>
            <a:pPr marL="25400" marR="0" lvl="0" indent="0" algn="ctr" defTabSz="914400" rtl="0" eaLnBrk="1" fontAlgn="auto" latinLnBrk="0" hangingPunct="1">
              <a:lnSpc>
                <a:spcPct val="110000"/>
              </a:lnSpc>
              <a:spcBef>
                <a:spcPts val="640"/>
              </a:spcBef>
              <a:spcAft>
                <a:spcPts val="0"/>
              </a:spcAft>
              <a:buClr>
                <a:prstClr val="black"/>
              </a:buClr>
              <a:buSzPts val="3200"/>
              <a:buFont typeface="Arial" pitchFamily="34" charset="0"/>
              <a:buNone/>
              <a:tabLst/>
              <a:defRPr/>
            </a:pPr>
            <a:endParaRPr kumimoji="0" lang="en-US" sz="2000" b="0" i="0" u="none" strike="noStrike" kern="1200" cap="none" spc="0" normalizeH="0" baseline="0" noProof="0">
              <a:ln>
                <a:noFill/>
              </a:ln>
              <a:solidFill>
                <a:prstClr val="black"/>
              </a:solidFill>
              <a:effectLst/>
              <a:uLnTx/>
              <a:uFillTx/>
              <a:latin typeface="Century Gothic" panose="020F0302020204030204"/>
              <a:cs typeface="Times New Roman"/>
              <a:sym typeface="Times New Roman"/>
            </a:endParaRPr>
          </a:p>
          <a:p>
            <a:pPr marL="25400" marR="0" lvl="0" indent="0" algn="ctr" defTabSz="914400" rtl="0" eaLnBrk="1" fontAlgn="auto" latinLnBrk="0" hangingPunct="1">
              <a:lnSpc>
                <a:spcPct val="110000"/>
              </a:lnSpc>
              <a:spcBef>
                <a:spcPts val="640"/>
              </a:spcBef>
              <a:spcAft>
                <a:spcPts val="0"/>
              </a:spcAft>
              <a:buClr>
                <a:prstClr val="black"/>
              </a:buClr>
              <a:buSzPts val="3200"/>
              <a:buFont typeface="Arial" pitchFamily="34" charset="0"/>
              <a:buNone/>
              <a:tabLst/>
              <a:defRPr/>
            </a:pPr>
            <a:r>
              <a:rPr kumimoji="0" lang="en-US" sz="2000" b="0" i="0" u="none" strike="noStrike" kern="1200" cap="none" spc="0" normalizeH="0" baseline="0" noProof="0">
                <a:ln>
                  <a:noFill/>
                </a:ln>
                <a:solidFill>
                  <a:prstClr val="black"/>
                </a:solidFill>
                <a:effectLst/>
                <a:uLnTx/>
                <a:uFillTx/>
                <a:latin typeface="Century Gothic" panose="020F0302020204030204"/>
                <a:cs typeface="Times New Roman"/>
                <a:sym typeface="Times New Roman"/>
              </a:rPr>
              <a:t>*</a:t>
            </a:r>
            <a:r>
              <a:rPr kumimoji="0" lang="en-US" sz="1200" b="0" i="0" u="none" strike="noStrike" kern="1200" cap="none" spc="0" normalizeH="0" baseline="0" noProof="0">
                <a:ln>
                  <a:noFill/>
                </a:ln>
                <a:solidFill>
                  <a:prstClr val="black"/>
                </a:solidFill>
                <a:effectLst/>
                <a:uLnTx/>
                <a:uFillTx/>
                <a:latin typeface="Century Gothic" panose="020F0302020204030204"/>
                <a:cs typeface="Times New Roman"/>
                <a:sym typeface="Times New Roman"/>
              </a:rPr>
              <a:t>Vocational opportunities in all CPPs</a:t>
            </a:r>
          </a:p>
        </p:txBody>
      </p:sp>
    </p:spTree>
    <p:extLst>
      <p:ext uri="{BB962C8B-B14F-4D97-AF65-F5344CB8AC3E}">
        <p14:creationId xmlns:p14="http://schemas.microsoft.com/office/powerpoint/2010/main" val="49581527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B9BB-E100-4124-8E36-93B49979D379}"/>
              </a:ext>
            </a:extLst>
          </p:cNvPr>
          <p:cNvSpPr>
            <a:spLocks noGrp="1"/>
          </p:cNvSpPr>
          <p:nvPr>
            <p:ph type="title"/>
          </p:nvPr>
        </p:nvSpPr>
        <p:spPr/>
        <p:txBody>
          <a:bodyPr>
            <a:normAutofit fontScale="90000"/>
          </a:bodyPr>
          <a:lstStyle/>
          <a:p>
            <a:r>
              <a:rPr lang="en-US" dirty="0"/>
              <a:t>Wrap around services in place to support</a:t>
            </a:r>
          </a:p>
        </p:txBody>
      </p:sp>
      <p:sp>
        <p:nvSpPr>
          <p:cNvPr id="3" name="Text Placeholder 2">
            <a:extLst>
              <a:ext uri="{FF2B5EF4-FFF2-40B4-BE49-F238E27FC236}">
                <a16:creationId xmlns:a16="http://schemas.microsoft.com/office/drawing/2014/main" id="{258B1C9B-5B88-48CC-8D34-95410758CD98}"/>
              </a:ext>
            </a:extLst>
          </p:cNvPr>
          <p:cNvSpPr>
            <a:spLocks noGrp="1"/>
          </p:cNvSpPr>
          <p:nvPr>
            <p:ph type="body" idx="1"/>
          </p:nvPr>
        </p:nvSpPr>
        <p:spPr/>
        <p:txBody>
          <a:bodyPr>
            <a:normAutofit lnSpcReduction="10000"/>
          </a:bodyPr>
          <a:lstStyle/>
          <a:p>
            <a:r>
              <a:rPr lang="en-US" dirty="0"/>
              <a:t>Workforce development center</a:t>
            </a:r>
          </a:p>
          <a:p>
            <a:r>
              <a:rPr lang="en-US" dirty="0"/>
              <a:t>Workforce development coordinator</a:t>
            </a:r>
          </a:p>
          <a:p>
            <a:r>
              <a:rPr lang="en-US" dirty="0"/>
              <a:t>RFP for workforce development community partnerships</a:t>
            </a:r>
          </a:p>
          <a:p>
            <a:r>
              <a:rPr lang="en-US" dirty="0"/>
              <a:t>Statement of needs and MOA revisions for the CPPS, work release, furloughs</a:t>
            </a:r>
          </a:p>
          <a:p>
            <a:r>
              <a:rPr lang="en-US" dirty="0"/>
              <a:t>Revision of Education plans to offer  vocational as elective</a:t>
            </a:r>
          </a:p>
          <a:p>
            <a:r>
              <a:rPr lang="en-US" dirty="0"/>
              <a:t>Counseling, mentors and vocational supports for financial needs.</a:t>
            </a:r>
          </a:p>
          <a:p>
            <a:endParaRPr lang="en-US" dirty="0"/>
          </a:p>
        </p:txBody>
      </p:sp>
      <p:sp>
        <p:nvSpPr>
          <p:cNvPr id="4" name="Text Placeholder 3">
            <a:extLst>
              <a:ext uri="{FF2B5EF4-FFF2-40B4-BE49-F238E27FC236}">
                <a16:creationId xmlns:a16="http://schemas.microsoft.com/office/drawing/2014/main" id="{1320633B-B43F-4342-A250-9A5A1F57588B}"/>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28435297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Data exclude subsequent commitments.</a:t>
            </a:r>
          </a:p>
        </p:txBody>
      </p:sp>
      <p:sp>
        <p:nvSpPr>
          <p:cNvPr id="3" name="Title 2"/>
          <p:cNvSpPr>
            <a:spLocks noGrp="1"/>
          </p:cNvSpPr>
          <p:nvPr>
            <p:ph type="title"/>
          </p:nvPr>
        </p:nvSpPr>
        <p:spPr/>
        <p:txBody>
          <a:bodyPr>
            <a:normAutofit fontScale="90000"/>
          </a:bodyPr>
          <a:lstStyle/>
          <a:p>
            <a:r>
              <a:rPr lang="en-US" dirty="0"/>
              <a:t>Commitments by Locality, </a:t>
            </a:r>
            <a:br>
              <a:rPr lang="en-US" dirty="0"/>
            </a:br>
            <a:r>
              <a:rPr lang="en-US" dirty="0"/>
              <a:t>FY 2022</a:t>
            </a:r>
          </a:p>
        </p:txBody>
      </p:sp>
      <p:sp>
        <p:nvSpPr>
          <p:cNvPr id="10" name="Text Placeholder 2"/>
          <p:cNvSpPr txBox="1">
            <a:spLocks/>
          </p:cNvSpPr>
          <p:nvPr/>
        </p:nvSpPr>
        <p:spPr>
          <a:xfrm>
            <a:off x="685800" y="5486400"/>
            <a:ext cx="7620000" cy="10565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663" marR="0" lvl="0" indent="-347663"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7663" marR="0" lvl="0" indent="-347663"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86 of 133 localities (65%) had no commitments in FY 2022.</a:t>
            </a:r>
          </a:p>
        </p:txBody>
      </p:sp>
      <p:pic>
        <p:nvPicPr>
          <p:cNvPr id="6" name="Picture 5">
            <a:extLst>
              <a:ext uri="{FF2B5EF4-FFF2-40B4-BE49-F238E27FC236}">
                <a16:creationId xmlns:a16="http://schemas.microsoft.com/office/drawing/2014/main" id="{F29D629E-AAC7-4634-AA6B-BAEEA5C167A1}"/>
              </a:ext>
            </a:extLst>
          </p:cNvPr>
          <p:cNvPicPr>
            <a:picLocks noChangeAspect="1"/>
          </p:cNvPicPr>
          <p:nvPr/>
        </p:nvPicPr>
        <p:blipFill>
          <a:blip r:embed="rId3"/>
          <a:stretch>
            <a:fillRect/>
          </a:stretch>
        </p:blipFill>
        <p:spPr>
          <a:xfrm>
            <a:off x="585471" y="1828800"/>
            <a:ext cx="7973057" cy="3881258"/>
          </a:xfrm>
          <a:prstGeom prst="rect">
            <a:avLst/>
          </a:prstGeom>
        </p:spPr>
      </p:pic>
    </p:spTree>
    <p:extLst>
      <p:ext uri="{BB962C8B-B14F-4D97-AF65-F5344CB8AC3E}">
        <p14:creationId xmlns:p14="http://schemas.microsoft.com/office/powerpoint/2010/main" val="27330571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78EB-AB42-E895-663B-C9FAFB75DFAF}"/>
              </a:ext>
            </a:extLst>
          </p:cNvPr>
          <p:cNvSpPr>
            <a:spLocks noGrp="1"/>
          </p:cNvSpPr>
          <p:nvPr>
            <p:ph type="title"/>
          </p:nvPr>
        </p:nvSpPr>
        <p:spPr>
          <a:xfrm>
            <a:off x="436880" y="76200"/>
            <a:ext cx="7411720" cy="1143000"/>
          </a:xfrm>
        </p:spPr>
        <p:txBody>
          <a:bodyPr>
            <a:noAutofit/>
          </a:bodyPr>
          <a:lstStyle/>
          <a:p>
            <a:r>
              <a:rPr lang="en-US" sz="2800"/>
              <a:t>12-Month Rearrest Rate for Indeterminate Commitment Releases, FY 2013-2021</a:t>
            </a:r>
          </a:p>
        </p:txBody>
      </p:sp>
      <p:sp>
        <p:nvSpPr>
          <p:cNvPr id="3" name="Text Placeholder 2">
            <a:extLst>
              <a:ext uri="{FF2B5EF4-FFF2-40B4-BE49-F238E27FC236}">
                <a16:creationId xmlns:a16="http://schemas.microsoft.com/office/drawing/2014/main" id="{9689BBDE-0167-26D8-E9C0-25DC4EEB3DB5}"/>
              </a:ext>
            </a:extLst>
          </p:cNvPr>
          <p:cNvSpPr>
            <a:spLocks noGrp="1"/>
          </p:cNvSpPr>
          <p:nvPr>
            <p:ph type="body" idx="1"/>
          </p:nvPr>
        </p:nvSpPr>
        <p:spPr>
          <a:xfrm>
            <a:off x="436880" y="5201920"/>
            <a:ext cx="8280400" cy="1351280"/>
          </a:xfrm>
        </p:spPr>
        <p:txBody>
          <a:bodyPr>
            <a:normAutofit/>
          </a:bodyPr>
          <a:lstStyle/>
          <a:p>
            <a:r>
              <a:rPr lang="en-US"/>
              <a:t>Rearrest rates did not decline after the 2015 LOS Guidelines (until COVID-19 impacts).</a:t>
            </a:r>
          </a:p>
        </p:txBody>
      </p:sp>
      <p:sp>
        <p:nvSpPr>
          <p:cNvPr id="4" name="Text Placeholder 3">
            <a:extLst>
              <a:ext uri="{FF2B5EF4-FFF2-40B4-BE49-F238E27FC236}">
                <a16:creationId xmlns:a16="http://schemas.microsoft.com/office/drawing/2014/main" id="{EFD10356-530F-96E1-BFD8-57087C1412C8}"/>
              </a:ext>
            </a:extLst>
          </p:cNvPr>
          <p:cNvSpPr>
            <a:spLocks noGrp="1"/>
          </p:cNvSpPr>
          <p:nvPr>
            <p:ph type="body" idx="2"/>
          </p:nvPr>
        </p:nvSpPr>
        <p:spPr/>
        <p:txBody>
          <a:bodyPr/>
          <a:lstStyle/>
          <a:p>
            <a:endParaRPr lang="en-US"/>
          </a:p>
        </p:txBody>
      </p:sp>
      <p:graphicFrame>
        <p:nvGraphicFramePr>
          <p:cNvPr id="6" name="Chart 5">
            <a:extLst>
              <a:ext uri="{FF2B5EF4-FFF2-40B4-BE49-F238E27FC236}">
                <a16:creationId xmlns:a16="http://schemas.microsoft.com/office/drawing/2014/main" id="{F8520207-2A90-EF49-66AD-082E4802A5F4}"/>
              </a:ext>
            </a:extLst>
          </p:cNvPr>
          <p:cNvGraphicFramePr>
            <a:graphicFrameLocks/>
          </p:cNvGraphicFramePr>
          <p:nvPr/>
        </p:nvGraphicFramePr>
        <p:xfrm>
          <a:off x="436880" y="1691014"/>
          <a:ext cx="8305800" cy="35109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97681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1285126" y="76200"/>
            <a:ext cx="6553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entury Gothic"/>
              <a:buNone/>
            </a:pPr>
            <a:r>
              <a:rPr lang="en-US" sz="3600"/>
              <a:t>Administrative Regions</a:t>
            </a:r>
            <a:endParaRPr sz="3600"/>
          </a:p>
        </p:txBody>
      </p:sp>
      <p:sp>
        <p:nvSpPr>
          <p:cNvPr id="149" name="Google Shape;149;p7"/>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p>
            <a:pPr marL="112713" lvl="0" indent="-112713" algn="l" rtl="0">
              <a:spcBef>
                <a:spcPts val="0"/>
              </a:spcBef>
              <a:spcAft>
                <a:spcPts val="0"/>
              </a:spcAft>
              <a:buClr>
                <a:schemeClr val="dk1"/>
              </a:buClr>
              <a:buSzPts val="1200"/>
              <a:buFont typeface="Palatino Linotype"/>
              <a:buChar char="*"/>
            </a:pPr>
            <a:r>
              <a:rPr lang="en-US"/>
              <a:t>Effective in FY 2022, CSUs 23 and 23A are combined (CSU 23), and CSUs 20L and 20W are combined (CSU 20).</a:t>
            </a:r>
            <a:endParaRPr/>
          </a:p>
        </p:txBody>
      </p:sp>
      <p:pic>
        <p:nvPicPr>
          <p:cNvPr id="150" name="Google Shape;150;p7"/>
          <p:cNvPicPr preferRelativeResize="0"/>
          <p:nvPr/>
        </p:nvPicPr>
        <p:blipFill rotWithShape="1">
          <a:blip r:embed="rId3">
            <a:alphaModFix/>
          </a:blip>
          <a:srcRect/>
          <a:stretch/>
        </p:blipFill>
        <p:spPr>
          <a:xfrm>
            <a:off x="122909" y="1676400"/>
            <a:ext cx="8749589" cy="4624387"/>
          </a:xfrm>
          <a:prstGeom prst="rect">
            <a:avLst/>
          </a:prstGeom>
          <a:noFill/>
          <a:ln>
            <a:noFill/>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idx="4294967295"/>
          </p:nvPr>
        </p:nvSpPr>
        <p:spPr>
          <a:xfrm>
            <a:off x="144262" y="410438"/>
            <a:ext cx="9137403" cy="1254125"/>
          </a:xfrm>
          <a:prstGeom prst="rect">
            <a:avLst/>
          </a:prstGeom>
          <a:noFill/>
          <a:ln>
            <a:noFill/>
          </a:ln>
        </p:spPr>
        <p:txBody>
          <a:bodyPr spcFirstLastPara="1" vert="horz" wrap="square" lIns="68569" tIns="34275" rIns="68569" bIns="34275" rtlCol="0" anchor="ctr" anchorCtr="0">
            <a:normAutofit fontScale="90000"/>
          </a:bodyPr>
          <a:lstStyle/>
          <a:p>
            <a:pPr algn="ctr">
              <a:buSzPts val="3600"/>
            </a:pPr>
            <a:br>
              <a:rPr lang="en-US" sz="1350">
                <a:latin typeface="Calibri" panose="020F0502020204030204" pitchFamily="34" charset="0"/>
                <a:ea typeface="Calibri" panose="020F0502020204030204" pitchFamily="34" charset="0"/>
                <a:cs typeface="Times New Roman" panose="02020603050405020304" pitchFamily="18" charset="0"/>
              </a:rPr>
            </a:br>
            <a:r>
              <a:rPr lang="en-US" sz="3600" b="1">
                <a:solidFill>
                  <a:srgbClr val="17375E"/>
                </a:solidFill>
                <a:latin typeface="+mj-lt"/>
              </a:rPr>
              <a:t>Recidivism</a:t>
            </a:r>
            <a:r>
              <a:rPr lang="en-US" sz="3600" b="1">
                <a:solidFill>
                  <a:srgbClr val="17375E"/>
                </a:solidFill>
                <a:latin typeface="+mj-lt"/>
                <a:ea typeface="Calibri" panose="020F0502020204030204" pitchFamily="34" charset="0"/>
                <a:cs typeface="Calibri" panose="020F0502020204030204" pitchFamily="34" charset="0"/>
              </a:rPr>
              <a:t> f</a:t>
            </a:r>
            <a:r>
              <a:rPr lang="en-US" sz="3600" b="1">
                <a:solidFill>
                  <a:srgbClr val="17375E"/>
                </a:solidFill>
                <a:latin typeface="+mj-lt"/>
              </a:rPr>
              <a:t>or</a:t>
            </a:r>
            <a:r>
              <a:rPr lang="en-US" sz="3600" b="1">
                <a:solidFill>
                  <a:srgbClr val="17375E"/>
                </a:solidFill>
                <a:latin typeface="+mj-lt"/>
                <a:ea typeface="Calibri" panose="020F0502020204030204" pitchFamily="34" charset="0"/>
                <a:cs typeface="Calibri" panose="020F0502020204030204" pitchFamily="34" charset="0"/>
              </a:rPr>
              <a:t> </a:t>
            </a:r>
            <a:r>
              <a:rPr lang="en-US" sz="3600" b="1">
                <a:solidFill>
                  <a:srgbClr val="17375E"/>
                </a:solidFill>
                <a:latin typeface="+mj-lt"/>
              </a:rPr>
              <a:t>Violent</a:t>
            </a:r>
            <a:r>
              <a:rPr lang="en-US" sz="3600" b="1">
                <a:solidFill>
                  <a:srgbClr val="17375E"/>
                </a:solidFill>
                <a:latin typeface="+mj-lt"/>
                <a:ea typeface="Calibri" panose="020F0502020204030204" pitchFamily="34" charset="0"/>
                <a:cs typeface="Calibri" panose="020F0502020204030204" pitchFamily="34" charset="0"/>
              </a:rPr>
              <a:t> </a:t>
            </a:r>
            <a:r>
              <a:rPr lang="en-US" sz="3600" b="1">
                <a:solidFill>
                  <a:srgbClr val="17375E"/>
                </a:solidFill>
                <a:latin typeface="+mj-lt"/>
              </a:rPr>
              <a:t>Offenses</a:t>
            </a:r>
            <a:r>
              <a:rPr lang="en-US" sz="3600" b="1">
                <a:solidFill>
                  <a:srgbClr val="17375E"/>
                </a:solidFill>
                <a:latin typeface="+mj-lt"/>
                <a:ea typeface="Calibri" panose="020F0502020204030204" pitchFamily="34" charset="0"/>
                <a:cs typeface="Calibri" panose="020F0502020204030204" pitchFamily="34" charset="0"/>
              </a:rPr>
              <a:t> </a:t>
            </a:r>
            <a:r>
              <a:rPr lang="en-US" sz="3600" b="1">
                <a:solidFill>
                  <a:srgbClr val="17375E"/>
                </a:solidFill>
                <a:latin typeface="+mj-lt"/>
              </a:rPr>
              <a:t>Increased</a:t>
            </a:r>
            <a:br>
              <a:rPr lang="en-US" sz="1350">
                <a:latin typeface="Calibri" panose="020F0502020204030204" pitchFamily="34" charset="0"/>
                <a:ea typeface="Calibri" panose="020F0502020204030204" pitchFamily="34" charset="0"/>
                <a:cs typeface="Times New Roman" panose="02020603050405020304" pitchFamily="18" charset="0"/>
              </a:rPr>
            </a:br>
            <a:endParaRPr lang="en-US" sz="2700"/>
          </a:p>
        </p:txBody>
      </p:sp>
      <p:graphicFrame>
        <p:nvGraphicFramePr>
          <p:cNvPr id="2" name="Table 1">
            <a:extLst>
              <a:ext uri="{FF2B5EF4-FFF2-40B4-BE49-F238E27FC236}">
                <a16:creationId xmlns:a16="http://schemas.microsoft.com/office/drawing/2014/main" id="{6CCC2666-0D5D-745E-83D6-F1F29CEF7243}"/>
              </a:ext>
            </a:extLst>
          </p:cNvPr>
          <p:cNvGraphicFramePr>
            <a:graphicFrameLocks noGrp="1"/>
          </p:cNvGraphicFramePr>
          <p:nvPr/>
        </p:nvGraphicFramePr>
        <p:xfrm>
          <a:off x="11097" y="1393054"/>
          <a:ext cx="9137403" cy="5104561"/>
        </p:xfrm>
        <a:graphic>
          <a:graphicData uri="http://schemas.openxmlformats.org/drawingml/2006/table">
            <a:tbl>
              <a:tblPr firstRow="1" firstCol="1" bandRow="1">
                <a:tableStyleId>{5C22544A-7EE6-4342-B048-85BDC9FD1C3A}</a:tableStyleId>
              </a:tblPr>
              <a:tblGrid>
                <a:gridCol w="2751430">
                  <a:extLst>
                    <a:ext uri="{9D8B030D-6E8A-4147-A177-3AD203B41FA5}">
                      <a16:colId xmlns:a16="http://schemas.microsoft.com/office/drawing/2014/main" val="613474784"/>
                    </a:ext>
                  </a:extLst>
                </a:gridCol>
                <a:gridCol w="962745">
                  <a:extLst>
                    <a:ext uri="{9D8B030D-6E8A-4147-A177-3AD203B41FA5}">
                      <a16:colId xmlns:a16="http://schemas.microsoft.com/office/drawing/2014/main" val="3911902191"/>
                    </a:ext>
                  </a:extLst>
                </a:gridCol>
                <a:gridCol w="1084238">
                  <a:extLst>
                    <a:ext uri="{9D8B030D-6E8A-4147-A177-3AD203B41FA5}">
                      <a16:colId xmlns:a16="http://schemas.microsoft.com/office/drawing/2014/main" val="1204186038"/>
                    </a:ext>
                  </a:extLst>
                </a:gridCol>
                <a:gridCol w="1084238">
                  <a:extLst>
                    <a:ext uri="{9D8B030D-6E8A-4147-A177-3AD203B41FA5}">
                      <a16:colId xmlns:a16="http://schemas.microsoft.com/office/drawing/2014/main" val="274036119"/>
                    </a:ext>
                  </a:extLst>
                </a:gridCol>
                <a:gridCol w="1084238">
                  <a:extLst>
                    <a:ext uri="{9D8B030D-6E8A-4147-A177-3AD203B41FA5}">
                      <a16:colId xmlns:a16="http://schemas.microsoft.com/office/drawing/2014/main" val="895825235"/>
                    </a:ext>
                  </a:extLst>
                </a:gridCol>
                <a:gridCol w="1085257">
                  <a:extLst>
                    <a:ext uri="{9D8B030D-6E8A-4147-A177-3AD203B41FA5}">
                      <a16:colId xmlns:a16="http://schemas.microsoft.com/office/drawing/2014/main" val="1875101415"/>
                    </a:ext>
                  </a:extLst>
                </a:gridCol>
                <a:gridCol w="1085257">
                  <a:extLst>
                    <a:ext uri="{9D8B030D-6E8A-4147-A177-3AD203B41FA5}">
                      <a16:colId xmlns:a16="http://schemas.microsoft.com/office/drawing/2014/main" val="481514550"/>
                    </a:ext>
                  </a:extLst>
                </a:gridCol>
              </a:tblGrid>
              <a:tr h="309715">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noFill/>
                  </a:tcPr>
                </a:tc>
                <a:tc gridSpan="5">
                  <a:txBody>
                    <a:bodyPr/>
                    <a:lstStyle/>
                    <a:p>
                      <a:pPr marL="0" marR="0" algn="ctr">
                        <a:lnSpc>
                          <a:spcPct val="107000"/>
                        </a:lnSpc>
                        <a:spcBef>
                          <a:spcPts val="0"/>
                        </a:spcBef>
                        <a:spcAft>
                          <a:spcPts val="0"/>
                        </a:spcAft>
                      </a:pPr>
                      <a:r>
                        <a:rPr lang="en-US" sz="1200">
                          <a:effectLst/>
                        </a:rPr>
                        <a:t>Fiscal Year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419" marR="95419" marT="47709" marB="47709"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US" sz="1600">
                          <a:effectLst/>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5419" marR="95419" marT="47709" marB="47709" anchor="b"/>
                </a:tc>
                <a:extLst>
                  <a:ext uri="{0D108BD9-81ED-4DB2-BD59-A6C34878D82A}">
                    <a16:rowId xmlns:a16="http://schemas.microsoft.com/office/drawing/2014/main" val="1183080318"/>
                  </a:ext>
                </a:extLst>
              </a:tr>
              <a:tr h="275302">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noFill/>
                  </a:tcPr>
                </a:tc>
                <a:tc>
                  <a:txBody>
                    <a:bodyPr/>
                    <a:lstStyle/>
                    <a:p>
                      <a:pPr marL="0" marR="0" algn="ctr">
                        <a:lnSpc>
                          <a:spcPct val="107000"/>
                        </a:lnSpc>
                        <a:spcBef>
                          <a:spcPts val="0"/>
                        </a:spcBef>
                        <a:spcAft>
                          <a:spcPts val="0"/>
                        </a:spcAft>
                      </a:pPr>
                      <a:r>
                        <a:rPr lang="en-US" sz="1600" b="1">
                          <a:effectLst/>
                        </a:rPr>
                        <a:t>2016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effectLst/>
                        </a:rPr>
                        <a:t>2017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effectLst/>
                        </a:rPr>
                        <a:t>2018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effectLst/>
                        </a:rPr>
                        <a:t>2019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effectLst/>
                        </a:rPr>
                        <a:t>2020</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vMerge="1">
                  <a:txBody>
                    <a:bodyPr/>
                    <a:lstStyle/>
                    <a:p>
                      <a:endParaRPr lang="en-US"/>
                    </a:p>
                  </a:txBody>
                  <a:tcPr/>
                </a:tc>
                <a:extLst>
                  <a:ext uri="{0D108BD9-81ED-4DB2-BD59-A6C34878D82A}">
                    <a16:rowId xmlns:a16="http://schemas.microsoft.com/office/drawing/2014/main" val="537001448"/>
                  </a:ext>
                </a:extLst>
              </a:tr>
              <a:tr h="539134">
                <a:tc>
                  <a:txBody>
                    <a:bodyPr/>
                    <a:lstStyle/>
                    <a:p>
                      <a:pPr marL="0" marR="0">
                        <a:lnSpc>
                          <a:spcPct val="107000"/>
                        </a:lnSpc>
                        <a:spcBef>
                          <a:spcPts val="0"/>
                        </a:spcBef>
                        <a:spcAft>
                          <a:spcPts val="0"/>
                        </a:spcAft>
                      </a:pPr>
                      <a:r>
                        <a:rPr lang="en-US" sz="1400">
                          <a:effectLst/>
                        </a:rPr>
                        <a:t>Total Rearrests (Any Offense)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49.9%</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55.0%</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56.3%</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54.4%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49.7%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52.9%</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extLst>
                  <a:ext uri="{0D108BD9-81ED-4DB2-BD59-A6C34878D82A}">
                    <a16:rowId xmlns:a16="http://schemas.microsoft.com/office/drawing/2014/main" val="2470055142"/>
                  </a:ext>
                </a:extLst>
              </a:tr>
              <a:tr h="344128">
                <a:tc gridSpan="7">
                  <a:txBody>
                    <a:bodyPr/>
                    <a:lstStyle/>
                    <a:p>
                      <a:pPr marL="0" marR="0">
                        <a:lnSpc>
                          <a:spcPct val="107000"/>
                        </a:lnSpc>
                        <a:spcBef>
                          <a:spcPts val="0"/>
                        </a:spcBef>
                        <a:spcAft>
                          <a:spcPts val="0"/>
                        </a:spcAft>
                      </a:pPr>
                      <a:r>
                        <a:rPr lang="en-US" sz="1400" b="1">
                          <a:effectLst/>
                          <a:latin typeface="+mn-lt"/>
                        </a:rPr>
                        <a:t>Select Felony Rearrests</a:t>
                      </a:r>
                      <a:endParaRPr lang="en-US" sz="1400" b="1">
                        <a:effectLst/>
                        <a:latin typeface="+mn-lt"/>
                        <a:ea typeface="Calibri" panose="020F0502020204030204" pitchFamily="34" charset="0"/>
                        <a:cs typeface="Times New Roman" panose="02020603050405020304" pitchFamily="18" charset="0"/>
                      </a:endParaRPr>
                    </a:p>
                  </a:txBody>
                  <a:tcPr marL="95419" marR="95419" marT="47709" marB="47709"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6773682"/>
                  </a:ext>
                </a:extLst>
              </a:tr>
              <a:tr h="275302">
                <a:tc>
                  <a:txBody>
                    <a:bodyPr/>
                    <a:lstStyle/>
                    <a:p>
                      <a:pPr marL="0" marR="0" indent="254000">
                        <a:lnSpc>
                          <a:spcPct val="107000"/>
                        </a:lnSpc>
                        <a:spcBef>
                          <a:spcPts val="0"/>
                        </a:spcBef>
                        <a:spcAft>
                          <a:spcPts val="0"/>
                        </a:spcAft>
                      </a:pPr>
                      <a:r>
                        <a:rPr lang="en-US" sz="1400" b="0">
                          <a:effectLst/>
                        </a:rPr>
                        <a:t>Assault</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11.6%</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9.4%</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14.4%</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12.3%</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14.0%</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12.3%</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extLst>
                  <a:ext uri="{0D108BD9-81ED-4DB2-BD59-A6C34878D82A}">
                    <a16:rowId xmlns:a16="http://schemas.microsoft.com/office/drawing/2014/main" val="421581841"/>
                  </a:ext>
                </a:extLst>
              </a:tr>
              <a:tr h="275302">
                <a:tc>
                  <a:txBody>
                    <a:bodyPr/>
                    <a:lstStyle/>
                    <a:p>
                      <a:pPr marL="0" marR="0" indent="254000">
                        <a:lnSpc>
                          <a:spcPct val="107000"/>
                        </a:lnSpc>
                        <a:spcBef>
                          <a:spcPts val="0"/>
                        </a:spcBef>
                        <a:spcAft>
                          <a:spcPts val="0"/>
                        </a:spcAft>
                      </a:pPr>
                      <a:r>
                        <a:rPr lang="en-US" sz="1400" b="0">
                          <a:effectLst/>
                        </a:rPr>
                        <a:t>Weapons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7.8%</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7.9%</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13.1%</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11.0%</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15.3%</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10.8%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extLst>
                  <a:ext uri="{0D108BD9-81ED-4DB2-BD59-A6C34878D82A}">
                    <a16:rowId xmlns:a16="http://schemas.microsoft.com/office/drawing/2014/main" val="4072562671"/>
                  </a:ext>
                </a:extLst>
              </a:tr>
              <a:tr h="275302">
                <a:tc>
                  <a:txBody>
                    <a:bodyPr/>
                    <a:lstStyle/>
                    <a:p>
                      <a:pPr marL="0" marR="0" indent="254000">
                        <a:lnSpc>
                          <a:spcPct val="107000"/>
                        </a:lnSpc>
                        <a:spcBef>
                          <a:spcPts val="0"/>
                        </a:spcBef>
                        <a:spcAft>
                          <a:spcPts val="0"/>
                        </a:spcAft>
                      </a:pPr>
                      <a:r>
                        <a:rPr lang="en-US" sz="1400" b="0">
                          <a:effectLst/>
                        </a:rPr>
                        <a:t>Robbery</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7.2%</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5.8%</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8.4%</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7.8%</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7.1%</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7.3%</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extLst>
                  <a:ext uri="{0D108BD9-81ED-4DB2-BD59-A6C34878D82A}">
                    <a16:rowId xmlns:a16="http://schemas.microsoft.com/office/drawing/2014/main" val="317650464"/>
                  </a:ext>
                </a:extLst>
              </a:tr>
              <a:tr h="275302">
                <a:tc>
                  <a:txBody>
                    <a:bodyPr/>
                    <a:lstStyle/>
                    <a:p>
                      <a:pPr marL="0" marR="0" indent="254000">
                        <a:lnSpc>
                          <a:spcPct val="107000"/>
                        </a:lnSpc>
                        <a:spcBef>
                          <a:spcPts val="0"/>
                        </a:spcBef>
                        <a:spcAft>
                          <a:spcPts val="0"/>
                        </a:spcAft>
                      </a:pPr>
                      <a:r>
                        <a:rPr lang="en-US" sz="1400" b="0">
                          <a:effectLst/>
                        </a:rPr>
                        <a:t>Murder</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1.3%</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1.2%</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2.5%</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1.9%</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1.9%</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1.8%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extLst>
                  <a:ext uri="{0D108BD9-81ED-4DB2-BD59-A6C34878D82A}">
                    <a16:rowId xmlns:a16="http://schemas.microsoft.com/office/drawing/2014/main" val="1968317070"/>
                  </a:ext>
                </a:extLst>
              </a:tr>
              <a:tr h="275302">
                <a:tc>
                  <a:txBody>
                    <a:bodyPr/>
                    <a:lstStyle/>
                    <a:p>
                      <a:pPr marL="0" marR="0" indent="254000">
                        <a:lnSpc>
                          <a:spcPct val="107000"/>
                        </a:lnSpc>
                        <a:spcBef>
                          <a:spcPts val="0"/>
                        </a:spcBef>
                        <a:spcAft>
                          <a:spcPts val="0"/>
                        </a:spcAft>
                      </a:pPr>
                      <a:r>
                        <a:rPr lang="en-US" sz="1400" b="0">
                          <a:effectLst/>
                        </a:rPr>
                        <a:t>Kidnapping</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1.3%</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1.8%</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1.9%</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1.3%</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1.3%</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1.5%</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extLst>
                  <a:ext uri="{0D108BD9-81ED-4DB2-BD59-A6C34878D82A}">
                    <a16:rowId xmlns:a16="http://schemas.microsoft.com/office/drawing/2014/main" val="2711719855"/>
                  </a:ext>
                </a:extLst>
              </a:tr>
              <a:tr h="275302">
                <a:tc>
                  <a:txBody>
                    <a:bodyPr/>
                    <a:lstStyle/>
                    <a:p>
                      <a:pPr marL="0" marR="0" indent="254000">
                        <a:lnSpc>
                          <a:spcPct val="107000"/>
                        </a:lnSpc>
                        <a:spcBef>
                          <a:spcPts val="0"/>
                        </a:spcBef>
                        <a:spcAft>
                          <a:spcPts val="0"/>
                        </a:spcAft>
                      </a:pPr>
                      <a:r>
                        <a:rPr lang="en-US" sz="1400" b="0">
                          <a:effectLst/>
                        </a:rPr>
                        <a:t>Sexual Abuse</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0.8%</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0.3%</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1.3%</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0.3%</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0.6%</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0.7%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extLst>
                  <a:ext uri="{0D108BD9-81ED-4DB2-BD59-A6C34878D82A}">
                    <a16:rowId xmlns:a16="http://schemas.microsoft.com/office/drawing/2014/main" val="3815264661"/>
                  </a:ext>
                </a:extLst>
              </a:tr>
              <a:tr h="275302">
                <a:tc>
                  <a:txBody>
                    <a:bodyPr/>
                    <a:lstStyle/>
                    <a:p>
                      <a:pPr marL="0" marR="0">
                        <a:lnSpc>
                          <a:spcPct val="107000"/>
                        </a:lnSpc>
                        <a:spcBef>
                          <a:spcPts val="0"/>
                        </a:spcBef>
                        <a:spcAft>
                          <a:spcPts val="0"/>
                        </a:spcAft>
                      </a:pPr>
                      <a:r>
                        <a:rPr lang="en-US" sz="1400">
                          <a:effectLst/>
                        </a:rPr>
                        <a:t>Select Felony 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solidFill>
                            <a:srgbClr val="C00000"/>
                          </a:solidFill>
                          <a:effectLst/>
                          <a:latin typeface="Arial" panose="020B0604020202020204" pitchFamily="34" charset="0"/>
                          <a:cs typeface="Arial" panose="020B0604020202020204" pitchFamily="34" charset="0"/>
                        </a:rPr>
                        <a:t>18.9%</a:t>
                      </a:r>
                      <a:endParaRPr lang="en-US" sz="1600" b="1">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18.8%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25.6%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21.4%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solidFill>
                            <a:srgbClr val="C00000"/>
                          </a:solidFill>
                          <a:effectLst/>
                          <a:latin typeface="Arial" panose="020B0604020202020204" pitchFamily="34" charset="0"/>
                          <a:cs typeface="Arial" panose="020B0604020202020204" pitchFamily="34" charset="0"/>
                        </a:rPr>
                        <a:t>27.3%</a:t>
                      </a:r>
                      <a:endParaRPr lang="en-US" sz="1600" b="1">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22.2%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extLst>
                  <a:ext uri="{0D108BD9-81ED-4DB2-BD59-A6C34878D82A}">
                    <a16:rowId xmlns:a16="http://schemas.microsoft.com/office/drawing/2014/main" val="4177290253"/>
                  </a:ext>
                </a:extLst>
              </a:tr>
              <a:tr h="344128">
                <a:tc gridSpan="7">
                  <a:txBody>
                    <a:bodyPr/>
                    <a:lstStyle/>
                    <a:p>
                      <a:pPr marL="0" marR="0">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Select Misdemeanor Rearrests</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95419" marR="95419" marT="47709" marB="47709"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935463"/>
                  </a:ext>
                </a:extLst>
              </a:tr>
              <a:tr h="275302">
                <a:tc>
                  <a:txBody>
                    <a:bodyPr/>
                    <a:lstStyle/>
                    <a:p>
                      <a:pPr marL="0" marR="0" indent="254000">
                        <a:lnSpc>
                          <a:spcPct val="107000"/>
                        </a:lnSpc>
                        <a:spcBef>
                          <a:spcPts val="0"/>
                        </a:spcBef>
                        <a:spcAft>
                          <a:spcPts val="0"/>
                        </a:spcAft>
                      </a:pPr>
                      <a:r>
                        <a:rPr lang="en-US" sz="1400" b="0">
                          <a:effectLst/>
                        </a:rPr>
                        <a:t>Assault</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9.3%</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9.7%</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9.4%</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6.5%</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9.4%</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8.9%</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extLst>
                  <a:ext uri="{0D108BD9-81ED-4DB2-BD59-A6C34878D82A}">
                    <a16:rowId xmlns:a16="http://schemas.microsoft.com/office/drawing/2014/main" val="885491763"/>
                  </a:ext>
                </a:extLst>
              </a:tr>
              <a:tr h="275302">
                <a:tc>
                  <a:txBody>
                    <a:bodyPr/>
                    <a:lstStyle/>
                    <a:p>
                      <a:pPr marL="0" marR="0" indent="254000">
                        <a:lnSpc>
                          <a:spcPct val="107000"/>
                        </a:lnSpc>
                        <a:spcBef>
                          <a:spcPts val="0"/>
                        </a:spcBef>
                        <a:spcAft>
                          <a:spcPts val="0"/>
                        </a:spcAft>
                      </a:pPr>
                      <a:r>
                        <a:rPr lang="en-US" sz="1400" b="0">
                          <a:effectLst/>
                        </a:rPr>
                        <a:t>Weapons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5.4%</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7.6%</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9.4%</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9.1%</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a:effectLst/>
                          <a:latin typeface="Arial Narrow" panose="020B0606020202030204" pitchFamily="34" charset="0"/>
                        </a:rPr>
                        <a:t>11.4%</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8.4%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extLst>
                  <a:ext uri="{0D108BD9-81ED-4DB2-BD59-A6C34878D82A}">
                    <a16:rowId xmlns:a16="http://schemas.microsoft.com/office/drawing/2014/main" val="2347152954"/>
                  </a:ext>
                </a:extLst>
              </a:tr>
              <a:tr h="275302">
                <a:tc>
                  <a:txBody>
                    <a:bodyPr/>
                    <a:lstStyle/>
                    <a:p>
                      <a:pPr marL="0" marR="0">
                        <a:lnSpc>
                          <a:spcPct val="107000"/>
                        </a:lnSpc>
                        <a:spcBef>
                          <a:spcPts val="0"/>
                        </a:spcBef>
                        <a:spcAft>
                          <a:spcPts val="0"/>
                        </a:spcAft>
                      </a:pPr>
                      <a:r>
                        <a:rPr lang="en-US" sz="1400">
                          <a:effectLst/>
                        </a:rPr>
                        <a:t>Select Misdemeanor 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13.7%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16.4%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16.9%</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14.6%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19.8%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16.2%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b"/>
                </a:tc>
                <a:extLst>
                  <a:ext uri="{0D108BD9-81ED-4DB2-BD59-A6C34878D82A}">
                    <a16:rowId xmlns:a16="http://schemas.microsoft.com/office/drawing/2014/main" val="1988157426"/>
                  </a:ext>
                </a:extLst>
              </a:tr>
              <a:tr h="539134">
                <a:tc>
                  <a:txBody>
                    <a:bodyPr/>
                    <a:lstStyle/>
                    <a:p>
                      <a:pPr marL="0" marR="0">
                        <a:lnSpc>
                          <a:spcPct val="107000"/>
                        </a:lnSpc>
                        <a:spcBef>
                          <a:spcPts val="0"/>
                        </a:spcBef>
                        <a:spcAft>
                          <a:spcPts val="0"/>
                        </a:spcAft>
                      </a:pPr>
                      <a:r>
                        <a:rPr lang="en-US" sz="1400">
                          <a:effectLst/>
                        </a:rPr>
                        <a:t>Total Select Offense Rearrests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6308" marR="56308" marT="0" marB="0" anchor="ctr"/>
                </a:tc>
                <a:tc>
                  <a:txBody>
                    <a:bodyPr/>
                    <a:lstStyle/>
                    <a:p>
                      <a:pPr marL="0" marR="0" algn="ctr">
                        <a:lnSpc>
                          <a:spcPct val="107000"/>
                        </a:lnSpc>
                        <a:spcBef>
                          <a:spcPts val="0"/>
                        </a:spcBef>
                        <a:spcAft>
                          <a:spcPts val="0"/>
                        </a:spcAft>
                      </a:pPr>
                      <a:r>
                        <a:rPr lang="en-US" sz="1600" b="1">
                          <a:solidFill>
                            <a:srgbClr val="C00000"/>
                          </a:solidFill>
                          <a:effectLst/>
                          <a:latin typeface="Arial" panose="020B0604020202020204" pitchFamily="34" charset="0"/>
                          <a:cs typeface="Arial" panose="020B0604020202020204" pitchFamily="34" charset="0"/>
                        </a:rPr>
                        <a:t>26.6%</a:t>
                      </a:r>
                      <a:endParaRPr lang="en-US" sz="1600" b="1">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ctr"/>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27.1%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ctr"/>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31.9%</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ctr"/>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27.5%</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ctr"/>
                </a:tc>
                <a:tc>
                  <a:txBody>
                    <a:bodyPr/>
                    <a:lstStyle/>
                    <a:p>
                      <a:pPr marL="0" marR="0" algn="ctr">
                        <a:lnSpc>
                          <a:spcPct val="107000"/>
                        </a:lnSpc>
                        <a:spcBef>
                          <a:spcPts val="0"/>
                        </a:spcBef>
                        <a:spcAft>
                          <a:spcPts val="0"/>
                        </a:spcAft>
                      </a:pPr>
                      <a:r>
                        <a:rPr lang="en-US" sz="1600" b="1">
                          <a:solidFill>
                            <a:srgbClr val="C00000"/>
                          </a:solidFill>
                          <a:effectLst/>
                          <a:latin typeface="Arial" panose="020B0604020202020204" pitchFamily="34" charset="0"/>
                          <a:cs typeface="Arial" panose="020B0604020202020204" pitchFamily="34" charset="0"/>
                        </a:rPr>
                        <a:t>34.7%</a:t>
                      </a:r>
                      <a:endParaRPr lang="en-US" sz="1600" b="1">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ctr"/>
                </a:tc>
                <a:tc>
                  <a:txBody>
                    <a:bodyPr/>
                    <a:lstStyle/>
                    <a:p>
                      <a:pPr marL="0" marR="0" algn="ctr">
                        <a:lnSpc>
                          <a:spcPct val="107000"/>
                        </a:lnSpc>
                        <a:spcBef>
                          <a:spcPts val="0"/>
                        </a:spcBef>
                        <a:spcAft>
                          <a:spcPts val="0"/>
                        </a:spcAft>
                      </a:pPr>
                      <a:r>
                        <a:rPr lang="en-US" sz="1600" b="1">
                          <a:effectLst/>
                          <a:latin typeface="Arial" panose="020B0604020202020204" pitchFamily="34" charset="0"/>
                          <a:cs typeface="Arial" panose="020B0604020202020204" pitchFamily="34" charset="0"/>
                        </a:rPr>
                        <a:t>29.4%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56308" marR="56308" marT="0" marB="0" anchor="ctr"/>
                </a:tc>
                <a:extLst>
                  <a:ext uri="{0D108BD9-81ED-4DB2-BD59-A6C34878D82A}">
                    <a16:rowId xmlns:a16="http://schemas.microsoft.com/office/drawing/2014/main" val="1168666146"/>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08" y="76200"/>
            <a:ext cx="7047018" cy="1143000"/>
          </a:xfrm>
        </p:spPr>
        <p:txBody>
          <a:bodyPr>
            <a:normAutofit fontScale="90000"/>
          </a:bodyPr>
          <a:lstStyle/>
          <a:p>
            <a:r>
              <a:rPr lang="en-US" sz="3600" dirty="0">
                <a:solidFill>
                  <a:schemeClr val="bg1"/>
                </a:solidFill>
              </a:rPr>
              <a:t>Days to </a:t>
            </a:r>
            <a:r>
              <a:rPr lang="en-US" sz="3600" dirty="0" err="1">
                <a:solidFill>
                  <a:schemeClr val="bg1"/>
                </a:solidFill>
              </a:rPr>
              <a:t>Rearrest</a:t>
            </a:r>
            <a:r>
              <a:rPr lang="en-US" sz="3600" dirty="0">
                <a:solidFill>
                  <a:schemeClr val="bg1"/>
                </a:solidFill>
              </a:rPr>
              <a:t>, FY 2015-2019, tracked through FY 20</a:t>
            </a:r>
            <a:r>
              <a:rPr lang="en-US" dirty="0">
                <a:solidFill>
                  <a:schemeClr val="bg1"/>
                </a:solidFill>
              </a:rPr>
              <a:t>20</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Text Placeholder 4"/>
          <p:cNvSpPr>
            <a:spLocks noGrp="1"/>
          </p:cNvSpPr>
          <p:nvPr>
            <p:ph type="body" idx="3"/>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78" y="1696914"/>
            <a:ext cx="8634845" cy="4551485"/>
          </a:xfrm>
          <a:prstGeom prst="rect">
            <a:avLst/>
          </a:prstGeom>
        </p:spPr>
      </p:pic>
    </p:spTree>
    <p:extLst>
      <p:ext uri="{BB962C8B-B14F-4D97-AF65-F5344CB8AC3E}">
        <p14:creationId xmlns:p14="http://schemas.microsoft.com/office/powerpoint/2010/main" val="73028876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body" idx="1"/>
          </p:nvPr>
        </p:nvSpPr>
        <p:spPr>
          <a:xfrm>
            <a:off x="0" y="6542926"/>
            <a:ext cx="8305800" cy="304800"/>
          </a:xfrm>
          <a:prstGeom prst="rect">
            <a:avLst/>
          </a:prstGeom>
          <a:noFill/>
          <a:ln>
            <a:noFill/>
          </a:ln>
        </p:spPr>
        <p:txBody>
          <a:bodyPr spcFirstLastPara="1" wrap="square" lIns="45700" tIns="0" rIns="91425" bIns="0" anchor="b" anchorCtr="0">
            <a:normAutofit/>
          </a:bodyPr>
          <a:lstStyle/>
          <a:p>
            <a:pPr marL="112713" lvl="0" indent="-36512" algn="l" rtl="0">
              <a:spcBef>
                <a:spcPts val="0"/>
              </a:spcBef>
              <a:spcAft>
                <a:spcPts val="0"/>
              </a:spcAft>
              <a:buClr>
                <a:schemeClr val="dk1"/>
              </a:buClr>
              <a:buSzPts val="1200"/>
              <a:buFont typeface="Palatino Linotype"/>
              <a:buNone/>
            </a:pPr>
            <a:endParaRPr/>
          </a:p>
        </p:txBody>
      </p:sp>
      <p:sp>
        <p:nvSpPr>
          <p:cNvPr id="195" name="Google Shape;195;p12"/>
          <p:cNvSpPr txBox="1">
            <a:spLocks noGrp="1"/>
          </p:cNvSpPr>
          <p:nvPr>
            <p:ph type="title"/>
          </p:nvPr>
        </p:nvSpPr>
        <p:spPr>
          <a:xfrm>
            <a:off x="1295400" y="2438400"/>
            <a:ext cx="6553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000"/>
              <a:buFont typeface="Century Gothic"/>
              <a:buNone/>
            </a:pPr>
            <a:r>
              <a:rPr lang="en-US"/>
              <a:t>CSUs</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3"/>
          <p:cNvSpPr txBox="1">
            <a:spLocks noGrp="1"/>
          </p:cNvSpPr>
          <p:nvPr>
            <p:ph type="title"/>
          </p:nvPr>
        </p:nvSpPr>
        <p:spPr>
          <a:xfrm>
            <a:off x="1285126" y="76200"/>
            <a:ext cx="65532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entury Gothic"/>
              <a:buNone/>
            </a:pPr>
            <a:r>
              <a:rPr lang="en-US"/>
              <a:t>CSU Duties/Responsibilities</a:t>
            </a:r>
            <a:endParaRPr/>
          </a:p>
        </p:txBody>
      </p:sp>
      <p:sp>
        <p:nvSpPr>
          <p:cNvPr id="202" name="Google Shape;202;p13"/>
          <p:cNvSpPr txBox="1">
            <a:spLocks noGrp="1"/>
          </p:cNvSpPr>
          <p:nvPr>
            <p:ph type="body" idx="1"/>
          </p:nvPr>
        </p:nvSpPr>
        <p:spPr>
          <a:xfrm>
            <a:off x="561226" y="1589926"/>
            <a:ext cx="8001000" cy="4953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dirty="0"/>
              <a:t>Required per 16.1-234</a:t>
            </a:r>
          </a:p>
          <a:p>
            <a:pPr marL="342900" lvl="0" indent="-342900" algn="l" rtl="0">
              <a:spcBef>
                <a:spcPts val="0"/>
              </a:spcBef>
              <a:spcAft>
                <a:spcPts val="0"/>
              </a:spcAft>
              <a:buClr>
                <a:schemeClr val="dk1"/>
              </a:buClr>
              <a:buSzPts val="3200"/>
              <a:buChar char="•"/>
            </a:pPr>
            <a:r>
              <a:rPr lang="en-US" dirty="0"/>
              <a:t>Intakes</a:t>
            </a:r>
            <a:endParaRPr dirty="0"/>
          </a:p>
          <a:p>
            <a:pPr marL="742950" lvl="1" indent="-285750" algn="l" rtl="0">
              <a:spcBef>
                <a:spcPts val="560"/>
              </a:spcBef>
              <a:spcAft>
                <a:spcPts val="0"/>
              </a:spcAft>
              <a:buClr>
                <a:schemeClr val="dk1"/>
              </a:buClr>
              <a:buSzPts val="2800"/>
              <a:buChar char="–"/>
            </a:pPr>
            <a:r>
              <a:rPr lang="en-US" dirty="0"/>
              <a:t>Domestic Relations and Child Welfare (DR/CW)</a:t>
            </a:r>
            <a:endParaRPr dirty="0"/>
          </a:p>
          <a:p>
            <a:pPr marL="742950" lvl="1" indent="-285750" algn="l" rtl="0">
              <a:spcBef>
                <a:spcPts val="560"/>
              </a:spcBef>
              <a:spcAft>
                <a:spcPts val="0"/>
              </a:spcAft>
              <a:buClr>
                <a:schemeClr val="dk1"/>
              </a:buClr>
              <a:buSzPts val="2800"/>
              <a:buChar char="–"/>
            </a:pPr>
            <a:r>
              <a:rPr lang="en-US" dirty="0"/>
              <a:t>Juvenile (e.g., Delinquency and Status Offenses)</a:t>
            </a:r>
            <a:endParaRPr dirty="0"/>
          </a:p>
          <a:p>
            <a:pPr marL="342900" lvl="0" indent="-342900" algn="l" rtl="0">
              <a:spcBef>
                <a:spcPts val="640"/>
              </a:spcBef>
              <a:spcAft>
                <a:spcPts val="0"/>
              </a:spcAft>
              <a:buClr>
                <a:schemeClr val="dk1"/>
              </a:buClr>
              <a:buSzPts val="3200"/>
              <a:buChar char="•"/>
            </a:pPr>
            <a:r>
              <a:rPr lang="en-US" dirty="0"/>
              <a:t>Social History and Other Reports</a:t>
            </a:r>
            <a:endParaRPr dirty="0"/>
          </a:p>
          <a:p>
            <a:pPr marL="742950" lvl="1" indent="-285750" algn="l" rtl="0">
              <a:spcBef>
                <a:spcPts val="560"/>
              </a:spcBef>
              <a:spcAft>
                <a:spcPts val="0"/>
              </a:spcAft>
              <a:buClr>
                <a:schemeClr val="dk1"/>
              </a:buClr>
              <a:buSzPts val="2800"/>
              <a:buChar char="–"/>
            </a:pPr>
            <a:r>
              <a:rPr lang="en-US" dirty="0"/>
              <a:t>e.g., Youth Assessment Screening Instrument (YASI)</a:t>
            </a:r>
            <a:endParaRPr dirty="0"/>
          </a:p>
          <a:p>
            <a:pPr marL="342900" lvl="0" indent="-342900" algn="l" rtl="0">
              <a:spcBef>
                <a:spcPts val="640"/>
              </a:spcBef>
              <a:spcAft>
                <a:spcPts val="0"/>
              </a:spcAft>
              <a:buClr>
                <a:schemeClr val="dk1"/>
              </a:buClr>
              <a:buSzPts val="3200"/>
              <a:buChar char="•"/>
            </a:pPr>
            <a:r>
              <a:rPr lang="en-US" dirty="0"/>
              <a:t>Probation Supervision</a:t>
            </a:r>
            <a:endParaRPr dirty="0"/>
          </a:p>
          <a:p>
            <a:pPr marL="342900" lvl="0" indent="-342900" algn="l" rtl="0">
              <a:spcBef>
                <a:spcPts val="640"/>
              </a:spcBef>
              <a:spcAft>
                <a:spcPts val="0"/>
              </a:spcAft>
              <a:buClr>
                <a:schemeClr val="dk1"/>
              </a:buClr>
              <a:buSzPts val="3200"/>
              <a:buChar char="•"/>
            </a:pPr>
            <a:r>
              <a:rPr lang="en-US" dirty="0"/>
              <a:t>Parole Supervision</a:t>
            </a:r>
            <a:endParaRPr dirty="0"/>
          </a:p>
        </p:txBody>
      </p:sp>
      <p:sp>
        <p:nvSpPr>
          <p:cNvPr id="203" name="Google Shape;203;p13"/>
          <p:cNvSpPr txBox="1">
            <a:spLocks noGrp="1"/>
          </p:cNvSpPr>
          <p:nvPr>
            <p:ph type="body" idx="2"/>
          </p:nvPr>
        </p:nvSpPr>
        <p:spPr>
          <a:xfrm>
            <a:off x="0" y="6542926"/>
            <a:ext cx="8305800" cy="304800"/>
          </a:xfrm>
          <a:prstGeom prst="rect">
            <a:avLst/>
          </a:prstGeom>
          <a:noFill/>
          <a:ln>
            <a:noFill/>
          </a:ln>
        </p:spPr>
        <p:txBody>
          <a:bodyPr spcFirstLastPara="1" wrap="square" lIns="45700" tIns="0" rIns="91425" bIns="0" anchor="b" anchorCtr="0">
            <a:normAutofit/>
          </a:bodyPr>
          <a:lstStyle/>
          <a:p>
            <a:pPr marL="112713" lvl="0" indent="-36512" algn="l" rtl="0">
              <a:spcBef>
                <a:spcPts val="0"/>
              </a:spcBef>
              <a:spcAft>
                <a:spcPts val="0"/>
              </a:spcAft>
              <a:buClr>
                <a:schemeClr val="dk1"/>
              </a:buClr>
              <a:buSzPts val="1200"/>
              <a:buFont typeface="Palatino Linotype"/>
              <a:buNone/>
            </a:pP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242048" cy="1143000"/>
          </a:xfrm>
        </p:spPr>
        <p:txBody>
          <a:bodyPr>
            <a:noAutofit/>
          </a:bodyPr>
          <a:lstStyle/>
          <a:p>
            <a:r>
              <a:rPr lang="en-US" sz="3600" dirty="0"/>
              <a:t>Juvenile Supervision and Intakes, FY 2022</a:t>
            </a:r>
          </a:p>
        </p:txBody>
      </p:sp>
      <p:sp>
        <p:nvSpPr>
          <p:cNvPr id="3" name="Text Placeholder 2"/>
          <p:cNvSpPr>
            <a:spLocks noGrp="1"/>
          </p:cNvSpPr>
          <p:nvPr>
            <p:ph type="body" sz="quarter" idx="14"/>
          </p:nvPr>
        </p:nvSpPr>
        <p:spPr/>
        <p:txBody>
          <a:bodyPr>
            <a:normAutofit fontScale="92500" lnSpcReduction="20000"/>
          </a:bodyPr>
          <a:lstStyle/>
          <a:p>
            <a:r>
              <a:rPr lang="en-US" dirty="0"/>
              <a:t>Average of 1,725 youth per day under DJJ supervision*</a:t>
            </a:r>
          </a:p>
          <a:p>
            <a:pPr lvl="1"/>
            <a:r>
              <a:rPr lang="en-US" dirty="0"/>
              <a:t>1,368 on probation supervision</a:t>
            </a:r>
          </a:p>
          <a:p>
            <a:pPr lvl="1"/>
            <a:r>
              <a:rPr lang="en-US" dirty="0"/>
              <a:t>195 in direct care</a:t>
            </a:r>
          </a:p>
          <a:p>
            <a:pPr lvl="1"/>
            <a:r>
              <a:rPr lang="en-US" dirty="0"/>
              <a:t>161 on parole supervision</a:t>
            </a:r>
          </a:p>
          <a:p>
            <a:r>
              <a:rPr lang="en-US" dirty="0"/>
              <a:t>Average of 349 youth per day in detention</a:t>
            </a:r>
          </a:p>
          <a:p>
            <a:endParaRPr lang="en-US" dirty="0"/>
          </a:p>
          <a:p>
            <a:r>
              <a:rPr lang="en-US" dirty="0"/>
              <a:t>Of 32,803 juvenile intake complaints:  </a:t>
            </a:r>
          </a:p>
          <a:p>
            <a:pPr lvl="1"/>
            <a:r>
              <a:rPr lang="en-US" dirty="0"/>
              <a:t>62% were petitioned</a:t>
            </a:r>
          </a:p>
          <a:p>
            <a:pPr lvl="1"/>
            <a:r>
              <a:rPr lang="en-US" dirty="0"/>
              <a:t>18% were diverted</a:t>
            </a:r>
          </a:p>
          <a:p>
            <a:pPr lvl="2"/>
            <a:r>
              <a:rPr lang="en-US" dirty="0"/>
              <a:t> 79% had successful outcomes</a:t>
            </a:r>
          </a:p>
          <a:p>
            <a:pPr lvl="1"/>
            <a:r>
              <a:rPr lang="en-US" dirty="0"/>
              <a:t>9% were resolved</a:t>
            </a:r>
          </a:p>
          <a:p>
            <a:endParaRPr lang="en-US" dirty="0"/>
          </a:p>
          <a:p>
            <a:pPr marL="0" indent="0">
              <a:buNone/>
            </a:pPr>
            <a:endParaRPr lang="en-US" dirty="0"/>
          </a:p>
        </p:txBody>
      </p:sp>
      <p:sp>
        <p:nvSpPr>
          <p:cNvPr id="4" name="Text Placeholder 3"/>
          <p:cNvSpPr>
            <a:spLocks noGrp="1"/>
          </p:cNvSpPr>
          <p:nvPr>
            <p:ph type="body" sz="quarter" idx="10"/>
          </p:nvPr>
        </p:nvSpPr>
        <p:spPr/>
        <p:txBody>
          <a:bodyPr>
            <a:normAutofit/>
          </a:bodyPr>
          <a:lstStyle/>
          <a:p>
            <a:r>
              <a:rPr lang="en-US" dirty="0"/>
              <a:t>The number of youth under supervision does not include the number of youth in diversion programs.</a:t>
            </a:r>
          </a:p>
        </p:txBody>
      </p:sp>
    </p:spTree>
    <p:extLst>
      <p:ext uri="{BB962C8B-B14F-4D97-AF65-F5344CB8AC3E}">
        <p14:creationId xmlns:p14="http://schemas.microsoft.com/office/powerpoint/2010/main" val="5385093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xfrm>
            <a:off x="595223" y="76200"/>
            <a:ext cx="7243103"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entury Gothic"/>
              <a:buNone/>
            </a:pPr>
            <a:r>
              <a:rPr lang="en-US" dirty="0"/>
              <a:t>Intake Cases by Demographics, FY 2021 vs 2022</a:t>
            </a:r>
            <a:endParaRPr dirty="0"/>
          </a:p>
        </p:txBody>
      </p:sp>
      <p:sp>
        <p:nvSpPr>
          <p:cNvPr id="237" name="Google Shape;237;p17"/>
          <p:cNvSpPr txBox="1">
            <a:spLocks noGrp="1"/>
          </p:cNvSpPr>
          <p:nvPr>
            <p:ph type="body" idx="2"/>
          </p:nvPr>
        </p:nvSpPr>
        <p:spPr>
          <a:xfrm>
            <a:off x="0" y="1457864"/>
            <a:ext cx="8305800" cy="586596"/>
          </a:xfrm>
          <a:prstGeom prst="rect">
            <a:avLst/>
          </a:prstGeom>
          <a:noFill/>
          <a:ln>
            <a:noFill/>
          </a:ln>
        </p:spPr>
        <p:txBody>
          <a:bodyPr spcFirstLastPara="1" wrap="square" lIns="45700" tIns="0" rIns="91425" bIns="0" anchor="b" anchorCtr="0">
            <a:normAutofit/>
          </a:bodyPr>
          <a:lstStyle/>
          <a:p>
            <a:pPr marL="112713" lvl="0" indent="-36512" algn="l" rtl="0">
              <a:spcBef>
                <a:spcPts val="0"/>
              </a:spcBef>
              <a:spcAft>
                <a:spcPts val="0"/>
              </a:spcAft>
              <a:buClr>
                <a:schemeClr val="dk1"/>
              </a:buClr>
              <a:buSzPts val="1200"/>
              <a:buFont typeface="Palatino Linotype"/>
              <a:buNone/>
            </a:pPr>
            <a:r>
              <a:rPr lang="en-US" sz="3600" b="1" dirty="0"/>
              <a:t>		</a:t>
            </a:r>
            <a:r>
              <a:rPr lang="en-US" sz="3600" b="1" u="sng" dirty="0"/>
              <a:t>2021</a:t>
            </a:r>
            <a:r>
              <a:rPr lang="en-US" sz="3600" b="1" dirty="0"/>
              <a:t>			    </a:t>
            </a:r>
            <a:r>
              <a:rPr lang="en-US" sz="3600" b="1" u="sng" dirty="0"/>
              <a:t>2022</a:t>
            </a:r>
            <a:endParaRPr sz="3600" b="1" dirty="0"/>
          </a:p>
        </p:txBody>
      </p:sp>
      <p:sp>
        <p:nvSpPr>
          <p:cNvPr id="238" name="Google Shape;238;p17"/>
          <p:cNvSpPr txBox="1">
            <a:spLocks noGrp="1"/>
          </p:cNvSpPr>
          <p:nvPr>
            <p:ph type="body" idx="1"/>
          </p:nvPr>
        </p:nvSpPr>
        <p:spPr>
          <a:xfrm>
            <a:off x="762000" y="2458528"/>
            <a:ext cx="3982528" cy="3708709"/>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ts val="3100"/>
              <a:buChar char="•"/>
            </a:pPr>
            <a:r>
              <a:rPr lang="en-US" sz="3100" dirty="0"/>
              <a:t>Age</a:t>
            </a:r>
            <a:endParaRPr dirty="0"/>
          </a:p>
          <a:p>
            <a:pPr marL="742950" lvl="1" indent="-285750" algn="l" rtl="0">
              <a:spcBef>
                <a:spcPts val="540"/>
              </a:spcBef>
              <a:spcAft>
                <a:spcPts val="0"/>
              </a:spcAft>
              <a:buClr>
                <a:schemeClr val="dk1"/>
              </a:buClr>
              <a:buSzPts val="2700"/>
              <a:buChar char="–"/>
            </a:pPr>
            <a:r>
              <a:rPr lang="en-US" sz="2700" dirty="0"/>
              <a:t>16 years or older: 55%</a:t>
            </a:r>
            <a:endParaRPr dirty="0"/>
          </a:p>
          <a:p>
            <a:pPr marL="342900" lvl="0" indent="-146050" algn="l" rtl="0">
              <a:spcBef>
                <a:spcPts val="620"/>
              </a:spcBef>
              <a:spcAft>
                <a:spcPts val="0"/>
              </a:spcAft>
              <a:buClr>
                <a:schemeClr val="dk1"/>
              </a:buClr>
              <a:buSzPts val="3100"/>
              <a:buNone/>
            </a:pPr>
            <a:endParaRPr sz="3100" dirty="0"/>
          </a:p>
          <a:p>
            <a:pPr marL="342900" lvl="0" indent="-342900" algn="l" rtl="0">
              <a:spcBef>
                <a:spcPts val="620"/>
              </a:spcBef>
              <a:spcAft>
                <a:spcPts val="0"/>
              </a:spcAft>
              <a:buClr>
                <a:schemeClr val="dk1"/>
              </a:buClr>
              <a:buSzPts val="3100"/>
              <a:buChar char="•"/>
            </a:pPr>
            <a:r>
              <a:rPr lang="en-US" sz="3100" dirty="0"/>
              <a:t>Sex</a:t>
            </a:r>
            <a:endParaRPr dirty="0"/>
          </a:p>
          <a:p>
            <a:pPr marL="742950" lvl="1" indent="-285750" algn="l" rtl="0">
              <a:spcBef>
                <a:spcPts val="540"/>
              </a:spcBef>
              <a:spcAft>
                <a:spcPts val="0"/>
              </a:spcAft>
              <a:buClr>
                <a:schemeClr val="dk1"/>
              </a:buClr>
              <a:buSzPts val="2700"/>
              <a:buChar char="–"/>
            </a:pPr>
            <a:r>
              <a:rPr lang="en-US" sz="2700" dirty="0"/>
              <a:t>Males: 67%</a:t>
            </a:r>
            <a:endParaRPr sz="2700" dirty="0"/>
          </a:p>
          <a:p>
            <a:pPr marL="742950" lvl="1" indent="-285750" algn="l" rtl="0">
              <a:spcBef>
                <a:spcPts val="540"/>
              </a:spcBef>
              <a:spcAft>
                <a:spcPts val="0"/>
              </a:spcAft>
              <a:buClr>
                <a:schemeClr val="dk1"/>
              </a:buClr>
              <a:buSzPts val="2700"/>
              <a:buChar char="–"/>
            </a:pPr>
            <a:r>
              <a:rPr lang="en-US" sz="2700" dirty="0"/>
              <a:t>Females: 33%</a:t>
            </a:r>
            <a:endParaRPr dirty="0"/>
          </a:p>
          <a:p>
            <a:pPr marL="742950" lvl="1" indent="-114300" algn="l" rtl="0">
              <a:spcBef>
                <a:spcPts val="540"/>
              </a:spcBef>
              <a:spcAft>
                <a:spcPts val="0"/>
              </a:spcAft>
              <a:buClr>
                <a:schemeClr val="dk1"/>
              </a:buClr>
              <a:buSzPts val="2700"/>
              <a:buNone/>
            </a:pPr>
            <a:endParaRPr sz="2700" dirty="0"/>
          </a:p>
          <a:p>
            <a:pPr marL="342900" lvl="0" indent="-342900" algn="l" rtl="0">
              <a:spcBef>
                <a:spcPts val="620"/>
              </a:spcBef>
              <a:spcAft>
                <a:spcPts val="0"/>
              </a:spcAft>
              <a:buClr>
                <a:schemeClr val="dk1"/>
              </a:buClr>
              <a:buSzPts val="3100"/>
              <a:buChar char="•"/>
            </a:pPr>
            <a:r>
              <a:rPr lang="en-US" sz="3100" dirty="0"/>
              <a:t>Race</a:t>
            </a:r>
            <a:endParaRPr dirty="0"/>
          </a:p>
          <a:p>
            <a:pPr marL="742950" lvl="1" indent="-285750" algn="l" rtl="0">
              <a:spcBef>
                <a:spcPts val="540"/>
              </a:spcBef>
              <a:spcAft>
                <a:spcPts val="0"/>
              </a:spcAft>
              <a:buClr>
                <a:schemeClr val="dk1"/>
              </a:buClr>
              <a:buSzPts val="2700"/>
              <a:buChar char="–"/>
            </a:pPr>
            <a:r>
              <a:rPr lang="en-US" sz="2700" dirty="0"/>
              <a:t>White: 49%</a:t>
            </a:r>
            <a:endParaRPr sz="2700" dirty="0"/>
          </a:p>
          <a:p>
            <a:pPr marL="742950" lvl="1" indent="-285750" algn="l" rtl="0">
              <a:spcBef>
                <a:spcPts val="540"/>
              </a:spcBef>
              <a:spcAft>
                <a:spcPts val="0"/>
              </a:spcAft>
              <a:buClr>
                <a:schemeClr val="dk1"/>
              </a:buClr>
              <a:buSzPts val="2700"/>
              <a:buChar char="–"/>
            </a:pPr>
            <a:r>
              <a:rPr lang="en-US" sz="2700" dirty="0"/>
              <a:t>Black: 41%</a:t>
            </a:r>
            <a:endParaRPr sz="2700" dirty="0"/>
          </a:p>
        </p:txBody>
      </p:sp>
      <p:sp>
        <p:nvSpPr>
          <p:cNvPr id="4" name="TextBox 3">
            <a:extLst>
              <a:ext uri="{FF2B5EF4-FFF2-40B4-BE49-F238E27FC236}">
                <a16:creationId xmlns:a16="http://schemas.microsoft.com/office/drawing/2014/main" id="{C52E3507-F2CF-201E-C1F4-D3D0B0FAAE83}"/>
              </a:ext>
            </a:extLst>
          </p:cNvPr>
          <p:cNvSpPr txBox="1"/>
          <p:nvPr/>
        </p:nvSpPr>
        <p:spPr>
          <a:xfrm>
            <a:off x="4744528" y="2398142"/>
            <a:ext cx="3985404" cy="3631763"/>
          </a:xfrm>
          <a:prstGeom prst="rect">
            <a:avLst/>
          </a:prstGeom>
          <a:noFill/>
        </p:spPr>
        <p:txBody>
          <a:bodyPr wrap="square">
            <a:spAutoFit/>
          </a:bodyPr>
          <a:lstStyle/>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Age</a:t>
            </a:r>
          </a:p>
          <a:p>
            <a:pPr marL="742950" marR="0" lvl="1" indent="-285750" algn="l" defTabSz="914400" rtl="0" eaLnBrk="1" fontAlgn="auto" latinLnBrk="0" hangingPunct="1">
              <a:lnSpc>
                <a:spcPct val="100000"/>
              </a:lnSpc>
              <a:spcAft>
                <a:spcPts val="0"/>
              </a:spcAft>
              <a:buClrTx/>
              <a:buSzTx/>
              <a:buFont typeface="Arial" pitchFamily="34" charset="0"/>
              <a:buChar char="–"/>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16 years or older: 47%</a:t>
            </a:r>
          </a:p>
          <a:p>
            <a:pPr marL="457200" marR="0" lvl="1" algn="l" defTabSz="914400" rtl="0" eaLnBrk="1" fontAlgn="auto" latinLnBrk="0" hangingPunct="1">
              <a:lnSpc>
                <a:spcPct val="100000"/>
              </a:lnSpc>
              <a:spcAft>
                <a:spcPts val="0"/>
              </a:spcAft>
              <a:buClrTx/>
              <a:buSzTx/>
              <a:tabLst/>
              <a:defRPr/>
            </a:pP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Sex</a:t>
            </a:r>
          </a:p>
          <a:p>
            <a:pPr marL="742950" marR="0" lvl="1" indent="-285750" algn="l" defTabSz="914400" rtl="0" eaLnBrk="1" fontAlgn="auto" latinLnBrk="0" hangingPunct="1">
              <a:lnSpc>
                <a:spcPct val="100000"/>
              </a:lnSpc>
              <a:spcAft>
                <a:spcPts val="0"/>
              </a:spcAft>
              <a:buClrTx/>
              <a:buSzTx/>
              <a:buFont typeface="Arial" pitchFamily="34" charset="0"/>
              <a:buChar char="–"/>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Males: 65%</a:t>
            </a:r>
          </a:p>
          <a:p>
            <a:pPr marL="742950" marR="0" lvl="1" indent="-285750" algn="l" defTabSz="914400" rtl="0" eaLnBrk="1" fontAlgn="auto" latinLnBrk="0" hangingPunct="1">
              <a:lnSpc>
                <a:spcPct val="100000"/>
              </a:lnSpc>
              <a:spcAft>
                <a:spcPts val="0"/>
              </a:spcAft>
              <a:buClrTx/>
              <a:buSzTx/>
              <a:buFont typeface="Arial" pitchFamily="34" charset="0"/>
              <a:buChar char="–"/>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Females: 35%</a:t>
            </a:r>
          </a:p>
          <a:p>
            <a:pPr marL="457200" marR="0" lvl="1" algn="l" defTabSz="914400" rtl="0" eaLnBrk="1" fontAlgn="auto" latinLnBrk="0" hangingPunct="1">
              <a:lnSpc>
                <a:spcPct val="100000"/>
              </a:lnSpc>
              <a:spcAft>
                <a:spcPts val="0"/>
              </a:spcAft>
              <a:buClrTx/>
              <a:buSzTx/>
              <a:tabLst/>
              <a:defRPr/>
            </a:pP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Race</a:t>
            </a:r>
          </a:p>
          <a:p>
            <a:pPr marL="742950" marR="0" lvl="1" indent="-285750" algn="l" defTabSz="914400" rtl="0" eaLnBrk="1" fontAlgn="auto" latinLnBrk="0" hangingPunct="1">
              <a:lnSpc>
                <a:spcPct val="100000"/>
              </a:lnSpc>
              <a:spcAft>
                <a:spcPts val="0"/>
              </a:spcAft>
              <a:buClrTx/>
              <a:buSzTx/>
              <a:buFont typeface="Arial" pitchFamily="34" charset="0"/>
              <a:buChar char="–"/>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White: 49%</a:t>
            </a:r>
          </a:p>
          <a:p>
            <a:pPr marL="742950" marR="0" lvl="1" indent="-285750" algn="l" defTabSz="914400" rtl="0" eaLnBrk="1" fontAlgn="auto" latinLnBrk="0" hangingPunct="1">
              <a:lnSpc>
                <a:spcPct val="100000"/>
              </a:lnSpc>
              <a:spcAft>
                <a:spcPts val="0"/>
              </a:spcAft>
              <a:buClrTx/>
              <a:buSzTx/>
              <a:buFont typeface="Arial" pitchFamily="34" charset="0"/>
              <a:buChar char="–"/>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Black: 41%</a:t>
            </a:r>
            <a:endParaRPr lang="en-US" sz="23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3FE45-578F-91C3-8625-CD718D90DA52}"/>
              </a:ext>
            </a:extLst>
          </p:cNvPr>
          <p:cNvSpPr>
            <a:spLocks noGrp="1"/>
          </p:cNvSpPr>
          <p:nvPr>
            <p:ph type="title"/>
          </p:nvPr>
        </p:nvSpPr>
        <p:spPr/>
        <p:txBody>
          <a:bodyPr/>
          <a:lstStyle/>
          <a:p>
            <a:r>
              <a:rPr lang="en-US" dirty="0"/>
              <a:t>Violent Crime Trends</a:t>
            </a:r>
          </a:p>
        </p:txBody>
      </p:sp>
      <p:sp>
        <p:nvSpPr>
          <p:cNvPr id="4" name="Text Placeholder 3">
            <a:extLst>
              <a:ext uri="{FF2B5EF4-FFF2-40B4-BE49-F238E27FC236}">
                <a16:creationId xmlns:a16="http://schemas.microsoft.com/office/drawing/2014/main" id="{F1A77899-ACD0-3DDF-FB2D-E87381BD1B20}"/>
              </a:ext>
            </a:extLst>
          </p:cNvPr>
          <p:cNvSpPr>
            <a:spLocks noGrp="1"/>
          </p:cNvSpPr>
          <p:nvPr>
            <p:ph type="body" sz="quarter" idx="10"/>
          </p:nvPr>
        </p:nvSpPr>
        <p:spPr>
          <a:xfrm>
            <a:off x="1143000" y="5543550"/>
            <a:ext cx="6515100" cy="449495"/>
          </a:xfrm>
        </p:spPr>
        <p:txBody>
          <a:bodyPr>
            <a:noAutofit/>
          </a:bodyPr>
          <a:lstStyle/>
          <a:p>
            <a:r>
              <a:rPr lang="en-US" sz="750" dirty="0"/>
              <a:t>FY 2023 is partial year of data as of 3/30/2023.</a:t>
            </a:r>
          </a:p>
          <a:p>
            <a:r>
              <a:rPr lang="en-US" sz="750" dirty="0"/>
              <a:t>Felony against persons complaints are categorized based on the DAI ranking. Violent felony complaints include offenses enumerated in § 19.2-297.1 in addition to aggravated murder in § 18.2-31 of the Code of Virginia. Violent juvenile felony include offenses enumerated in §§ 16.1-269.1(B) and 16.1-269.1(C) of the Code of Virginia when committed by a youth 14 years of age or older; however, only offenses considered violent juvenile felonies without being contingent on a youth's other offenses are included. The three groups are not mutually exclusive.</a:t>
            </a:r>
          </a:p>
        </p:txBody>
      </p:sp>
      <p:pic>
        <p:nvPicPr>
          <p:cNvPr id="3" name="Picture 2">
            <a:extLst>
              <a:ext uri="{FF2B5EF4-FFF2-40B4-BE49-F238E27FC236}">
                <a16:creationId xmlns:a16="http://schemas.microsoft.com/office/drawing/2014/main" id="{383E5C29-14CC-C1B3-A8E6-2125903B6215}"/>
              </a:ext>
            </a:extLst>
          </p:cNvPr>
          <p:cNvPicPr>
            <a:picLocks noChangeAspect="1"/>
          </p:cNvPicPr>
          <p:nvPr/>
        </p:nvPicPr>
        <p:blipFill>
          <a:blip r:embed="rId2"/>
          <a:stretch>
            <a:fillRect/>
          </a:stretch>
        </p:blipFill>
        <p:spPr>
          <a:xfrm>
            <a:off x="1854679" y="1449860"/>
            <a:ext cx="6159261" cy="3884704"/>
          </a:xfrm>
          <a:prstGeom prst="rect">
            <a:avLst/>
          </a:prstGeom>
        </p:spPr>
      </p:pic>
    </p:spTree>
    <p:extLst>
      <p:ext uri="{BB962C8B-B14F-4D97-AF65-F5344CB8AC3E}">
        <p14:creationId xmlns:p14="http://schemas.microsoft.com/office/powerpoint/2010/main" val="2951398857"/>
      </p:ext>
    </p:extLst>
  </p:cSld>
  <p:clrMapOvr>
    <a:masterClrMapping/>
  </p:clrMapOvr>
  <p:transition>
    <p:fade/>
  </p:transition>
</p:sld>
</file>

<file path=ppt/theme/theme1.xml><?xml version="1.0" encoding="utf-8"?>
<a:theme xmlns:a="http://schemas.openxmlformats.org/drawingml/2006/main" name="DJJ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JJ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0D8E8"/>
        </a:solidFill>
        <a:ln>
          <a:solidFill>
            <a:schemeClr val="tx2">
              <a:lumMod val="75000"/>
            </a:schemeClr>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t">
        <a:normAutofit/>
      </a:bodyPr>
      <a:lstStyle>
        <a:defPPr marL="347663" marR="0" indent="-347663" defTabSz="914400" rtl="0" eaLnBrk="1" fontAlgn="auto" latinLnBrk="0" hangingPunct="1">
          <a:lnSpc>
            <a:spcPct val="100000"/>
          </a:lnSpc>
          <a:spcBef>
            <a:spcPct val="0"/>
          </a:spcBef>
          <a:spcAft>
            <a:spcPts val="0"/>
          </a:spcAft>
          <a:buClrTx/>
          <a:buSzTx/>
          <a:buFont typeface="Arial" pitchFamily="34" charset="0"/>
          <a:buChar char="•"/>
          <a:tabLst/>
          <a:defRPr kumimoji="0" sz="3200" b="0" i="0" u="none" strike="noStrike" kern="1200" cap="none" spc="0" normalizeH="0" baseline="0" noProof="0" dirty="0" err="1" smtClean="0">
            <a:ln>
              <a:noFill/>
            </a:ln>
            <a:effectLst/>
            <a:uLnTx/>
            <a:uFillTx/>
            <a:latin typeface="Palatino Linotype" pitchFamily="18" charset="0"/>
            <a:ea typeface="+mj-ea"/>
            <a:cs typeface="+mj-cs"/>
          </a:defRPr>
        </a:defPPr>
      </a:lstStyle>
    </a:tx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33590</TotalTime>
  <Words>3460</Words>
  <Application>Microsoft Office PowerPoint</Application>
  <PresentationFormat>On-screen Show (4:3)</PresentationFormat>
  <Paragraphs>503</Paragraphs>
  <Slides>41</Slides>
  <Notes>21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41</vt:i4>
      </vt:variant>
    </vt:vector>
  </HeadingPairs>
  <TitlesOfParts>
    <vt:vector size="57" baseType="lpstr">
      <vt:lpstr>Palatino Linotype</vt:lpstr>
      <vt:lpstr>Arial</vt:lpstr>
      <vt:lpstr>Arial Narrow</vt:lpstr>
      <vt:lpstr>Century Gothic</vt:lpstr>
      <vt:lpstr>Calibri Light</vt:lpstr>
      <vt:lpstr>Times New Roman</vt:lpstr>
      <vt:lpstr>Franklin Gothic Medium</vt:lpstr>
      <vt:lpstr>Libre Franklin Medium</vt:lpstr>
      <vt:lpstr>Calibri</vt:lpstr>
      <vt:lpstr>DJJPowerPointTemplate</vt:lpstr>
      <vt:lpstr>Office Theme</vt:lpstr>
      <vt:lpstr>2_Office Theme</vt:lpstr>
      <vt:lpstr>1_DJJPowerPointTemplate</vt:lpstr>
      <vt:lpstr>3_Office Theme</vt:lpstr>
      <vt:lpstr>4_Office Theme</vt:lpstr>
      <vt:lpstr>1_Office Theme</vt:lpstr>
      <vt:lpstr>Department of Juvenile Justice  </vt:lpstr>
      <vt:lpstr>Overview</vt:lpstr>
      <vt:lpstr>Roles &amp; Responsibilities</vt:lpstr>
      <vt:lpstr>Administrative Regions</vt:lpstr>
      <vt:lpstr>CSUs</vt:lpstr>
      <vt:lpstr>CSU Duties/Responsibilities</vt:lpstr>
      <vt:lpstr>Juvenile Supervision and Intakes, FY 2022</vt:lpstr>
      <vt:lpstr>Intake Cases by Demographics, FY 2021 vs 2022</vt:lpstr>
      <vt:lpstr>Violent Crime Trends</vt:lpstr>
      <vt:lpstr>Juvenile Intake Cases, FY 2013 – 2022</vt:lpstr>
      <vt:lpstr>Juvenile Intake Cases by Most Serious Offense, FY 2013 – 2022</vt:lpstr>
      <vt:lpstr>JUVENILE FIREARM/WEAPON INTAKE COMPLAINTS FY 2018-2022</vt:lpstr>
      <vt:lpstr>PowerPoint Presentation</vt:lpstr>
      <vt:lpstr>Juvenile Homicide Victims by Homicide Type CY 2013-2022*</vt:lpstr>
      <vt:lpstr>Regional Investigative Specialists</vt:lpstr>
      <vt:lpstr>Firearm Updates</vt:lpstr>
      <vt:lpstr>System overview</vt:lpstr>
      <vt:lpstr>Diversion Plans, FY 2022</vt:lpstr>
      <vt:lpstr>DIVERSION UPDATES </vt:lpstr>
      <vt:lpstr>PRE-COURT SERVICES</vt:lpstr>
      <vt:lpstr>VJCCCA, FY 2022</vt:lpstr>
      <vt:lpstr>Probation, FY 2022</vt:lpstr>
      <vt:lpstr>Parole, FY 2022</vt:lpstr>
      <vt:lpstr>COMMITMENT TYPES</vt:lpstr>
      <vt:lpstr>Direct Care Admissions Average Ages, FY 2022</vt:lpstr>
      <vt:lpstr>Direct Care Admissions Most Serious Committing Offenses, FY 2013 – 2022</vt:lpstr>
      <vt:lpstr>Direct Care Admissions Family Experiences, FY 2022</vt:lpstr>
      <vt:lpstr>Direct Care Admissions  Mental Health Disorders, FY 2022</vt:lpstr>
      <vt:lpstr>COMMITMENTS</vt:lpstr>
      <vt:lpstr>Outcomes of 2015 LOS Changes</vt:lpstr>
      <vt:lpstr>Treatment Completion Rates for  Aggression Management Treatment Needs</vt:lpstr>
      <vt:lpstr>Treatment Completion Rates for  Substance Abuse Treatment Needs</vt:lpstr>
      <vt:lpstr>2022 GUIDELINES</vt:lpstr>
      <vt:lpstr>SERIOUS OFFENDER  COMMITMENT</vt:lpstr>
      <vt:lpstr>SERIOUS OFFENDER REVIEWS</vt:lpstr>
      <vt:lpstr>Vocational Programs</vt:lpstr>
      <vt:lpstr>Wrap around services in place to support</vt:lpstr>
      <vt:lpstr>Commitments by Locality,  FY 2022</vt:lpstr>
      <vt:lpstr>12-Month Rearrest Rate for Indeterminate Commitment Releases, FY 2013-2021</vt:lpstr>
      <vt:lpstr> Recidivism for Violent Offenses Increased </vt:lpstr>
      <vt:lpstr>Days to Rearrest, FY 2015-2019, tracked through FY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Juvenile Justice  Master Presentation</dc:title>
  <dc:creator>Jessica Turfboer</dc:creator>
  <cp:lastModifiedBy>Floriano, Amy (DJJ)</cp:lastModifiedBy>
  <cp:revision>16</cp:revision>
  <dcterms:created xsi:type="dcterms:W3CDTF">2013-04-11T18:10:43Z</dcterms:created>
  <dcterms:modified xsi:type="dcterms:W3CDTF">2023-09-20T18:21:51Z</dcterms:modified>
</cp:coreProperties>
</file>