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48"/>
  </p:notesMasterIdLst>
  <p:sldIdLst>
    <p:sldId id="258" r:id="rId2"/>
    <p:sldId id="259" r:id="rId3"/>
    <p:sldId id="311" r:id="rId4"/>
    <p:sldId id="260" r:id="rId5"/>
    <p:sldId id="268" r:id="rId6"/>
    <p:sldId id="269" r:id="rId7"/>
    <p:sldId id="291" r:id="rId8"/>
    <p:sldId id="261" r:id="rId9"/>
    <p:sldId id="302" r:id="rId10"/>
    <p:sldId id="300" r:id="rId11"/>
    <p:sldId id="262" r:id="rId12"/>
    <p:sldId id="296" r:id="rId13"/>
    <p:sldId id="299" r:id="rId14"/>
    <p:sldId id="263" r:id="rId15"/>
    <p:sldId id="276" r:id="rId16"/>
    <p:sldId id="265" r:id="rId17"/>
    <p:sldId id="301" r:id="rId18"/>
    <p:sldId id="305" r:id="rId19"/>
    <p:sldId id="306" r:id="rId20"/>
    <p:sldId id="307" r:id="rId21"/>
    <p:sldId id="266" r:id="rId22"/>
    <p:sldId id="297" r:id="rId23"/>
    <p:sldId id="267" r:id="rId24"/>
    <p:sldId id="298" r:id="rId25"/>
    <p:sldId id="292" r:id="rId26"/>
    <p:sldId id="275" r:id="rId27"/>
    <p:sldId id="278" r:id="rId28"/>
    <p:sldId id="279" r:id="rId29"/>
    <p:sldId id="280" r:id="rId30"/>
    <p:sldId id="282" r:id="rId31"/>
    <p:sldId id="281" r:id="rId32"/>
    <p:sldId id="283" r:id="rId33"/>
    <p:sldId id="308" r:id="rId34"/>
    <p:sldId id="309" r:id="rId35"/>
    <p:sldId id="310" r:id="rId36"/>
    <p:sldId id="284" r:id="rId37"/>
    <p:sldId id="285" r:id="rId38"/>
    <p:sldId id="313" r:id="rId39"/>
    <p:sldId id="314" r:id="rId40"/>
    <p:sldId id="312" r:id="rId41"/>
    <p:sldId id="315" r:id="rId42"/>
    <p:sldId id="316" r:id="rId43"/>
    <p:sldId id="293" r:id="rId44"/>
    <p:sldId id="286" r:id="rId45"/>
    <p:sldId id="287" r:id="rId46"/>
    <p:sldId id="290"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6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1" autoAdjust="0"/>
    <p:restoredTop sz="85696" autoAdjust="0"/>
  </p:normalViewPr>
  <p:slideViewPr>
    <p:cSldViewPr snapToGrid="0">
      <p:cViewPr varScale="1">
        <p:scale>
          <a:sx n="100" d="100"/>
          <a:sy n="100" d="100"/>
        </p:scale>
        <p:origin x="70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4/1/2020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dirty="0"/>
          </a:p>
        </p:txBody>
      </p:sp>
    </p:spTree>
    <p:extLst>
      <p:ext uri="{BB962C8B-B14F-4D97-AF65-F5344CB8AC3E}">
        <p14:creationId xmlns:p14="http://schemas.microsoft.com/office/powerpoint/2010/main" val="193265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a:t>
            </a:fld>
            <a:endParaRPr lang="en-US" dirty="0"/>
          </a:p>
        </p:txBody>
      </p:sp>
    </p:spTree>
    <p:extLst>
      <p:ext uri="{BB962C8B-B14F-4D97-AF65-F5344CB8AC3E}">
        <p14:creationId xmlns:p14="http://schemas.microsoft.com/office/powerpoint/2010/main" val="732422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21</a:t>
            </a:fld>
            <a:endParaRPr lang="en-US" dirty="0"/>
          </a:p>
        </p:txBody>
      </p:sp>
    </p:spTree>
    <p:extLst>
      <p:ext uri="{BB962C8B-B14F-4D97-AF65-F5344CB8AC3E}">
        <p14:creationId xmlns:p14="http://schemas.microsoft.com/office/powerpoint/2010/main" val="2506673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22</a:t>
            </a:fld>
            <a:endParaRPr lang="en-US" dirty="0"/>
          </a:p>
        </p:txBody>
      </p:sp>
    </p:spTree>
    <p:extLst>
      <p:ext uri="{BB962C8B-B14F-4D97-AF65-F5344CB8AC3E}">
        <p14:creationId xmlns:p14="http://schemas.microsoft.com/office/powerpoint/2010/main" val="608389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23</a:t>
            </a:fld>
            <a:endParaRPr lang="en-US" dirty="0"/>
          </a:p>
        </p:txBody>
      </p:sp>
    </p:spTree>
    <p:extLst>
      <p:ext uri="{BB962C8B-B14F-4D97-AF65-F5344CB8AC3E}">
        <p14:creationId xmlns:p14="http://schemas.microsoft.com/office/powerpoint/2010/main" val="5870601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The timing of the delivery of a witness list could bar any last minute change in trial strategy;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The timing of the delivery of a witness list could bar any last minute change in witness substitution if a witness was unable to come to court but another witness was available to substitute;</a:t>
            </a:r>
          </a:p>
        </p:txBody>
      </p:sp>
      <p:sp>
        <p:nvSpPr>
          <p:cNvPr id="4" name="Slide Number Placeholder 3"/>
          <p:cNvSpPr>
            <a:spLocks noGrp="1"/>
          </p:cNvSpPr>
          <p:nvPr>
            <p:ph type="sldNum" sz="quarter" idx="10"/>
          </p:nvPr>
        </p:nvSpPr>
        <p:spPr/>
        <p:txBody>
          <a:bodyPr/>
          <a:lstStyle/>
          <a:p>
            <a:fld id="{E0746DE6-3336-457D-A091-FA20AC1C536E}" type="slidenum">
              <a:rPr lang="en-US" smtClean="0"/>
              <a:t>24</a:t>
            </a:fld>
            <a:endParaRPr lang="en-US" dirty="0"/>
          </a:p>
        </p:txBody>
      </p:sp>
    </p:spTree>
    <p:extLst>
      <p:ext uri="{BB962C8B-B14F-4D97-AF65-F5344CB8AC3E}">
        <p14:creationId xmlns:p14="http://schemas.microsoft.com/office/powerpoint/2010/main" val="2533375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26</a:t>
            </a:fld>
            <a:endParaRPr lang="en-US" dirty="0"/>
          </a:p>
        </p:txBody>
      </p:sp>
    </p:spTree>
    <p:extLst>
      <p:ext uri="{BB962C8B-B14F-4D97-AF65-F5344CB8AC3E}">
        <p14:creationId xmlns:p14="http://schemas.microsoft.com/office/powerpoint/2010/main" val="419613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find the exact </a:t>
            </a:r>
            <a:r>
              <a:rPr lang="en-US" dirty="0" err="1" smtClean="0"/>
              <a:t>languge</a:t>
            </a:r>
            <a:r>
              <a:rPr lang="en-US" dirty="0" smtClean="0"/>
              <a:t> </a:t>
            </a: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29</a:t>
            </a:fld>
            <a:endParaRPr lang="en-US" dirty="0"/>
          </a:p>
        </p:txBody>
      </p:sp>
    </p:spTree>
    <p:extLst>
      <p:ext uri="{BB962C8B-B14F-4D97-AF65-F5344CB8AC3E}">
        <p14:creationId xmlns:p14="http://schemas.microsoft.com/office/powerpoint/2010/main" val="2842980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This is probably the most complicated addition to the new discovery rules.  But the language is fairly specific as to what can and cannot be done. </a:t>
            </a: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Subsection (c)(2)(E) is designed to allow for the making an appellate record, and if necessary, address a writ of habeas corpus.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not forget that there is also subsection (g) below dealing with protective orders.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32</a:t>
            </a:fld>
            <a:endParaRPr lang="en-US" dirty="0"/>
          </a:p>
        </p:txBody>
      </p:sp>
    </p:spTree>
    <p:extLst>
      <p:ext uri="{BB962C8B-B14F-4D97-AF65-F5344CB8AC3E}">
        <p14:creationId xmlns:p14="http://schemas.microsoft.com/office/powerpoint/2010/main" val="5830372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45</a:t>
            </a:fld>
            <a:endParaRPr lang="en-US" dirty="0"/>
          </a:p>
        </p:txBody>
      </p:sp>
    </p:spTree>
    <p:extLst>
      <p:ext uri="{BB962C8B-B14F-4D97-AF65-F5344CB8AC3E}">
        <p14:creationId xmlns:p14="http://schemas.microsoft.com/office/powerpoint/2010/main" val="1778841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46</a:t>
            </a:fld>
            <a:endParaRPr lang="en-US" dirty="0"/>
          </a:p>
        </p:txBody>
      </p:sp>
    </p:spTree>
    <p:extLst>
      <p:ext uri="{BB962C8B-B14F-4D97-AF65-F5344CB8AC3E}">
        <p14:creationId xmlns:p14="http://schemas.microsoft.com/office/powerpoint/2010/main" val="1946172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dirty="0"/>
          </a:p>
        </p:txBody>
      </p:sp>
    </p:spTree>
    <p:extLst>
      <p:ext uri="{BB962C8B-B14F-4D97-AF65-F5344CB8AC3E}">
        <p14:creationId xmlns:p14="http://schemas.microsoft.com/office/powerpoint/2010/main" val="2820835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While this provision is new, it imposes no additional responsibilities on prosecutors than are already imposed by </a:t>
            </a:r>
            <a:r>
              <a:rPr lang="en-US" sz="1200" i="1" u="sng" kern="1200" dirty="0" smtClean="0">
                <a:solidFill>
                  <a:schemeClr val="tx1"/>
                </a:solidFill>
                <a:effectLst/>
                <a:latin typeface="+mn-lt"/>
                <a:ea typeface="+mn-ea"/>
                <a:cs typeface="+mn-cs"/>
              </a:rPr>
              <a:t>Brady v. Maryland</a:t>
            </a:r>
            <a:r>
              <a:rPr lang="en-US" sz="1200" i="1" kern="1200" dirty="0" smtClean="0">
                <a:solidFill>
                  <a:schemeClr val="tx1"/>
                </a:solidFill>
                <a:effectLst/>
                <a:latin typeface="+mn-lt"/>
                <a:ea typeface="+mn-ea"/>
                <a:cs typeface="+mn-cs"/>
              </a:rPr>
              <a:t>, 373 U.S. 83 (1963); </a:t>
            </a:r>
            <a:r>
              <a:rPr lang="en-US" sz="1200" i="1" u="sng" kern="1200" dirty="0" err="1" smtClean="0">
                <a:solidFill>
                  <a:schemeClr val="tx1"/>
                </a:solidFill>
                <a:effectLst/>
                <a:latin typeface="+mn-lt"/>
                <a:ea typeface="+mn-ea"/>
                <a:cs typeface="+mn-cs"/>
              </a:rPr>
              <a:t>Giglio</a:t>
            </a:r>
            <a:r>
              <a:rPr lang="en-US" sz="1200" i="1" u="sng" kern="1200" dirty="0" smtClean="0">
                <a:solidFill>
                  <a:schemeClr val="tx1"/>
                </a:solidFill>
                <a:effectLst/>
                <a:latin typeface="+mn-lt"/>
                <a:ea typeface="+mn-ea"/>
                <a:cs typeface="+mn-cs"/>
              </a:rPr>
              <a:t> v. United States</a:t>
            </a:r>
            <a:r>
              <a:rPr lang="en-US" sz="1200" i="1" kern="1200" dirty="0" smtClean="0">
                <a:solidFill>
                  <a:schemeClr val="tx1"/>
                </a:solidFill>
                <a:effectLst/>
                <a:latin typeface="+mn-lt"/>
                <a:ea typeface="+mn-ea"/>
                <a:cs typeface="+mn-cs"/>
              </a:rPr>
              <a:t>, 405 U.S. 150 (1972); or Rule 3.8 of the Rules of Professional Conduct. </a:t>
            </a:r>
            <a:endParaRPr lang="en-US" sz="1200" kern="1200" dirty="0" smtClean="0">
              <a:solidFill>
                <a:schemeClr val="tx1"/>
              </a:solidFill>
              <a:effectLst/>
              <a:latin typeface="+mn-lt"/>
              <a:ea typeface="+mn-ea"/>
              <a:cs typeface="+mn-cs"/>
            </a:endParaRPr>
          </a:p>
          <a:p>
            <a:endParaRPr lang="en-US" dirty="0" smtClean="0"/>
          </a:p>
          <a:p>
            <a:r>
              <a:rPr lang="en-US" sz="1200" b="0" i="0" kern="1200" dirty="0" smtClean="0">
                <a:solidFill>
                  <a:schemeClr val="tx1"/>
                </a:solidFill>
                <a:effectLst/>
                <a:latin typeface="+mn-lt"/>
                <a:ea typeface="+mn-ea"/>
                <a:cs typeface="+mn-cs"/>
              </a:rPr>
              <a:t>The prosecutor in a criminal case shall:</a:t>
            </a:r>
          </a:p>
          <a:p>
            <a:r>
              <a:rPr lang="en-US" sz="1200" b="0" i="0" kern="1200" dirty="0" smtClean="0">
                <a:solidFill>
                  <a:schemeClr val="tx1"/>
                </a:solidFill>
                <a:effectLst/>
                <a:latin typeface="+mn-lt"/>
                <a:ea typeface="+mn-ea"/>
                <a:cs typeface="+mn-cs"/>
              </a:rPr>
              <a:t>(a) refrain from prosecuting a charge that the prosecutor knows is not supported by probable cause;</a:t>
            </a:r>
          </a:p>
          <a:p>
            <a:r>
              <a:rPr lang="en-US" sz="1200" b="0" i="0" kern="1200" dirty="0" smtClean="0">
                <a:solidFill>
                  <a:schemeClr val="tx1"/>
                </a:solidFill>
                <a:effectLst/>
                <a:latin typeface="+mn-lt"/>
                <a:ea typeface="+mn-ea"/>
                <a:cs typeface="+mn-cs"/>
              </a:rPr>
              <a:t>(b) make reasonable efforts to assure that the accused has been advised of the right to, and the procedure for obtaining, counsel and has been given reasonable opportunity to obtain counsel;</a:t>
            </a:r>
          </a:p>
          <a:p>
            <a:r>
              <a:rPr lang="en-US" sz="1200" b="0" i="0" kern="1200" dirty="0" smtClean="0">
                <a:solidFill>
                  <a:schemeClr val="tx1"/>
                </a:solidFill>
                <a:effectLst/>
                <a:latin typeface="+mn-lt"/>
                <a:ea typeface="+mn-ea"/>
                <a:cs typeface="+mn-cs"/>
              </a:rPr>
              <a:t>(c) not seek to obtain from an unrepresented accused a waiver of important pretrial rights, such as the right to a preliminary hearing;</a:t>
            </a:r>
          </a:p>
          <a:p>
            <a:r>
              <a:rPr lang="en-US" sz="1200" b="0" i="0" kern="1200" dirty="0" smtClean="0">
                <a:solidFill>
                  <a:schemeClr val="tx1"/>
                </a:solidFill>
                <a:effectLst/>
                <a:latin typeface="+mn-lt"/>
                <a:ea typeface="+mn-ea"/>
                <a:cs typeface="+mn-cs"/>
              </a:rPr>
              <a:t>(d) make timely disclosure to the defense of all evidence or information known to the prosecutor that tends to negate the guilt of the accused or mitigates the offense, and, in connection with sentencing, disclose to the defense and to the tribunal all unprivileged mitigating information known to the prosecutor, except when the prosecutor is relieved of this responsibility by a protective order of the tribunal;</a:t>
            </a:r>
          </a:p>
          <a:p>
            <a:r>
              <a:rPr lang="en-US" sz="1200" b="0" i="0" kern="1200" dirty="0" smtClean="0">
                <a:solidFill>
                  <a:schemeClr val="tx1"/>
                </a:solidFill>
                <a:effectLst/>
                <a:latin typeface="+mn-lt"/>
                <a:ea typeface="+mn-ea"/>
                <a:cs typeface="+mn-cs"/>
              </a:rPr>
              <a:t>(e) not subpoena a lawyer in a grand jury or other criminal proceeding to present evidence about a past or present client unless the prosecutor reasonably believes:</a:t>
            </a:r>
          </a:p>
          <a:p>
            <a:r>
              <a:rPr lang="en-US" sz="1200" b="0" i="0" kern="1200" dirty="0" smtClean="0">
                <a:solidFill>
                  <a:schemeClr val="tx1"/>
                </a:solidFill>
                <a:effectLst/>
                <a:latin typeface="+mn-lt"/>
                <a:ea typeface="+mn-ea"/>
                <a:cs typeface="+mn-cs"/>
              </a:rPr>
              <a:t>(1) the information sought is not protected from disclosure by any applicable privilege;</a:t>
            </a:r>
          </a:p>
          <a:p>
            <a:r>
              <a:rPr lang="en-US" sz="1200" b="0" i="0" kern="1200" dirty="0" smtClean="0">
                <a:solidFill>
                  <a:schemeClr val="tx1"/>
                </a:solidFill>
                <a:effectLst/>
                <a:latin typeface="+mn-lt"/>
                <a:ea typeface="+mn-ea"/>
                <a:cs typeface="+mn-cs"/>
              </a:rPr>
              <a:t>(2) the evidence sought is essential to the successful completion of an ongoing investigation or prosecution; and</a:t>
            </a:r>
          </a:p>
          <a:p>
            <a:r>
              <a:rPr lang="en-US" sz="1200" b="0" i="0" kern="1200" dirty="0" smtClean="0">
                <a:solidFill>
                  <a:schemeClr val="tx1"/>
                </a:solidFill>
                <a:effectLst/>
                <a:latin typeface="+mn-lt"/>
                <a:ea typeface="+mn-ea"/>
                <a:cs typeface="+mn-cs"/>
              </a:rPr>
              <a:t>(3) there is no other feasible alternative to obtain the information;</a:t>
            </a:r>
          </a:p>
          <a:p>
            <a:r>
              <a:rPr lang="en-US" sz="1200" b="0" i="0" kern="1200" dirty="0" smtClean="0">
                <a:solidFill>
                  <a:schemeClr val="tx1"/>
                </a:solidFill>
                <a:effectLst/>
                <a:latin typeface="+mn-lt"/>
                <a:ea typeface="+mn-ea"/>
                <a:cs typeface="+mn-cs"/>
              </a:rPr>
              <a:t>(f) except for statements that are necessary to inform the public of the nature and extent of the prosecutor's action and that serve a legitimate law enforcement purpose, refrain from making extrajudicial comments that have a substantial likelihood of heightening public condemnation of the accused and exercise reasonable care to prevent investigators, law enforcement personnel, employees or other persons assisting or associated with the prosecutor in a criminal case from making an extrajudicial statement that the prosecutor would be prohibited from making under Rule 3.6 or this Rule.</a:t>
            </a:r>
          </a:p>
          <a:p>
            <a:r>
              <a:rPr lang="en-US" sz="1200" b="0" i="0" kern="1200" dirty="0" smtClean="0">
                <a:solidFill>
                  <a:schemeClr val="tx1"/>
                </a:solidFill>
                <a:effectLst/>
                <a:latin typeface="+mn-lt"/>
                <a:ea typeface="+mn-ea"/>
                <a:cs typeface="+mn-cs"/>
              </a:rPr>
              <a:t>(g) When a prosecutor knows of new, credible and material evidence creating a reasonable likelihood that a convicted defendant did not commit an offense of which the defendant was convicted, the prosecutor shall:</a:t>
            </a:r>
          </a:p>
          <a:p>
            <a:r>
              <a:rPr lang="en-US" sz="1200" b="0" i="0" kern="1200" dirty="0" smtClean="0">
                <a:solidFill>
                  <a:schemeClr val="tx1"/>
                </a:solidFill>
                <a:effectLst/>
                <a:latin typeface="+mn-lt"/>
                <a:ea typeface="+mn-ea"/>
                <a:cs typeface="+mn-cs"/>
              </a:rPr>
              <a:t>(1) promptly disclose that evidence to an appropriate court or authority, and</a:t>
            </a:r>
          </a:p>
          <a:p>
            <a:r>
              <a:rPr lang="en-US" sz="1200" b="0" i="0" kern="1200" dirty="0" smtClean="0">
                <a:solidFill>
                  <a:schemeClr val="tx1"/>
                </a:solidFill>
                <a:effectLst/>
                <a:latin typeface="+mn-lt"/>
                <a:ea typeface="+mn-ea"/>
                <a:cs typeface="+mn-cs"/>
              </a:rPr>
              <a:t>(2) if the conviction was obtained in the prosecutor’s jurisdiction,</a:t>
            </a:r>
          </a:p>
          <a:p>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promptly disclose that evidence to the defendant unless a court authorizes delay, and</a:t>
            </a:r>
          </a:p>
          <a:p>
            <a:r>
              <a:rPr lang="en-US" sz="1200" b="0" i="0" kern="1200" dirty="0" smtClean="0">
                <a:solidFill>
                  <a:schemeClr val="tx1"/>
                </a:solidFill>
                <a:effectLst/>
                <a:latin typeface="+mn-lt"/>
                <a:ea typeface="+mn-ea"/>
                <a:cs typeface="+mn-cs"/>
              </a:rPr>
              <a:t>(ii) undertake further investigation, or make reasonable efforts to cause an investigation, to determine whether the defendant was convicted of an offense that the defendant did not commit.</a:t>
            </a:r>
          </a:p>
          <a:p>
            <a:r>
              <a:rPr lang="en-US" sz="1200" b="0" i="0" kern="1200" dirty="0" smtClean="0">
                <a:solidFill>
                  <a:schemeClr val="tx1"/>
                </a:solidFill>
                <a:effectLst/>
                <a:latin typeface="+mn-lt"/>
                <a:ea typeface="+mn-ea"/>
                <a:cs typeface="+mn-cs"/>
              </a:rPr>
              <a:t>(h) When a prosecutor knows of clear and convincing evidence establishing that a defendant in the prosecutor’s jurisdiction was convicted of an offense that the defendant did not commit, the prosecutor shall seek to remedy the conviction.</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9</a:t>
            </a:fld>
            <a:endParaRPr lang="en-US" dirty="0"/>
          </a:p>
        </p:txBody>
      </p:sp>
    </p:spTree>
    <p:extLst>
      <p:ext uri="{BB962C8B-B14F-4D97-AF65-F5344CB8AC3E}">
        <p14:creationId xmlns:p14="http://schemas.microsoft.com/office/powerpoint/2010/main" val="2720890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While this provision is new, it imposes no additional responsibilities on prosecutors than are already imposed by </a:t>
            </a:r>
            <a:r>
              <a:rPr lang="en-US" sz="1200" i="1" u="sng" kern="1200" dirty="0" smtClean="0">
                <a:solidFill>
                  <a:schemeClr val="tx1"/>
                </a:solidFill>
                <a:effectLst/>
                <a:latin typeface="+mn-lt"/>
                <a:ea typeface="+mn-ea"/>
                <a:cs typeface="+mn-cs"/>
              </a:rPr>
              <a:t>Brady v. Maryland</a:t>
            </a:r>
            <a:r>
              <a:rPr lang="en-US" sz="1200" i="1" kern="1200" dirty="0" smtClean="0">
                <a:solidFill>
                  <a:schemeClr val="tx1"/>
                </a:solidFill>
                <a:effectLst/>
                <a:latin typeface="+mn-lt"/>
                <a:ea typeface="+mn-ea"/>
                <a:cs typeface="+mn-cs"/>
              </a:rPr>
              <a:t>, 373 U.S. 83 (1963); </a:t>
            </a:r>
            <a:r>
              <a:rPr lang="en-US" sz="1200" i="1" u="sng" kern="1200" dirty="0" err="1" smtClean="0">
                <a:solidFill>
                  <a:schemeClr val="tx1"/>
                </a:solidFill>
                <a:effectLst/>
                <a:latin typeface="+mn-lt"/>
                <a:ea typeface="+mn-ea"/>
                <a:cs typeface="+mn-cs"/>
              </a:rPr>
              <a:t>Giglio</a:t>
            </a:r>
            <a:r>
              <a:rPr lang="en-US" sz="1200" i="1" u="sng" kern="1200" dirty="0" smtClean="0">
                <a:solidFill>
                  <a:schemeClr val="tx1"/>
                </a:solidFill>
                <a:effectLst/>
                <a:latin typeface="+mn-lt"/>
                <a:ea typeface="+mn-ea"/>
                <a:cs typeface="+mn-cs"/>
              </a:rPr>
              <a:t> v. United States</a:t>
            </a:r>
            <a:r>
              <a:rPr lang="en-US" sz="1200" i="1" kern="1200" dirty="0" smtClean="0">
                <a:solidFill>
                  <a:schemeClr val="tx1"/>
                </a:solidFill>
                <a:effectLst/>
                <a:latin typeface="+mn-lt"/>
                <a:ea typeface="+mn-ea"/>
                <a:cs typeface="+mn-cs"/>
              </a:rPr>
              <a:t>, 405 U.S. 150 (1972); or Rule 3.8 of the Rules of Professional Conduct. </a:t>
            </a:r>
            <a:endParaRPr lang="en-US" sz="1200" kern="1200" dirty="0" smtClean="0">
              <a:solidFill>
                <a:schemeClr val="tx1"/>
              </a:solidFill>
              <a:effectLst/>
              <a:latin typeface="+mn-lt"/>
              <a:ea typeface="+mn-ea"/>
              <a:cs typeface="+mn-cs"/>
            </a:endParaRPr>
          </a:p>
          <a:p>
            <a:endParaRPr lang="en-US" dirty="0" smtClean="0"/>
          </a:p>
          <a:p>
            <a:r>
              <a:rPr lang="en-US" sz="1200" b="0" i="0" kern="1200" dirty="0" smtClean="0">
                <a:solidFill>
                  <a:schemeClr val="tx1"/>
                </a:solidFill>
                <a:effectLst/>
                <a:latin typeface="+mn-lt"/>
                <a:ea typeface="+mn-ea"/>
                <a:cs typeface="+mn-cs"/>
              </a:rPr>
              <a:t>The prosecutor in a criminal case shall:</a:t>
            </a:r>
          </a:p>
          <a:p>
            <a:r>
              <a:rPr lang="en-US" sz="1200" b="0" i="0" kern="1200" dirty="0" smtClean="0">
                <a:solidFill>
                  <a:schemeClr val="tx1"/>
                </a:solidFill>
                <a:effectLst/>
                <a:latin typeface="+mn-lt"/>
                <a:ea typeface="+mn-ea"/>
                <a:cs typeface="+mn-cs"/>
              </a:rPr>
              <a:t>(a) refrain from prosecuting a charge that the prosecutor knows is not supported by probable cause;</a:t>
            </a:r>
          </a:p>
          <a:p>
            <a:r>
              <a:rPr lang="en-US" sz="1200" b="0" i="0" kern="1200" dirty="0" smtClean="0">
                <a:solidFill>
                  <a:schemeClr val="tx1"/>
                </a:solidFill>
                <a:effectLst/>
                <a:latin typeface="+mn-lt"/>
                <a:ea typeface="+mn-ea"/>
                <a:cs typeface="+mn-cs"/>
              </a:rPr>
              <a:t>(b) make reasonable efforts to assure that the accused has been advised of the right to, and the procedure for obtaining, counsel and has been given reasonable opportunity to obtain counsel;</a:t>
            </a:r>
          </a:p>
          <a:p>
            <a:r>
              <a:rPr lang="en-US" sz="1200" b="0" i="0" kern="1200" dirty="0" smtClean="0">
                <a:solidFill>
                  <a:schemeClr val="tx1"/>
                </a:solidFill>
                <a:effectLst/>
                <a:latin typeface="+mn-lt"/>
                <a:ea typeface="+mn-ea"/>
                <a:cs typeface="+mn-cs"/>
              </a:rPr>
              <a:t>(c) not seek to obtain from an unrepresented accused a waiver of important pretrial rights, such as the right to a preliminary hearing;</a:t>
            </a:r>
          </a:p>
          <a:p>
            <a:r>
              <a:rPr lang="en-US" sz="1200" b="0" i="0" kern="1200" dirty="0" smtClean="0">
                <a:solidFill>
                  <a:schemeClr val="tx1"/>
                </a:solidFill>
                <a:effectLst/>
                <a:latin typeface="+mn-lt"/>
                <a:ea typeface="+mn-ea"/>
                <a:cs typeface="+mn-cs"/>
              </a:rPr>
              <a:t>(d) make timely disclosure to the defense of all evidence or information known to the prosecutor that tends to negate the guilt of the accused or mitigates the offense, and, in connection with sentencing, disclose to the defense and to the tribunal all unprivileged mitigating information known to the prosecutor, except when the prosecutor is relieved of this responsibility by a protective order of the tribunal;</a:t>
            </a:r>
          </a:p>
          <a:p>
            <a:r>
              <a:rPr lang="en-US" sz="1200" b="0" i="0" kern="1200" dirty="0" smtClean="0">
                <a:solidFill>
                  <a:schemeClr val="tx1"/>
                </a:solidFill>
                <a:effectLst/>
                <a:latin typeface="+mn-lt"/>
                <a:ea typeface="+mn-ea"/>
                <a:cs typeface="+mn-cs"/>
              </a:rPr>
              <a:t>(e) not subpoena a lawyer in a grand jury or other criminal proceeding to present evidence about a past or present client unless the prosecutor reasonably believes:</a:t>
            </a:r>
          </a:p>
          <a:p>
            <a:r>
              <a:rPr lang="en-US" sz="1200" b="0" i="0" kern="1200" dirty="0" smtClean="0">
                <a:solidFill>
                  <a:schemeClr val="tx1"/>
                </a:solidFill>
                <a:effectLst/>
                <a:latin typeface="+mn-lt"/>
                <a:ea typeface="+mn-ea"/>
                <a:cs typeface="+mn-cs"/>
              </a:rPr>
              <a:t>(1) the information sought is not protected from disclosure by any applicable privilege;</a:t>
            </a:r>
          </a:p>
          <a:p>
            <a:r>
              <a:rPr lang="en-US" sz="1200" b="0" i="0" kern="1200" dirty="0" smtClean="0">
                <a:solidFill>
                  <a:schemeClr val="tx1"/>
                </a:solidFill>
                <a:effectLst/>
                <a:latin typeface="+mn-lt"/>
                <a:ea typeface="+mn-ea"/>
                <a:cs typeface="+mn-cs"/>
              </a:rPr>
              <a:t>(2) the evidence sought is essential to the successful completion of an ongoing investigation or prosecution; and</a:t>
            </a:r>
          </a:p>
          <a:p>
            <a:r>
              <a:rPr lang="en-US" sz="1200" b="0" i="0" kern="1200" dirty="0" smtClean="0">
                <a:solidFill>
                  <a:schemeClr val="tx1"/>
                </a:solidFill>
                <a:effectLst/>
                <a:latin typeface="+mn-lt"/>
                <a:ea typeface="+mn-ea"/>
                <a:cs typeface="+mn-cs"/>
              </a:rPr>
              <a:t>(3) there is no other feasible alternative to obtain the information;</a:t>
            </a:r>
          </a:p>
          <a:p>
            <a:r>
              <a:rPr lang="en-US" sz="1200" b="0" i="0" kern="1200" dirty="0" smtClean="0">
                <a:solidFill>
                  <a:schemeClr val="tx1"/>
                </a:solidFill>
                <a:effectLst/>
                <a:latin typeface="+mn-lt"/>
                <a:ea typeface="+mn-ea"/>
                <a:cs typeface="+mn-cs"/>
              </a:rPr>
              <a:t>(f) except for statements that are necessary to inform the public of the nature and extent of the prosecutor's action and that serve a legitimate law enforcement purpose, refrain from making extrajudicial comments that have a substantial likelihood of heightening public condemnation of the accused and exercise reasonable care to prevent investigators, law enforcement personnel, employees or other persons assisting or associated with the prosecutor in a criminal case from making an extrajudicial statement that the prosecutor would be prohibited from making under Rule 3.6 or this Rule.</a:t>
            </a:r>
          </a:p>
          <a:p>
            <a:r>
              <a:rPr lang="en-US" sz="1200" b="0" i="0" kern="1200" dirty="0" smtClean="0">
                <a:solidFill>
                  <a:schemeClr val="tx1"/>
                </a:solidFill>
                <a:effectLst/>
                <a:latin typeface="+mn-lt"/>
                <a:ea typeface="+mn-ea"/>
                <a:cs typeface="+mn-cs"/>
              </a:rPr>
              <a:t>(g) When a prosecutor knows of new, credible and material evidence creating a reasonable likelihood that a convicted defendant did not commit an offense of which the defendant was convicted, the prosecutor shall:</a:t>
            </a:r>
          </a:p>
          <a:p>
            <a:r>
              <a:rPr lang="en-US" sz="1200" b="0" i="0" kern="1200" dirty="0" smtClean="0">
                <a:solidFill>
                  <a:schemeClr val="tx1"/>
                </a:solidFill>
                <a:effectLst/>
                <a:latin typeface="+mn-lt"/>
                <a:ea typeface="+mn-ea"/>
                <a:cs typeface="+mn-cs"/>
              </a:rPr>
              <a:t>(1) promptly disclose that evidence to an appropriate court or authority, and</a:t>
            </a:r>
          </a:p>
          <a:p>
            <a:r>
              <a:rPr lang="en-US" sz="1200" b="0" i="0" kern="1200" dirty="0" smtClean="0">
                <a:solidFill>
                  <a:schemeClr val="tx1"/>
                </a:solidFill>
                <a:effectLst/>
                <a:latin typeface="+mn-lt"/>
                <a:ea typeface="+mn-ea"/>
                <a:cs typeface="+mn-cs"/>
              </a:rPr>
              <a:t>(2) if the conviction was obtained in the prosecutor’s jurisdiction,</a:t>
            </a:r>
          </a:p>
          <a:p>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promptly disclose that evidence to the defendant unless a court authorizes delay, and</a:t>
            </a:r>
          </a:p>
          <a:p>
            <a:r>
              <a:rPr lang="en-US" sz="1200" b="0" i="0" kern="1200" dirty="0" smtClean="0">
                <a:solidFill>
                  <a:schemeClr val="tx1"/>
                </a:solidFill>
                <a:effectLst/>
                <a:latin typeface="+mn-lt"/>
                <a:ea typeface="+mn-ea"/>
                <a:cs typeface="+mn-cs"/>
              </a:rPr>
              <a:t>(ii) undertake further investigation, or make reasonable efforts to cause an investigation, to determine whether the defendant was convicted of an offense that the defendant did not commit.</a:t>
            </a:r>
          </a:p>
          <a:p>
            <a:r>
              <a:rPr lang="en-US" sz="1200" b="0" i="0" kern="1200" dirty="0" smtClean="0">
                <a:solidFill>
                  <a:schemeClr val="tx1"/>
                </a:solidFill>
                <a:effectLst/>
                <a:latin typeface="+mn-lt"/>
                <a:ea typeface="+mn-ea"/>
                <a:cs typeface="+mn-cs"/>
              </a:rPr>
              <a:t>(h) When a prosecutor knows of clear and convincing evidence establishing that a defendant in the prosecutor’s jurisdiction was convicted of an offense that the defendant did not commit, the prosecutor shall seek to remedy the conviction.</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10</a:t>
            </a:fld>
            <a:endParaRPr lang="en-US" dirty="0"/>
          </a:p>
        </p:txBody>
      </p:sp>
    </p:spTree>
    <p:extLst>
      <p:ext uri="{BB962C8B-B14F-4D97-AF65-F5344CB8AC3E}">
        <p14:creationId xmlns:p14="http://schemas.microsoft.com/office/powerpoint/2010/main" val="2018376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14</a:t>
            </a:fld>
            <a:endParaRPr lang="en-US" dirty="0"/>
          </a:p>
        </p:txBody>
      </p:sp>
    </p:spTree>
    <p:extLst>
      <p:ext uri="{BB962C8B-B14F-4D97-AF65-F5344CB8AC3E}">
        <p14:creationId xmlns:p14="http://schemas.microsoft.com/office/powerpoint/2010/main" val="1925566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15</a:t>
            </a:fld>
            <a:endParaRPr lang="en-US" dirty="0"/>
          </a:p>
        </p:txBody>
      </p:sp>
    </p:spTree>
    <p:extLst>
      <p:ext uri="{BB962C8B-B14F-4D97-AF65-F5344CB8AC3E}">
        <p14:creationId xmlns:p14="http://schemas.microsoft.com/office/powerpoint/2010/main" val="425386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16</a:t>
            </a:fld>
            <a:endParaRPr lang="en-US" dirty="0"/>
          </a:p>
        </p:txBody>
      </p:sp>
    </p:spTree>
    <p:extLst>
      <p:ext uri="{BB962C8B-B14F-4D97-AF65-F5344CB8AC3E}">
        <p14:creationId xmlns:p14="http://schemas.microsoft.com/office/powerpoint/2010/main" val="90091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lawyer shall not:</a:t>
            </a:r>
          </a:p>
          <a:p>
            <a:r>
              <a:rPr lang="en-US" sz="1200" b="0" i="0" kern="1200" dirty="0" smtClean="0">
                <a:solidFill>
                  <a:schemeClr val="tx1"/>
                </a:solidFill>
                <a:effectLst/>
                <a:latin typeface="+mn-lt"/>
                <a:ea typeface="+mn-ea"/>
                <a:cs typeface="+mn-cs"/>
              </a:rPr>
              <a:t>(a) unlawfully obstruct another party' s access to evidence or unlawfully alter, destroy or conceal a document or other material having potential evidentiary value. A lawyer shall not counsel or assist another person to do any such act;</a:t>
            </a:r>
          </a:p>
          <a:p>
            <a:r>
              <a:rPr lang="en-US" sz="1200" b="0" i="0" kern="1200" dirty="0" smtClean="0">
                <a:solidFill>
                  <a:schemeClr val="tx1"/>
                </a:solidFill>
                <a:effectLst/>
                <a:latin typeface="+mn-lt"/>
                <a:ea typeface="+mn-ea"/>
                <a:cs typeface="+mn-cs"/>
              </a:rPr>
              <a:t>(b) falsify evidence, counsel or assist a witness to testify falsely, or offer an inducement to a witness that is prohibited by law;</a:t>
            </a:r>
          </a:p>
          <a:p>
            <a:r>
              <a:rPr lang="en-US" sz="1200" b="0" i="0" kern="1200" dirty="0" smtClean="0">
                <a:solidFill>
                  <a:schemeClr val="tx1"/>
                </a:solidFill>
                <a:effectLst/>
                <a:latin typeface="+mn-lt"/>
                <a:ea typeface="+mn-ea"/>
                <a:cs typeface="+mn-cs"/>
              </a:rPr>
              <a:t>(c) knowingly disobey an obligation under the rules of a tribunal except for an open refusal based on an assertion that no valid obligation exists;</a:t>
            </a:r>
          </a:p>
          <a:p>
            <a:r>
              <a:rPr lang="en-US" sz="1200" b="0" i="0" kern="1200" dirty="0" smtClean="0">
                <a:solidFill>
                  <a:schemeClr val="tx1"/>
                </a:solidFill>
                <a:effectLst/>
                <a:latin typeface="+mn-lt"/>
                <a:ea typeface="+mn-ea"/>
                <a:cs typeface="+mn-cs"/>
              </a:rPr>
              <a:t>(d) in pretrial procedure, make a frivolous discovery request or fail to make reasonably diligent effort to comply with a legally proper discovery request by an opposing party;</a:t>
            </a:r>
          </a:p>
          <a:p>
            <a:r>
              <a:rPr lang="en-US" sz="1200" b="0" i="0" kern="1200" dirty="0" smtClean="0">
                <a:solidFill>
                  <a:schemeClr val="tx1"/>
                </a:solidFill>
                <a:effectLst/>
                <a:latin typeface="+mn-lt"/>
                <a:ea typeface="+mn-ea"/>
                <a:cs typeface="+mn-cs"/>
              </a:rPr>
              <a:t>(e) in trial, allude to any matter that the lawyer does not reasonably believe is relevant or that will not be supported by admissible evidence, assert personal knowledge of facts in issue except when testifying as a witness, or state a personal opinion as to the justness of a cause, the credibility of a witness, the culpability of a civil litigant or the guilt or innocence of an accused; or</a:t>
            </a:r>
          </a:p>
          <a:p>
            <a:r>
              <a:rPr lang="en-US" sz="1200" b="0" i="0" kern="1200" dirty="0" smtClean="0">
                <a:solidFill>
                  <a:schemeClr val="tx1"/>
                </a:solidFill>
                <a:effectLst/>
                <a:latin typeface="+mn-lt"/>
                <a:ea typeface="+mn-ea"/>
                <a:cs typeface="+mn-cs"/>
              </a:rPr>
              <a:t>(f) request a person other than a client to refrain from voluntarily giving relevant information to another party unless:</a:t>
            </a:r>
          </a:p>
          <a:p>
            <a:r>
              <a:rPr lang="en-US" sz="1200" b="0" i="0" kern="1200" dirty="0" smtClean="0">
                <a:solidFill>
                  <a:schemeClr val="tx1"/>
                </a:solidFill>
                <a:effectLst/>
                <a:latin typeface="+mn-lt"/>
                <a:ea typeface="+mn-ea"/>
                <a:cs typeface="+mn-cs"/>
              </a:rPr>
              <a:t>(1) the person is a relative or an employee or other agent of a client; and</a:t>
            </a:r>
          </a:p>
          <a:p>
            <a:r>
              <a:rPr lang="en-US" sz="1200" b="0" i="0" kern="1200" dirty="0" smtClean="0">
                <a:solidFill>
                  <a:schemeClr val="tx1"/>
                </a:solidFill>
                <a:effectLst/>
                <a:latin typeface="+mn-lt"/>
                <a:ea typeface="+mn-ea"/>
                <a:cs typeface="+mn-cs"/>
              </a:rPr>
              <a:t>(2) the lawyer reasonably believes that the person's interests will not be adversely affected by refraining from giving such information.</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17</a:t>
            </a:fld>
            <a:endParaRPr lang="en-US" dirty="0"/>
          </a:p>
        </p:txBody>
      </p:sp>
    </p:spTree>
    <p:extLst>
      <p:ext uri="{BB962C8B-B14F-4D97-AF65-F5344CB8AC3E}">
        <p14:creationId xmlns:p14="http://schemas.microsoft.com/office/powerpoint/2010/main" val="1122734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20</a:t>
            </a:fld>
            <a:endParaRPr lang="en-US" dirty="0"/>
          </a:p>
        </p:txBody>
      </p:sp>
    </p:spTree>
    <p:extLst>
      <p:ext uri="{BB962C8B-B14F-4D97-AF65-F5344CB8AC3E}">
        <p14:creationId xmlns:p14="http://schemas.microsoft.com/office/powerpoint/2010/main" val="347722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1217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9888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23814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87592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43674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4/1/2020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73565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4/1/2020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2812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8411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395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9795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2340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64186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4709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2466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2026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4/1/2020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449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7643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4/1/2020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268877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B5F9E98A-4FF4-43D6-9C48-6DF0E7F2D2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 xmlns:a16="http://schemas.microsoft.com/office/drawing/2014/main" id="{D207A636-DC99-4588-80C4-9E069B97C3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ctrTitle"/>
          </p:nvPr>
        </p:nvSpPr>
        <p:spPr>
          <a:xfrm>
            <a:off x="960933" y="960241"/>
            <a:ext cx="6849699" cy="4203872"/>
          </a:xfrm>
        </p:spPr>
        <p:txBody>
          <a:bodyPr anchor="ctr">
            <a:normAutofit/>
          </a:bodyPr>
          <a:lstStyle/>
          <a:p>
            <a:pPr algn="r"/>
            <a:r>
              <a:rPr lang="en-US" dirty="0" smtClean="0"/>
              <a:t>The </a:t>
            </a:r>
            <a:r>
              <a:rPr lang="en-US" i="1" dirty="0">
                <a:latin typeface="Century" panose="02040604050505020304" pitchFamily="18" charset="0"/>
              </a:rPr>
              <a:t>new</a:t>
            </a:r>
            <a:r>
              <a:rPr lang="en-US" dirty="0"/>
              <a:t> </a:t>
            </a:r>
            <a:br>
              <a:rPr lang="en-US" dirty="0"/>
            </a:br>
            <a:r>
              <a:rPr lang="en-US" dirty="0" smtClean="0"/>
              <a:t>3A:11</a:t>
            </a:r>
            <a:br>
              <a:rPr lang="en-US" dirty="0" smtClean="0"/>
            </a:br>
            <a:r>
              <a:rPr lang="en-US" sz="3600" dirty="0" smtClean="0"/>
              <a:t>The Times They Are a </a:t>
            </a:r>
            <a:r>
              <a:rPr lang="en-US" sz="3600" dirty="0" err="1" smtClean="0"/>
              <a:t>changin</a:t>
            </a:r>
            <a:r>
              <a:rPr lang="en-US" sz="3600" dirty="0" smtClean="0"/>
              <a:t>’</a:t>
            </a:r>
            <a:endParaRPr lang="en-US" dirty="0"/>
          </a:p>
        </p:txBody>
      </p:sp>
      <p:sp>
        <p:nvSpPr>
          <p:cNvPr id="3" name="Content Placeholder 2"/>
          <p:cNvSpPr>
            <a:spLocks noGrp="1"/>
          </p:cNvSpPr>
          <p:nvPr>
            <p:ph type="subTitle" idx="1"/>
          </p:nvPr>
        </p:nvSpPr>
        <p:spPr>
          <a:xfrm>
            <a:off x="8453071" y="964028"/>
            <a:ext cx="2770873" cy="4196299"/>
          </a:xfrm>
        </p:spPr>
        <p:txBody>
          <a:bodyPr anchor="ctr">
            <a:normAutofit/>
          </a:bodyPr>
          <a:lstStyle/>
          <a:p>
            <a:endParaRPr lang="en-US" sz="1400" i="1" dirty="0"/>
          </a:p>
          <a:p>
            <a:r>
              <a:rPr lang="en-US" i="1" dirty="0" smtClean="0"/>
              <a:t>C. Andrew Rice </a:t>
            </a:r>
          </a:p>
          <a:p>
            <a:r>
              <a:rPr lang="en-US" sz="1400" i="1" dirty="0" smtClean="0"/>
              <a:t>ACA </a:t>
            </a:r>
            <a:r>
              <a:rPr lang="en-US" sz="1400" dirty="0" smtClean="0"/>
              <a:t>Virginia </a:t>
            </a:r>
            <a:r>
              <a:rPr lang="en-US" sz="1400" dirty="0"/>
              <a:t>Beach </a:t>
            </a:r>
            <a:endParaRPr lang="en-US" sz="1400" i="1" dirty="0"/>
          </a:p>
          <a:p>
            <a:r>
              <a:rPr lang="en-US" dirty="0" smtClean="0"/>
              <a:t>W. Happy O’Brien</a:t>
            </a:r>
          </a:p>
          <a:p>
            <a:r>
              <a:rPr lang="en-US" sz="1400" dirty="0" err="1" smtClean="0"/>
              <a:t>Doummar</a:t>
            </a:r>
            <a:r>
              <a:rPr lang="en-US" sz="1400" dirty="0" smtClean="0"/>
              <a:t> &amp; O’Brien</a:t>
            </a:r>
            <a:endParaRPr sz="1400" dirty="0"/>
          </a:p>
        </p:txBody>
      </p:sp>
      <p:cxnSp>
        <p:nvCxnSpPr>
          <p:cNvPr id="13" name="Straight Connector 12">
            <a:extLst>
              <a:ext uri="{FF2B5EF4-FFF2-40B4-BE49-F238E27FC236}">
                <a16:creationId xmlns="" xmlns:a16="http://schemas.microsoft.com/office/drawing/2014/main" id="{0F2BAA51-3181-4303-929A-FCD9C33F890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127685" y="1328764"/>
            <a:ext cx="0" cy="346682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 xmlns:a16="http://schemas.microsoft.com/office/drawing/2014/main" id="{D4ED6A5F-3B06-48C5-850F-8045C4DF69A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7" name="Straight Connector 16">
            <a:extLst>
              <a:ext uri="{FF2B5EF4-FFF2-40B4-BE49-F238E27FC236}">
                <a16:creationId xmlns="" xmlns:a16="http://schemas.microsoft.com/office/drawing/2014/main" id="{C9A60B9D-8DAC-4DA9-88DE-9911621A2B9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6597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55836" y="1088755"/>
            <a:ext cx="3173482" cy="4297680"/>
          </a:xfrm>
        </p:spPr>
        <p:txBody>
          <a:bodyPr anchor="ctr">
            <a:normAutofit/>
          </a:bodyPr>
          <a:lstStyle/>
          <a:p>
            <a:r>
              <a:rPr lang="en-US" i="1" dirty="0" smtClean="0"/>
              <a:t>Rule 3.8</a:t>
            </a:r>
            <a:br>
              <a:rPr lang="en-US" i="1" dirty="0" smtClean="0"/>
            </a:br>
            <a:r>
              <a:rPr lang="en-US" sz="4000" i="1" dirty="0" smtClean="0"/>
              <a:t>Professional</a:t>
            </a:r>
            <a:br>
              <a:rPr lang="en-US" sz="4000" i="1" dirty="0" smtClean="0"/>
            </a:br>
            <a:r>
              <a:rPr lang="en-US" sz="4000" i="1" dirty="0" smtClean="0"/>
              <a:t>Conduct</a:t>
            </a:r>
            <a:endParaRPr lang="en-US" sz="4000" dirty="0"/>
          </a:p>
        </p:txBody>
      </p:sp>
      <p:sp>
        <p:nvSpPr>
          <p:cNvPr id="3" name="Content Placeholder 2"/>
          <p:cNvSpPr>
            <a:spLocks noGrp="1"/>
          </p:cNvSpPr>
          <p:nvPr>
            <p:ph idx="1"/>
          </p:nvPr>
        </p:nvSpPr>
        <p:spPr>
          <a:xfrm>
            <a:off x="4885151" y="294468"/>
            <a:ext cx="6169703" cy="6323308"/>
          </a:xfrm>
        </p:spPr>
        <p:txBody>
          <a:bodyPr anchor="ctr">
            <a:normAutofit/>
          </a:bodyPr>
          <a:lstStyle/>
          <a:p>
            <a:r>
              <a:rPr lang="en-US" sz="2800" dirty="0" smtClean="0"/>
              <a:t>Special Responsibilities of a Prosecutor</a:t>
            </a:r>
          </a:p>
          <a:p>
            <a:pPr lvl="1"/>
            <a:r>
              <a:rPr lang="en-US" sz="2600" dirty="0" smtClean="0"/>
              <a:t>Already in the RPC</a:t>
            </a:r>
          </a:p>
          <a:p>
            <a:r>
              <a:rPr lang="en-US" sz="2800" dirty="0" smtClean="0"/>
              <a:t>Brady 373 US 83</a:t>
            </a:r>
          </a:p>
          <a:p>
            <a:r>
              <a:rPr lang="en-US" sz="2800" dirty="0" err="1" smtClean="0"/>
              <a:t>Giglio</a:t>
            </a:r>
            <a:r>
              <a:rPr lang="en-US" sz="2800" dirty="0" smtClean="0"/>
              <a:t> 405 US 150</a:t>
            </a:r>
          </a:p>
          <a:p>
            <a:pPr lvl="1"/>
            <a:r>
              <a:rPr lang="en-US" sz="2600" dirty="0" smtClean="0"/>
              <a:t>This material had to be turned over to begin with.</a:t>
            </a:r>
          </a:p>
          <a:p>
            <a:endParaRPr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1037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49961" y="1600199"/>
            <a:ext cx="3173482" cy="4297680"/>
          </a:xfrm>
        </p:spPr>
        <p:txBody>
          <a:bodyPr anchor="ctr">
            <a:normAutofit/>
          </a:bodyPr>
          <a:lstStyle/>
          <a:p>
            <a:r>
              <a:rPr lang="en-US" i="1" dirty="0"/>
              <a:t>New rule</a:t>
            </a:r>
            <a:r>
              <a:rPr lang="en-US" dirty="0"/>
              <a:t>:</a:t>
            </a:r>
            <a:br>
              <a:rPr lang="en-US" dirty="0"/>
            </a:br>
            <a:r>
              <a:rPr lang="en-US" dirty="0"/>
              <a:t>Subsection (</a:t>
            </a:r>
            <a:r>
              <a:rPr lang="en-US" cap="none" dirty="0"/>
              <a:t>a</a:t>
            </a:r>
            <a:r>
              <a:rPr lang="en-US" dirty="0"/>
              <a:t>)</a:t>
            </a:r>
            <a:br>
              <a:rPr lang="en-US" dirty="0"/>
            </a:br>
            <a:r>
              <a:rPr lang="en-US" sz="2000" dirty="0"/>
              <a:t>general provisions</a:t>
            </a:r>
            <a:endParaRPr lang="en-US" dirty="0"/>
          </a:p>
        </p:txBody>
      </p:sp>
      <p:sp>
        <p:nvSpPr>
          <p:cNvPr id="3" name="Content Placeholder 2"/>
          <p:cNvSpPr>
            <a:spLocks noGrp="1"/>
          </p:cNvSpPr>
          <p:nvPr>
            <p:ph idx="1"/>
          </p:nvPr>
        </p:nvSpPr>
        <p:spPr>
          <a:xfrm>
            <a:off x="4885151" y="1600199"/>
            <a:ext cx="6169703" cy="4297680"/>
          </a:xfrm>
        </p:spPr>
        <p:txBody>
          <a:bodyPr anchor="ctr">
            <a:normAutofit/>
          </a:bodyPr>
          <a:lstStyle/>
          <a:p>
            <a:r>
              <a:rPr lang="en-US" sz="4000" dirty="0"/>
              <a:t>Subsection </a:t>
            </a:r>
            <a:r>
              <a:rPr lang="en-US" sz="4000" b="1" dirty="0"/>
              <a:t>(</a:t>
            </a:r>
            <a:r>
              <a:rPr lang="en-US" sz="4000" b="1" dirty="0" smtClean="0"/>
              <a:t>a)4 </a:t>
            </a:r>
            <a:r>
              <a:rPr lang="en-US" sz="4000" dirty="0"/>
              <a:t>provides that any discovery material filed with the court will be placed under seal at the time it is filed. </a:t>
            </a:r>
            <a:endParaRPr sz="40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6957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49961" y="1600199"/>
            <a:ext cx="3173482" cy="4297680"/>
          </a:xfrm>
        </p:spPr>
        <p:txBody>
          <a:bodyPr anchor="ctr">
            <a:normAutofit/>
          </a:bodyPr>
          <a:lstStyle/>
          <a:p>
            <a:r>
              <a:rPr lang="en-US" i="1" dirty="0" smtClean="0"/>
              <a:t>Purpose</a:t>
            </a:r>
            <a:endParaRPr lang="en-US" dirty="0"/>
          </a:p>
        </p:txBody>
      </p:sp>
      <p:sp>
        <p:nvSpPr>
          <p:cNvPr id="3" name="Content Placeholder 2"/>
          <p:cNvSpPr>
            <a:spLocks noGrp="1"/>
          </p:cNvSpPr>
          <p:nvPr>
            <p:ph idx="1"/>
          </p:nvPr>
        </p:nvSpPr>
        <p:spPr>
          <a:xfrm>
            <a:off x="4885151" y="1600199"/>
            <a:ext cx="6169703" cy="4297680"/>
          </a:xfrm>
        </p:spPr>
        <p:txBody>
          <a:bodyPr anchor="ctr">
            <a:normAutofit lnSpcReduction="10000"/>
          </a:bodyPr>
          <a:lstStyle/>
          <a:p>
            <a:r>
              <a:rPr lang="en-US" sz="4000" dirty="0"/>
              <a:t>Subsection </a:t>
            </a:r>
            <a:r>
              <a:rPr lang="en-US" sz="4000" b="1" dirty="0"/>
              <a:t>(</a:t>
            </a:r>
            <a:r>
              <a:rPr lang="en-US" sz="4000" b="1" dirty="0" smtClean="0"/>
              <a:t>a)4 </a:t>
            </a:r>
            <a:r>
              <a:rPr lang="en-US" sz="4000" dirty="0" smtClean="0"/>
              <a:t>prevents a party from attempting to get around the constraints of Rule 3.6 of the Rules of Professional Conduct</a:t>
            </a:r>
            <a:endParaRPr sz="40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378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49961" y="1600199"/>
            <a:ext cx="3173482" cy="4297680"/>
          </a:xfrm>
        </p:spPr>
        <p:txBody>
          <a:bodyPr anchor="ctr">
            <a:normAutofit/>
          </a:bodyPr>
          <a:lstStyle/>
          <a:p>
            <a:r>
              <a:rPr lang="en-US" sz="4000" i="1" dirty="0" smtClean="0"/>
              <a:t>Rule 3.6 Professional Conduct</a:t>
            </a:r>
            <a:r>
              <a:rPr lang="en-US" i="1" dirty="0" smtClean="0"/>
              <a:t/>
            </a:r>
            <a:br>
              <a:rPr lang="en-US" i="1" dirty="0" smtClean="0"/>
            </a:br>
            <a:endParaRPr lang="en-US" dirty="0"/>
          </a:p>
        </p:txBody>
      </p:sp>
      <p:sp>
        <p:nvSpPr>
          <p:cNvPr id="3" name="Content Placeholder 2"/>
          <p:cNvSpPr>
            <a:spLocks noGrp="1"/>
          </p:cNvSpPr>
          <p:nvPr>
            <p:ph idx="1"/>
          </p:nvPr>
        </p:nvSpPr>
        <p:spPr>
          <a:xfrm>
            <a:off x="4885151" y="1600199"/>
            <a:ext cx="6169703" cy="4297680"/>
          </a:xfrm>
        </p:spPr>
        <p:txBody>
          <a:bodyPr anchor="ctr">
            <a:normAutofit fontScale="62500" lnSpcReduction="20000"/>
          </a:bodyPr>
          <a:lstStyle/>
          <a:p>
            <a:r>
              <a:rPr lang="en-US" sz="4000" dirty="0" smtClean="0"/>
              <a:t>(a)A </a:t>
            </a:r>
            <a:r>
              <a:rPr lang="en-US" sz="4000" dirty="0"/>
              <a:t>lawyer who is participating or has participated in the investigation or litigation of a matter shall not make an extrajudicial statement that the lawyer knows or reasonably should know will be disseminated by means of public communication and will have a substantial likelihood of materially prejudicing an adjudicative proceeding in the matter.</a:t>
            </a:r>
            <a:endParaRPr sz="40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896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1926" y="1280160"/>
            <a:ext cx="3665468" cy="4297680"/>
          </a:xfrm>
        </p:spPr>
        <p:txBody>
          <a:bodyPr anchor="ctr">
            <a:normAutofit/>
          </a:bodyPr>
          <a:lstStyle/>
          <a:p>
            <a:r>
              <a:rPr lang="en-US" i="1" dirty="0"/>
              <a:t>New rule</a:t>
            </a:r>
            <a:r>
              <a:rPr lang="en-US" dirty="0"/>
              <a:t>:</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154984"/>
            <a:ext cx="6169703" cy="6555782"/>
          </a:xfrm>
        </p:spPr>
        <p:txBody>
          <a:bodyPr anchor="ctr">
            <a:normAutofit/>
          </a:bodyPr>
          <a:lstStyle/>
          <a:p>
            <a:r>
              <a:rPr lang="en-US" sz="2800" b="1" dirty="0" smtClean="0"/>
              <a:t>(b)1</a:t>
            </a:r>
          </a:p>
          <a:p>
            <a:r>
              <a:rPr lang="en-US" sz="2800" dirty="0" smtClean="0"/>
              <a:t>This </a:t>
            </a:r>
            <a:r>
              <a:rPr lang="en-US" sz="2800" dirty="0"/>
              <a:t>is the first of the </a:t>
            </a:r>
            <a:r>
              <a:rPr lang="en-US" sz="2800" u="sng" dirty="0"/>
              <a:t>key changes </a:t>
            </a:r>
            <a:r>
              <a:rPr lang="en-US" sz="2800" dirty="0"/>
              <a:t>to the </a:t>
            </a:r>
            <a:r>
              <a:rPr lang="en-US" sz="2800" dirty="0" smtClean="0"/>
              <a:t>Rule </a:t>
            </a:r>
          </a:p>
          <a:p>
            <a:r>
              <a:rPr lang="en-US" sz="2800" dirty="0" smtClean="0"/>
              <a:t>In </a:t>
            </a:r>
            <a:r>
              <a:rPr lang="en-US" sz="2800" dirty="0"/>
              <a:t>this subsection, the defense is entitled to inspect and review (but not copy) “RELEVANT REPORTS PREPARED BY LAW ENFORCEMENT OFFICERS...IN CONNECTION WITH THE PARTICULAR CASE.”</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0062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1930" y="1600199"/>
            <a:ext cx="3741514" cy="4297680"/>
          </a:xfrm>
        </p:spPr>
        <p:txBody>
          <a:bodyPr anchor="ctr">
            <a:normAutofit/>
          </a:bodyPr>
          <a:lstStyle/>
          <a:p>
            <a:r>
              <a:rPr lang="en-US" i="1" dirty="0"/>
              <a:t>New rule</a:t>
            </a:r>
            <a:r>
              <a:rPr lang="en-US" dirty="0"/>
              <a:t>:</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247972"/>
            <a:ext cx="6169703" cy="6245817"/>
          </a:xfrm>
        </p:spPr>
        <p:txBody>
          <a:bodyPr anchor="ctr">
            <a:noAutofit/>
          </a:bodyPr>
          <a:lstStyle/>
          <a:p>
            <a:pPr marL="0" indent="0">
              <a:buNone/>
            </a:pPr>
            <a:r>
              <a:rPr lang="en-US" sz="2800" b="1" u="sng" dirty="0" smtClean="0"/>
              <a:t>What </a:t>
            </a:r>
            <a:r>
              <a:rPr lang="en-US" sz="2800" b="1" u="sng" dirty="0"/>
              <a:t>are Relevant Reports</a:t>
            </a:r>
            <a:r>
              <a:rPr lang="en-US" sz="2800" dirty="0" smtClean="0"/>
              <a:t>?</a:t>
            </a:r>
            <a:r>
              <a:rPr lang="en-US" sz="2800" dirty="0"/>
              <a:t> (II) </a:t>
            </a:r>
          </a:p>
          <a:p>
            <a:r>
              <a:rPr lang="en-US" sz="2800" dirty="0" smtClean="0"/>
              <a:t>(b)6:  </a:t>
            </a:r>
            <a:r>
              <a:rPr lang="en-US" sz="2800" dirty="0"/>
              <a:t>“The Rule does not authorize discovery or inspection of the Commonwealth’s, “work product…internal reports, witness statements, memoranda, correspondence, legal research or other internal documents prepared by the office of the Commonwealth’s attorney or its agents in anticipation of trial.”</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2731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42454" y="1600199"/>
            <a:ext cx="3880989" cy="4297680"/>
          </a:xfrm>
        </p:spPr>
        <p:txBody>
          <a:bodyPr anchor="ctr">
            <a:normAutofit/>
          </a:bodyPr>
          <a:lstStyle/>
          <a:p>
            <a:r>
              <a:rPr lang="en-US" i="1" dirty="0"/>
              <a:t>New rule</a:t>
            </a:r>
            <a:r>
              <a:rPr lang="en-US" dirty="0"/>
              <a:t>:</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278968"/>
            <a:ext cx="6169703" cy="6044339"/>
          </a:xfrm>
        </p:spPr>
        <p:txBody>
          <a:bodyPr anchor="ctr">
            <a:normAutofit fontScale="92500" lnSpcReduction="10000"/>
          </a:bodyPr>
          <a:lstStyle/>
          <a:p>
            <a:r>
              <a:rPr lang="en-US" sz="3200" b="1" dirty="0"/>
              <a:t>(</a:t>
            </a:r>
            <a:r>
              <a:rPr lang="en-US" sz="3200" b="1" dirty="0" smtClean="0"/>
              <a:t>b)2(A)</a:t>
            </a:r>
            <a:r>
              <a:rPr lang="en-US" sz="3200" dirty="0" smtClean="0"/>
              <a:t>: standard existing language </a:t>
            </a:r>
            <a:endParaRPr lang="en-US" sz="3200" dirty="0"/>
          </a:p>
          <a:p>
            <a:r>
              <a:rPr lang="en-US" sz="3200" b="1" dirty="0" smtClean="0"/>
              <a:t>(b)2(b)</a:t>
            </a:r>
            <a:r>
              <a:rPr lang="en-US" sz="3200" dirty="0" smtClean="0"/>
              <a:t>While </a:t>
            </a:r>
            <a:r>
              <a:rPr lang="en-US" sz="3200" dirty="0"/>
              <a:t>the Commonwealth </a:t>
            </a:r>
            <a:r>
              <a:rPr lang="en-US" sz="3200" dirty="0" smtClean="0"/>
              <a:t>has </a:t>
            </a:r>
            <a:r>
              <a:rPr lang="en-US" sz="3200" dirty="0"/>
              <a:t>previously </a:t>
            </a:r>
            <a:r>
              <a:rPr lang="en-US" sz="3200" dirty="0" smtClean="0"/>
              <a:t>not been </a:t>
            </a:r>
            <a:r>
              <a:rPr lang="en-US" sz="3200" dirty="0"/>
              <a:t>required to share written or recorded statements </a:t>
            </a:r>
            <a:r>
              <a:rPr lang="en-US" sz="3200" dirty="0" smtClean="0"/>
              <a:t>or the substance of any oral statements made </a:t>
            </a:r>
            <a:r>
              <a:rPr lang="en-US" sz="3200" dirty="0"/>
              <a:t>by the accused to anyone other than law enforcement officers, </a:t>
            </a:r>
            <a:r>
              <a:rPr lang="en-US" sz="3200" b="1" dirty="0"/>
              <a:t>the new rule requires that such statements be provided in discovery.</a:t>
            </a:r>
            <a:endParaRPr sz="3200" b="1"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472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42454" y="1600199"/>
            <a:ext cx="3880989" cy="4297680"/>
          </a:xfrm>
        </p:spPr>
        <p:txBody>
          <a:bodyPr anchor="ctr">
            <a:normAutofit/>
          </a:bodyPr>
          <a:lstStyle/>
          <a:p>
            <a:r>
              <a:rPr lang="en-US" i="1" dirty="0" smtClean="0"/>
              <a:t>Rule 3.4 Professional </a:t>
            </a:r>
            <a:br>
              <a:rPr lang="en-US" i="1" dirty="0" smtClean="0"/>
            </a:br>
            <a:r>
              <a:rPr lang="en-US" i="1" dirty="0" smtClean="0"/>
              <a:t>Conduct</a:t>
            </a:r>
            <a:endParaRPr lang="en-US" dirty="0"/>
          </a:p>
        </p:txBody>
      </p:sp>
      <p:sp>
        <p:nvSpPr>
          <p:cNvPr id="3" name="Content Placeholder 2"/>
          <p:cNvSpPr>
            <a:spLocks noGrp="1"/>
          </p:cNvSpPr>
          <p:nvPr>
            <p:ph idx="1"/>
          </p:nvPr>
        </p:nvSpPr>
        <p:spPr>
          <a:xfrm>
            <a:off x="4885151" y="278968"/>
            <a:ext cx="6169703" cy="6044339"/>
          </a:xfrm>
        </p:spPr>
        <p:txBody>
          <a:bodyPr anchor="ctr">
            <a:normAutofit fontScale="92500"/>
          </a:bodyPr>
          <a:lstStyle/>
          <a:p>
            <a:r>
              <a:rPr lang="en-US" sz="3200" dirty="0" smtClean="0"/>
              <a:t>(a) Can’t obstruct another parties access to evidence</a:t>
            </a:r>
          </a:p>
          <a:p>
            <a:r>
              <a:rPr lang="en-US" sz="3200" dirty="0" smtClean="0"/>
              <a:t>(d) in pretrial procedure, make a frivolous discovery request or fail to make a diligent effort to comply</a:t>
            </a:r>
            <a:r>
              <a:rPr lang="en-US" sz="3200" b="1" dirty="0" smtClean="0"/>
              <a:t>.</a:t>
            </a:r>
          </a:p>
          <a:p>
            <a:r>
              <a:rPr lang="en-US" sz="3200" dirty="0" smtClean="0"/>
              <a:t>(e) in trial allude to evidence that may not be admissible</a:t>
            </a:r>
          </a:p>
          <a:p>
            <a:r>
              <a:rPr lang="en-US" sz="3200" dirty="0" smtClean="0"/>
              <a:t>(h) request a person refrain from voluntarily giving relevant information to another party</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884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r>
              <a:rPr lang="en-US" dirty="0" smtClean="0"/>
              <a:t>Lawyer A receives discovery from the Commonwealth containing statements made by the defendant to his mother, that are now discoverable. </a:t>
            </a:r>
          </a:p>
          <a:p>
            <a:r>
              <a:rPr lang="en-US" dirty="0" smtClean="0"/>
              <a:t>Lawyer A calls mother and asks to speak with her before she speaks with the Commonwealth about those statements.</a:t>
            </a:r>
          </a:p>
          <a:p>
            <a:r>
              <a:rPr lang="en-US" dirty="0" smtClean="0"/>
              <a:t>Lawyer A tells the mother that she does not have to talk the Commonwealth.</a:t>
            </a:r>
          </a:p>
          <a:p>
            <a:pPr lvl="2"/>
            <a:endParaRPr lang="en-US" dirty="0" smtClean="0"/>
          </a:p>
          <a:p>
            <a:endParaRPr lang="en-US" dirty="0"/>
          </a:p>
        </p:txBody>
      </p:sp>
    </p:spTree>
    <p:extLst>
      <p:ext uri="{BB962C8B-B14F-4D97-AF65-F5344CB8AC3E}">
        <p14:creationId xmlns:p14="http://schemas.microsoft.com/office/powerpoint/2010/main" val="214148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pPr lvl="1"/>
            <a:r>
              <a:rPr lang="en-US" dirty="0"/>
              <a:t>What Rules of Professional Conduct would be at play?	</a:t>
            </a:r>
          </a:p>
          <a:p>
            <a:pPr lvl="2"/>
            <a:r>
              <a:rPr lang="en-US" dirty="0"/>
              <a:t>Rule 3.4, and Rule 4.3</a:t>
            </a:r>
          </a:p>
          <a:p>
            <a:pPr lvl="1"/>
            <a:r>
              <a:rPr lang="en-US" dirty="0"/>
              <a:t>Did Lawyer A commit a violation of Rule 3.4 with their first question</a:t>
            </a:r>
            <a:r>
              <a:rPr lang="en-US" dirty="0" smtClean="0"/>
              <a:t>?</a:t>
            </a:r>
          </a:p>
          <a:p>
            <a:pPr lvl="2"/>
            <a:r>
              <a:rPr lang="en-US" dirty="0"/>
              <a:t>No merely asking for preferred treatment violates no part of </a:t>
            </a:r>
            <a:r>
              <a:rPr lang="en-US" dirty="0" smtClean="0"/>
              <a:t>3.4</a:t>
            </a:r>
            <a:endParaRPr lang="en-US" dirty="0"/>
          </a:p>
          <a:p>
            <a:pPr lvl="1"/>
            <a:r>
              <a:rPr lang="en-US" dirty="0" smtClean="0"/>
              <a:t>Did Lawyer A violate rule 3.4 with the second statement</a:t>
            </a:r>
          </a:p>
          <a:p>
            <a:pPr lvl="2"/>
            <a:r>
              <a:rPr lang="en-US" dirty="0" smtClean="0"/>
              <a:t>No </a:t>
            </a:r>
            <a:r>
              <a:rPr lang="en-US" dirty="0"/>
              <a:t>merely </a:t>
            </a:r>
            <a:r>
              <a:rPr lang="en-US" dirty="0" smtClean="0"/>
              <a:t>stating that the mother did not have to speak with the Commonwealth violates </a:t>
            </a:r>
            <a:r>
              <a:rPr lang="en-US" dirty="0"/>
              <a:t>no part of </a:t>
            </a:r>
            <a:r>
              <a:rPr lang="en-US" dirty="0" smtClean="0"/>
              <a:t>3.4, while that may have been “advice” under Rule 4.3, the Lawyer did not tell the mother to NOT talk to the Commonwealth, merely that she just did not have to. </a:t>
            </a:r>
          </a:p>
          <a:p>
            <a:pPr lvl="2"/>
            <a:r>
              <a:rPr lang="en-US" dirty="0" smtClean="0"/>
              <a:t>Rule 4.3 – Giving Legal Advice </a:t>
            </a:r>
          </a:p>
          <a:p>
            <a:pPr lvl="2"/>
            <a:endParaRPr lang="en-US" dirty="0" smtClean="0"/>
          </a:p>
          <a:p>
            <a:pPr lvl="2"/>
            <a:endParaRPr lang="en-US" dirty="0"/>
          </a:p>
          <a:p>
            <a:endParaRPr lang="en-US" dirty="0"/>
          </a:p>
        </p:txBody>
      </p:sp>
    </p:spTree>
    <p:extLst>
      <p:ext uri="{BB962C8B-B14F-4D97-AF65-F5344CB8AC3E}">
        <p14:creationId xmlns:p14="http://schemas.microsoft.com/office/powerpoint/2010/main" val="80207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49961" y="1600199"/>
            <a:ext cx="3173482" cy="4297680"/>
          </a:xfrm>
        </p:spPr>
        <p:txBody>
          <a:bodyPr anchor="ctr">
            <a:normAutofit/>
          </a:bodyPr>
          <a:lstStyle/>
          <a:p>
            <a:r>
              <a:rPr lang="en-US" dirty="0" smtClean="0"/>
              <a:t>Contents</a:t>
            </a:r>
            <a:br>
              <a:rPr lang="en-US" dirty="0" smtClean="0"/>
            </a:br>
            <a:r>
              <a:rPr lang="en-US" dirty="0" smtClean="0"/>
              <a:t>3A:11</a:t>
            </a:r>
            <a:endParaRPr lang="en-US" dirty="0"/>
          </a:p>
        </p:txBody>
      </p:sp>
      <p:sp>
        <p:nvSpPr>
          <p:cNvPr id="3" name="Content Placeholder 2"/>
          <p:cNvSpPr>
            <a:spLocks noGrp="1"/>
          </p:cNvSpPr>
          <p:nvPr>
            <p:ph idx="1"/>
          </p:nvPr>
        </p:nvSpPr>
        <p:spPr>
          <a:xfrm>
            <a:off x="4885151" y="1600199"/>
            <a:ext cx="6169703" cy="4297680"/>
          </a:xfrm>
        </p:spPr>
        <p:txBody>
          <a:bodyPr anchor="ctr">
            <a:normAutofit/>
          </a:bodyPr>
          <a:lstStyle/>
          <a:p>
            <a:r>
              <a:rPr lang="en-US" dirty="0" smtClean="0"/>
              <a:t>Efforts </a:t>
            </a:r>
            <a:r>
              <a:rPr lang="en-US" dirty="0"/>
              <a:t>for Change</a:t>
            </a:r>
          </a:p>
          <a:p>
            <a:r>
              <a:rPr lang="en-US" dirty="0"/>
              <a:t>The Virginia Supreme Court Speaks</a:t>
            </a:r>
          </a:p>
          <a:p>
            <a:r>
              <a:rPr lang="en-US" dirty="0"/>
              <a:t>Subsection (a) General Provisions</a:t>
            </a:r>
          </a:p>
          <a:p>
            <a:r>
              <a:rPr lang="en-US" dirty="0"/>
              <a:t>Subsection (b) Discovery by the Accused</a:t>
            </a:r>
          </a:p>
          <a:p>
            <a:r>
              <a:rPr lang="en-US" dirty="0"/>
              <a:t>Subsection (c) Redaction and Restricted Dissemination</a:t>
            </a:r>
          </a:p>
          <a:p>
            <a:r>
              <a:rPr lang="en-US" dirty="0"/>
              <a:t>Subsection (d) Discovery by the Commonwealth</a:t>
            </a:r>
          </a:p>
          <a:p>
            <a:r>
              <a:rPr lang="en-US" dirty="0"/>
              <a:t>Subsection (g) Protective </a:t>
            </a:r>
            <a:r>
              <a:rPr lang="en-US" dirty="0" smtClean="0"/>
              <a:t>Order</a:t>
            </a:r>
            <a:endParaRPr lang="en-US"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968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a:t>
            </a:r>
            <a:endParaRPr lang="en-US" dirty="0"/>
          </a:p>
        </p:txBody>
      </p:sp>
      <p:sp>
        <p:nvSpPr>
          <p:cNvPr id="3" name="Content Placeholder 2"/>
          <p:cNvSpPr>
            <a:spLocks noGrp="1"/>
          </p:cNvSpPr>
          <p:nvPr>
            <p:ph idx="1"/>
          </p:nvPr>
        </p:nvSpPr>
        <p:spPr>
          <a:xfrm>
            <a:off x="1104293" y="1633818"/>
            <a:ext cx="8946541" cy="4805082"/>
          </a:xfrm>
        </p:spPr>
        <p:txBody>
          <a:bodyPr>
            <a:normAutofit lnSpcReduction="10000"/>
          </a:bodyPr>
          <a:lstStyle/>
          <a:p>
            <a:r>
              <a:rPr lang="en-US" dirty="0" smtClean="0"/>
              <a:t>4.3 – Giving Legal Advice to Unrepresented Parties</a:t>
            </a:r>
          </a:p>
          <a:p>
            <a:pPr lvl="1"/>
            <a:r>
              <a:rPr lang="en-US" dirty="0" smtClean="0"/>
              <a:t>Three Prong Test, an ethical issue arises if all three are done in the same communication.</a:t>
            </a:r>
          </a:p>
          <a:p>
            <a:r>
              <a:rPr lang="en-US" dirty="0" smtClean="0"/>
              <a:t>1) The </a:t>
            </a:r>
            <a:r>
              <a:rPr lang="en-US" dirty="0"/>
              <a:t>communication must be on behalf of a client; </a:t>
            </a:r>
            <a:endParaRPr lang="en-US" dirty="0" smtClean="0"/>
          </a:p>
          <a:p>
            <a:r>
              <a:rPr lang="en-US" dirty="0" smtClean="0"/>
              <a:t>2</a:t>
            </a:r>
            <a:r>
              <a:rPr lang="en-US" dirty="0"/>
              <a:t>) The communication must include advice, other than the advice to secure counsel; </a:t>
            </a:r>
            <a:r>
              <a:rPr lang="en-US" dirty="0" smtClean="0"/>
              <a:t>and </a:t>
            </a:r>
          </a:p>
          <a:p>
            <a:r>
              <a:rPr lang="en-US" dirty="0" smtClean="0"/>
              <a:t>3</a:t>
            </a:r>
            <a:r>
              <a:rPr lang="en-US" dirty="0"/>
              <a:t>) The interests of the person must be or have a reasonable possibility of being in conflict with the interest of the client</a:t>
            </a:r>
            <a:r>
              <a:rPr lang="en-US" dirty="0" smtClean="0"/>
              <a:t>.</a:t>
            </a:r>
            <a:endParaRPr lang="en-US" dirty="0"/>
          </a:p>
          <a:p>
            <a:pPr lvl="1"/>
            <a:r>
              <a:rPr lang="en-US" dirty="0" smtClean="0"/>
              <a:t>Here telling the mother that she did not have to speak with the Commonwealth would satisfy prong 1, and clearly it satisfies prong 2.</a:t>
            </a:r>
          </a:p>
          <a:p>
            <a:pPr lvl="1"/>
            <a:r>
              <a:rPr lang="en-US" dirty="0" smtClean="0"/>
              <a:t>This is interesting because we don’t have the statement given in discovery in our hypothetical, so Lawyer A may know based on the statement that the mothers interests are aligned with that of his client. Lawyer A must ascertain the interest before making the statement</a:t>
            </a:r>
            <a:r>
              <a:rPr lang="en-US" dirty="0"/>
              <a:t> </a:t>
            </a:r>
            <a:r>
              <a:rPr lang="en-US" dirty="0" smtClean="0"/>
              <a:t>to stay within compliance.</a:t>
            </a:r>
            <a:endParaRPr lang="en-US" dirty="0"/>
          </a:p>
        </p:txBody>
      </p:sp>
    </p:spTree>
    <p:extLst>
      <p:ext uri="{BB962C8B-B14F-4D97-AF65-F5344CB8AC3E}">
        <p14:creationId xmlns:p14="http://schemas.microsoft.com/office/powerpoint/2010/main" val="426218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additive="base">
                                        <p:cTn id="4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22" y="1600199"/>
            <a:ext cx="3633021" cy="4297680"/>
          </a:xfrm>
        </p:spPr>
        <p:txBody>
          <a:bodyPr anchor="ctr">
            <a:normAutofit/>
          </a:bodyPr>
          <a:lstStyle/>
          <a:p>
            <a:r>
              <a:rPr lang="en-US" i="1" dirty="0"/>
              <a:t>New rule</a:t>
            </a:r>
            <a:r>
              <a:rPr lang="en-US" dirty="0"/>
              <a:t>:</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433953"/>
            <a:ext cx="6169703" cy="6106332"/>
          </a:xfrm>
        </p:spPr>
        <p:txBody>
          <a:bodyPr anchor="ctr">
            <a:normAutofit/>
          </a:bodyPr>
          <a:lstStyle/>
          <a:p>
            <a:r>
              <a:rPr lang="en-US" sz="3600" dirty="0"/>
              <a:t> </a:t>
            </a:r>
            <a:r>
              <a:rPr lang="en-US" sz="3600" b="1" dirty="0"/>
              <a:t>(</a:t>
            </a:r>
            <a:r>
              <a:rPr lang="en-US" sz="3600" b="1" dirty="0" smtClean="0"/>
              <a:t>b)2(C):</a:t>
            </a:r>
            <a:endParaRPr lang="en-US" sz="3600" b="1" dirty="0"/>
          </a:p>
          <a:p>
            <a:r>
              <a:rPr lang="en-US" sz="3600" dirty="0"/>
              <a:t>Such statements made to a co-defendant or co-conspirators </a:t>
            </a:r>
            <a:r>
              <a:rPr lang="en-US" sz="3600" i="1" dirty="0"/>
              <a:t>that the Commonwealth intends to use at trial </a:t>
            </a:r>
            <a:r>
              <a:rPr lang="en-US" sz="3600" dirty="0"/>
              <a:t>must also be disclosed to the </a:t>
            </a:r>
            <a:r>
              <a:rPr lang="en-US" sz="3600" dirty="0" smtClean="0"/>
              <a:t>defense in discovery</a:t>
            </a:r>
            <a:r>
              <a:rPr lang="en-US" sz="2800" dirty="0" smtClean="0"/>
              <a:t>.</a:t>
            </a:r>
            <a:endParaRPr sz="28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116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22" y="1600199"/>
            <a:ext cx="3633021" cy="4297680"/>
          </a:xfrm>
        </p:spPr>
        <p:txBody>
          <a:bodyPr anchor="ctr">
            <a:normAutofit/>
          </a:bodyPr>
          <a:lstStyle/>
          <a:p>
            <a:r>
              <a:rPr lang="en-US" i="1" dirty="0"/>
              <a:t>New rule</a:t>
            </a:r>
            <a:r>
              <a:rPr lang="en-US" dirty="0"/>
              <a:t>:</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433953"/>
            <a:ext cx="6169703" cy="6106332"/>
          </a:xfrm>
        </p:spPr>
        <p:txBody>
          <a:bodyPr anchor="ctr">
            <a:normAutofit/>
          </a:bodyPr>
          <a:lstStyle/>
          <a:p>
            <a:r>
              <a:rPr lang="en-US" sz="3600" dirty="0"/>
              <a:t> </a:t>
            </a:r>
            <a:r>
              <a:rPr lang="en-US" sz="3600" b="1" dirty="0"/>
              <a:t>(</a:t>
            </a:r>
            <a:r>
              <a:rPr lang="en-US" sz="3600" b="1" dirty="0" smtClean="0"/>
              <a:t>b)3:</a:t>
            </a:r>
            <a:endParaRPr lang="en-US" sz="3600" b="1" dirty="0"/>
          </a:p>
          <a:p>
            <a:r>
              <a:rPr lang="en-US" sz="2800" dirty="0" smtClean="0"/>
              <a:t>Looks the same but it is not. </a:t>
            </a:r>
          </a:p>
          <a:p>
            <a:r>
              <a:rPr lang="en-US" sz="2800" dirty="0" smtClean="0"/>
              <a:t>The court has added the word recordings to be allowed to be copied.</a:t>
            </a:r>
            <a:endParaRPr sz="28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283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b)4(A)</a:t>
            </a:r>
            <a:r>
              <a:rPr lang="en-US" sz="3200" dirty="0" smtClean="0"/>
              <a:t>:</a:t>
            </a:r>
            <a:endParaRPr lang="en-US" sz="3200" dirty="0"/>
          </a:p>
          <a:p>
            <a:r>
              <a:rPr lang="en-US" sz="3200" dirty="0"/>
              <a:t>The Commonwealth must provide the report of any expert it intends to use at trial or sentencing, along with the expert’s contact information.</a:t>
            </a:r>
          </a:p>
          <a:p>
            <a:r>
              <a:rPr lang="en-US" sz="3200" dirty="0"/>
              <a:t>If there is no written report, then a summary of the expert’s conclusions must be provided to the defense</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24390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438150"/>
            <a:ext cx="6169703" cy="5962650"/>
          </a:xfrm>
        </p:spPr>
        <p:txBody>
          <a:bodyPr anchor="ctr">
            <a:normAutofit lnSpcReduction="10000"/>
          </a:bodyPr>
          <a:lstStyle/>
          <a:p>
            <a:r>
              <a:rPr lang="en-US" sz="3200" b="1" dirty="0"/>
              <a:t>(</a:t>
            </a:r>
            <a:r>
              <a:rPr lang="en-US" sz="3200" b="1" dirty="0" smtClean="0"/>
              <a:t>b)5</a:t>
            </a:r>
            <a:r>
              <a:rPr lang="en-US" sz="3200" dirty="0" smtClean="0"/>
              <a:t>:</a:t>
            </a:r>
            <a:endParaRPr lang="en-US" sz="3200" dirty="0"/>
          </a:p>
          <a:p>
            <a:r>
              <a:rPr lang="en-US" sz="3200" dirty="0"/>
              <a:t>Provide to the accused a list of the names and, if known, the addresses of all persons who are expected to testify on behalf of the Commonwealth at trial or sentencing. This provision is subject to subpart (c)(l) of this Rule and to any protective orders entered by the court pursuant to subpart (g).</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8783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1824" y="890016"/>
            <a:ext cx="7571232" cy="2800767"/>
          </a:xfrm>
          <a:prstGeom prst="rect">
            <a:avLst/>
          </a:prstGeom>
        </p:spPr>
        <p:txBody>
          <a:bodyPr wrap="square">
            <a:spAutoFit/>
          </a:bodyPr>
          <a:lstStyle/>
          <a:p>
            <a:r>
              <a:rPr lang="en-US" sz="4400" dirty="0"/>
              <a:t/>
            </a:r>
            <a:br>
              <a:rPr lang="en-US" sz="4400" dirty="0"/>
            </a:br>
            <a:r>
              <a:rPr lang="en-US" sz="4400" dirty="0"/>
              <a:t>Subsection (c)</a:t>
            </a:r>
            <a:br>
              <a:rPr lang="en-US" sz="4400" dirty="0"/>
            </a:br>
            <a:r>
              <a:rPr lang="en-US" sz="4400" dirty="0"/>
              <a:t>Redaction and Restricted Dissemination Material</a:t>
            </a:r>
          </a:p>
        </p:txBody>
      </p:sp>
      <p:sp>
        <p:nvSpPr>
          <p:cNvPr id="3" name="Rectangle 2"/>
          <p:cNvSpPr/>
          <p:nvPr/>
        </p:nvSpPr>
        <p:spPr>
          <a:xfrm>
            <a:off x="134112" y="520684"/>
            <a:ext cx="2389632" cy="707886"/>
          </a:xfrm>
          <a:prstGeom prst="rect">
            <a:avLst/>
          </a:prstGeom>
        </p:spPr>
        <p:txBody>
          <a:bodyPr wrap="square">
            <a:spAutoFit/>
          </a:bodyPr>
          <a:lstStyle/>
          <a:p>
            <a:r>
              <a:rPr lang="en-US" sz="4000" i="1" dirty="0"/>
              <a:t>New rule</a:t>
            </a:r>
            <a:r>
              <a:rPr lang="en-US" sz="4000" dirty="0"/>
              <a:t>:</a:t>
            </a:r>
          </a:p>
        </p:txBody>
      </p:sp>
    </p:spTree>
    <p:extLst>
      <p:ext uri="{BB962C8B-B14F-4D97-AF65-F5344CB8AC3E}">
        <p14:creationId xmlns:p14="http://schemas.microsoft.com/office/powerpoint/2010/main" val="25181792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lnSpcReduction="10000"/>
          </a:bodyPr>
          <a:lstStyle/>
          <a:p>
            <a:r>
              <a:rPr lang="en-US" sz="3200" b="1" dirty="0" smtClean="0"/>
              <a:t>(c)1(A):  </a:t>
            </a:r>
            <a:r>
              <a:rPr lang="en-US" sz="3200" dirty="0" smtClean="0"/>
              <a:t>The </a:t>
            </a:r>
            <a:r>
              <a:rPr lang="en-US" sz="3200" dirty="0"/>
              <a:t>Commonwealth may redact dates of birth and social security numbers </a:t>
            </a:r>
            <a:r>
              <a:rPr lang="en-US" sz="3200" i="1" dirty="0"/>
              <a:t>for any person</a:t>
            </a:r>
            <a:r>
              <a:rPr lang="en-US" sz="3200" dirty="0"/>
              <a:t> whose identity must be revealed to the defense.</a:t>
            </a:r>
          </a:p>
          <a:p>
            <a:r>
              <a:rPr lang="en-US" sz="3200" dirty="0"/>
              <a:t>The address, telephone number, email address and place of employment of any </a:t>
            </a:r>
            <a:r>
              <a:rPr lang="en-US" sz="3200" b="1" dirty="0"/>
              <a:t>victim</a:t>
            </a:r>
            <a:r>
              <a:rPr lang="en-US" sz="3200" dirty="0"/>
              <a:t> as defined in §</a:t>
            </a:r>
            <a:r>
              <a:rPr lang="en-US" sz="3200" dirty="0" smtClean="0"/>
              <a:t>19.2-11 et all</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7765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smtClean="0"/>
              <a:t>BUT</a:t>
            </a:r>
            <a:r>
              <a:rPr lang="en-US" sz="3200" dirty="0" smtClean="0"/>
              <a:t> </a:t>
            </a:r>
            <a:r>
              <a:rPr lang="en-US" sz="3200" dirty="0"/>
              <a:t>the defendant may move the court to compel the Commonwealth to disclose that personal information. </a:t>
            </a:r>
          </a:p>
          <a:p>
            <a:r>
              <a:rPr lang="en-US" sz="3200" dirty="0"/>
              <a:t>The court may order that the information be designated Restricted Dissemination </a:t>
            </a:r>
            <a:r>
              <a:rPr lang="en-US" sz="3200" dirty="0" smtClean="0"/>
              <a:t>Material (RDM).</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7122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 </a:t>
            </a:r>
            <a:r>
              <a:rPr lang="en-US" sz="3200" b="1" dirty="0" smtClean="0"/>
              <a:t>(c)2(B)</a:t>
            </a:r>
            <a:endParaRPr lang="en-US" sz="3200" b="1" u="sng" dirty="0"/>
          </a:p>
          <a:p>
            <a:r>
              <a:rPr lang="en-US" sz="3200" dirty="0"/>
              <a:t>RDM is that which would result in cognizable danger to the safety or security of a witness or victim; or</a:t>
            </a:r>
          </a:p>
          <a:p>
            <a:r>
              <a:rPr lang="en-US" sz="3200" dirty="0"/>
              <a:t>Would result in cognizable danger of a witness being intimidated or tampered with; or</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63069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a:t>
            </a:r>
            <a:r>
              <a:rPr lang="en-US" sz="3200" dirty="0"/>
              <a:t> (II)</a:t>
            </a:r>
            <a:endParaRPr lang="en-US" sz="3200" u="sng" dirty="0"/>
          </a:p>
          <a:p>
            <a:r>
              <a:rPr lang="en-US" sz="3200" dirty="0"/>
              <a:t>May compromise an ongoing criminal investigation or confidential law enforcement technique; or</a:t>
            </a:r>
          </a:p>
          <a:p>
            <a:r>
              <a:rPr lang="en-US" sz="3200" dirty="0"/>
              <a:t>Relates to the statement of a child victim or witness ≤ 14 years of age</a:t>
            </a:r>
          </a:p>
          <a:p>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7098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Hard Truth on 3A:11</a:t>
            </a:r>
            <a:endParaRPr lang="en-US" dirty="0"/>
          </a:p>
        </p:txBody>
      </p:sp>
      <p:sp>
        <p:nvSpPr>
          <p:cNvPr id="3" name="Content Placeholder 2"/>
          <p:cNvSpPr>
            <a:spLocks noGrp="1"/>
          </p:cNvSpPr>
          <p:nvPr>
            <p:ph idx="1"/>
          </p:nvPr>
        </p:nvSpPr>
        <p:spPr/>
        <p:txBody>
          <a:bodyPr/>
          <a:lstStyle/>
          <a:p>
            <a:r>
              <a:rPr lang="en-US" dirty="0" smtClean="0"/>
              <a:t>This rule has many changes and additional requirements on the Commonwealth as well as Defense Counsel. </a:t>
            </a:r>
          </a:p>
          <a:p>
            <a:r>
              <a:rPr lang="en-US" dirty="0" smtClean="0"/>
              <a:t>Understand that this is an overview of substantive changes of the rule, but should not stand in place of your through examination of the new rule and how it applies to your practice. </a:t>
            </a:r>
          </a:p>
          <a:p>
            <a:r>
              <a:rPr lang="en-US" dirty="0" smtClean="0"/>
              <a:t>Many of the changes may require litigation, of which there are no Legal Ethics Opinions, or case law to guide us in particular instances. </a:t>
            </a:r>
            <a:endParaRPr lang="en-US" dirty="0"/>
          </a:p>
        </p:txBody>
      </p:sp>
    </p:spTree>
    <p:extLst>
      <p:ext uri="{BB962C8B-B14F-4D97-AF65-F5344CB8AC3E}">
        <p14:creationId xmlns:p14="http://schemas.microsoft.com/office/powerpoint/2010/main" val="212116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a:t>
            </a:r>
            <a:r>
              <a:rPr lang="en-US" sz="3200" dirty="0"/>
              <a:t> (III)</a:t>
            </a:r>
            <a:endParaRPr lang="en-US" sz="3200" u="sng" dirty="0"/>
          </a:p>
          <a:p>
            <a:r>
              <a:rPr lang="en-US" sz="3200" dirty="0" smtClean="0"/>
              <a:t>The </a:t>
            </a:r>
            <a:r>
              <a:rPr lang="en-US" sz="3200" dirty="0"/>
              <a:t>Commonwealth’s attorney must execute a document certifying that the material qualifies as RDM unless the attorney for the accused agrees to the </a:t>
            </a:r>
            <a:r>
              <a:rPr lang="en-US" sz="3200" dirty="0" smtClean="0"/>
              <a:t>designation; see (c)2(a)</a:t>
            </a:r>
            <a:endParaRPr lang="en-US" sz="3200" dirty="0"/>
          </a:p>
          <a:p>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06451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a:t>
            </a:r>
            <a:r>
              <a:rPr lang="en-US" sz="3200" dirty="0"/>
              <a:t> </a:t>
            </a:r>
            <a:r>
              <a:rPr lang="en-US" sz="3200" dirty="0" smtClean="0"/>
              <a:t>(IV)</a:t>
            </a:r>
            <a:endParaRPr lang="en-US" sz="3200" u="sng" dirty="0"/>
          </a:p>
          <a:p>
            <a:r>
              <a:rPr lang="en-US" sz="3200" dirty="0"/>
              <a:t>RDM may only be disclosed to the attorney for the accused </a:t>
            </a:r>
          </a:p>
          <a:p>
            <a:r>
              <a:rPr lang="en-US" sz="3200" dirty="0"/>
              <a:t>Defense attorney cannot reproduce, copy or disseminate RDM in any way.   (c)(2</a:t>
            </a:r>
            <a:r>
              <a:rPr lang="en-US" sz="3200" dirty="0" smtClean="0"/>
              <a:t>)(</a:t>
            </a:r>
            <a:r>
              <a:rPr lang="en-US" sz="3200" dirty="0"/>
              <a:t>C</a:t>
            </a:r>
            <a:r>
              <a:rPr lang="en-US" sz="3200" dirty="0" smtClean="0"/>
              <a:t>)</a:t>
            </a:r>
            <a:endParaRPr lang="en-US" sz="3200" dirty="0"/>
          </a:p>
          <a:p>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72771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a:t>
            </a:r>
            <a:r>
              <a:rPr lang="en-US" sz="3200" dirty="0"/>
              <a:t> </a:t>
            </a:r>
            <a:r>
              <a:rPr lang="en-US" sz="3200" dirty="0" smtClean="0"/>
              <a:t>(V</a:t>
            </a:r>
            <a:r>
              <a:rPr lang="en-US" sz="3200" dirty="0"/>
              <a:t>)</a:t>
            </a:r>
            <a:endParaRPr lang="en-US" sz="3200" u="sng" dirty="0"/>
          </a:p>
          <a:p>
            <a:r>
              <a:rPr lang="en-US" sz="3200" dirty="0"/>
              <a:t>Where a defendant is not represented by </a:t>
            </a:r>
            <a:r>
              <a:rPr lang="en-US" sz="3200" dirty="0" smtClean="0"/>
              <a:t>counsel, </a:t>
            </a:r>
            <a:r>
              <a:rPr lang="en-US" sz="3200" dirty="0"/>
              <a:t>the Commonwealth must move the court to limit the scope of </a:t>
            </a:r>
            <a:r>
              <a:rPr lang="en-US" sz="3200" dirty="0" smtClean="0"/>
              <a:t>discovery; see (c)2(F)</a:t>
            </a:r>
            <a:endParaRPr lang="en-US" sz="3200" dirty="0"/>
          </a:p>
          <a:p>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82017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r>
              <a:rPr lang="en-US" dirty="0" smtClean="0"/>
              <a:t>Lawyer A is appointed to a case</a:t>
            </a:r>
          </a:p>
          <a:p>
            <a:r>
              <a:rPr lang="en-US" dirty="0" smtClean="0"/>
              <a:t>Material which is deemed RDM by the court, or agreement, is disclosed to Lawyer A pursuant to subsection (c).</a:t>
            </a:r>
          </a:p>
          <a:p>
            <a:r>
              <a:rPr lang="en-US" dirty="0" smtClean="0"/>
              <a:t>Lawyer A discovers a conflict and must withdraw from the case.</a:t>
            </a:r>
          </a:p>
          <a:p>
            <a:r>
              <a:rPr lang="en-US" dirty="0" smtClean="0"/>
              <a:t>What Rule of Professional Responsibility Governs</a:t>
            </a:r>
          </a:p>
          <a:p>
            <a:r>
              <a:rPr lang="en-US" dirty="0" smtClean="0"/>
              <a:t>What </a:t>
            </a:r>
            <a:r>
              <a:rPr lang="en-US" dirty="0"/>
              <a:t>must the </a:t>
            </a:r>
            <a:r>
              <a:rPr lang="en-US" dirty="0" smtClean="0"/>
              <a:t>Lawyer do </a:t>
            </a:r>
            <a:r>
              <a:rPr lang="en-US" dirty="0"/>
              <a:t>with such </a:t>
            </a:r>
            <a:r>
              <a:rPr lang="en-US" dirty="0" smtClean="0"/>
              <a:t>the Restricted Dissemination material?</a:t>
            </a:r>
          </a:p>
        </p:txBody>
      </p:sp>
    </p:spTree>
    <p:extLst>
      <p:ext uri="{BB962C8B-B14F-4D97-AF65-F5344CB8AC3E}">
        <p14:creationId xmlns:p14="http://schemas.microsoft.com/office/powerpoint/2010/main" val="394167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r>
              <a:rPr lang="en-US" dirty="0" smtClean="0"/>
              <a:t>Rule 3.6 Governs :</a:t>
            </a:r>
            <a:r>
              <a:rPr lang="en-US" dirty="0"/>
              <a:t>(a)A lawyer who is participating or has participated in the investigation or litigation of a matter shall not make an extrajudicial statement that the lawyer knows or reasonably should know will be disseminated by means of public communication and will have a substantial likelihood of materially prejudicing an adjudicative proceeding in the matter.</a:t>
            </a:r>
          </a:p>
          <a:p>
            <a:r>
              <a:rPr lang="en-US" dirty="0" smtClean="0"/>
              <a:t>Subsection (A) 4 of the new discovery rule states that any discoverable material filed with the court shall be placed under seal.</a:t>
            </a:r>
          </a:p>
          <a:p>
            <a:r>
              <a:rPr lang="en-US" dirty="0" smtClean="0"/>
              <a:t>Under (c) redaction of Restricted Dissemination Material, (c) (2) (E) within 21 days of being released from the case the lawyer must return the material to the COURT, where it must be sealed. </a:t>
            </a:r>
            <a:endParaRPr lang="en-US" dirty="0"/>
          </a:p>
        </p:txBody>
      </p:sp>
    </p:spTree>
    <p:extLst>
      <p:ext uri="{BB962C8B-B14F-4D97-AF65-F5344CB8AC3E}">
        <p14:creationId xmlns:p14="http://schemas.microsoft.com/office/powerpoint/2010/main" val="160088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r>
              <a:rPr lang="en-US" dirty="0" smtClean="0"/>
              <a:t>Why is there an ethical element under Rule 3.6?</a:t>
            </a:r>
          </a:p>
          <a:p>
            <a:pPr lvl="1"/>
            <a:r>
              <a:rPr lang="en-US" dirty="0" smtClean="0"/>
              <a:t>Because circuit court files are matters of public record. News, citizens, or others involved in the case could ask to pull the courts file and make copies.</a:t>
            </a:r>
          </a:p>
          <a:p>
            <a:pPr lvl="1"/>
            <a:r>
              <a:rPr lang="en-US" dirty="0" smtClean="0"/>
              <a:t>While normally discovery would be exchanged between the Commonwealth and Defense counsel, and only a copy of the Order listing what was disseminated would be filed with the Court, RDM is actual discoverable material, that must be filed with the court.</a:t>
            </a:r>
          </a:p>
          <a:p>
            <a:pPr lvl="1"/>
            <a:r>
              <a:rPr lang="en-US" dirty="0" smtClean="0"/>
              <a:t>Therefore to stay in compliance with the new 3A:11, and Rule of Professional Conduct 3.6 Counsel will need to make sure the material is sealed and returned to the court. NOT GIVEN to the Defendant.</a:t>
            </a:r>
            <a:endParaRPr lang="en-US" dirty="0"/>
          </a:p>
        </p:txBody>
      </p:sp>
    </p:spTree>
    <p:extLst>
      <p:ext uri="{BB962C8B-B14F-4D97-AF65-F5344CB8AC3E}">
        <p14:creationId xmlns:p14="http://schemas.microsoft.com/office/powerpoint/2010/main" val="324078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(d)</a:t>
            </a:r>
            <a:br>
              <a:rPr lang="en-US" cap="none" dirty="0"/>
            </a:br>
            <a:r>
              <a:rPr lang="en-US" sz="2400" cap="none" dirty="0"/>
              <a:t>Discovery by the Commonwealth</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d)4</a:t>
            </a:r>
            <a:r>
              <a:rPr lang="en-US" sz="3200" dirty="0" smtClean="0"/>
              <a:t>:</a:t>
            </a:r>
            <a:endParaRPr lang="en-US" sz="3200" dirty="0"/>
          </a:p>
          <a:p>
            <a:r>
              <a:rPr lang="en-US" sz="3200" dirty="0"/>
              <a:t>Requires defense to notify the Commonwealth in writing of the intent to use expert testimony at trial or sentencing, and provide the same information that the Commonwealth is required to give pursuant to (b)4.</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76950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(d)</a:t>
            </a:r>
            <a:br>
              <a:rPr lang="en-US" cap="none" dirty="0"/>
            </a:br>
            <a:r>
              <a:rPr lang="en-US" sz="2400" cap="none" dirty="0"/>
              <a:t>Discovery by the Commonwealth</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d)5</a:t>
            </a:r>
            <a:r>
              <a:rPr lang="en-US" sz="3200" dirty="0" smtClean="0"/>
              <a:t>:</a:t>
            </a:r>
            <a:endParaRPr lang="en-US" sz="3200" dirty="0"/>
          </a:p>
          <a:p>
            <a:r>
              <a:rPr lang="en-US" sz="3200" dirty="0"/>
              <a:t>Requires defense to provide the Commonwealth a list of witnesses it intends to use at trial or sentencing, and provide the same information that the Commonwealth is required to give pursuant to (b)5.</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1556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(d)</a:t>
            </a:r>
            <a:br>
              <a:rPr lang="en-US" cap="none" dirty="0"/>
            </a:br>
            <a:r>
              <a:rPr lang="en-US" sz="2400" cap="none" dirty="0"/>
              <a:t>Discovery by the Commonwealth</a:t>
            </a:r>
            <a:endParaRPr lang="en-US" sz="2400" dirty="0"/>
          </a:p>
        </p:txBody>
      </p:sp>
      <p:sp>
        <p:nvSpPr>
          <p:cNvPr id="3" name="Content Placeholder 2"/>
          <p:cNvSpPr>
            <a:spLocks noGrp="1"/>
          </p:cNvSpPr>
          <p:nvPr>
            <p:ph idx="1"/>
          </p:nvPr>
        </p:nvSpPr>
        <p:spPr>
          <a:xfrm>
            <a:off x="4885151" y="438150"/>
            <a:ext cx="6169703" cy="5962650"/>
          </a:xfrm>
        </p:spPr>
        <p:txBody>
          <a:bodyPr anchor="ctr">
            <a:normAutofit fontScale="92500" lnSpcReduction="10000"/>
          </a:bodyPr>
          <a:lstStyle/>
          <a:p>
            <a:r>
              <a:rPr lang="en-US" sz="3200" b="1" dirty="0"/>
              <a:t>(</a:t>
            </a:r>
            <a:r>
              <a:rPr lang="en-US" sz="3200" b="1" dirty="0" smtClean="0"/>
              <a:t>d)5</a:t>
            </a:r>
            <a:r>
              <a:rPr lang="en-US" sz="3200" dirty="0" smtClean="0"/>
              <a:t>:</a:t>
            </a:r>
            <a:endParaRPr lang="en-US" sz="3200" dirty="0"/>
          </a:p>
          <a:p>
            <a:r>
              <a:rPr lang="en-US" sz="3200" dirty="0"/>
              <a:t>Provide to the </a:t>
            </a:r>
            <a:r>
              <a:rPr lang="en-US" sz="3200" dirty="0" err="1" smtClean="0"/>
              <a:t>Commonwelath</a:t>
            </a:r>
            <a:r>
              <a:rPr lang="en-US" sz="3200" dirty="0" smtClean="0"/>
              <a:t> </a:t>
            </a:r>
            <a:r>
              <a:rPr lang="en-US" sz="3200" dirty="0"/>
              <a:t>a list of the names and, if known, the addresses of all persons who are expected to testify on behalf of the Commonwealth at trial or sentencing. This provision is subject to subpart (c)(l) of this Rule and to any protective orders entered by the court pursuant to subpart (g).</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5939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(d)</a:t>
            </a:r>
            <a:br>
              <a:rPr lang="en-US" cap="none" dirty="0"/>
            </a:br>
            <a:r>
              <a:rPr lang="en-US" sz="2400" cap="none" dirty="0"/>
              <a:t>Discovery by the Commonwealth</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d)5</a:t>
            </a:r>
            <a:r>
              <a:rPr lang="en-US" sz="3200" dirty="0" smtClean="0"/>
              <a:t>:</a:t>
            </a:r>
            <a:endParaRPr lang="en-US" sz="3200" dirty="0"/>
          </a:p>
          <a:p>
            <a:r>
              <a:rPr lang="en-US" sz="3200" dirty="0" smtClean="0"/>
              <a:t>Practically, this means that street names are not acceptable; addresses of witnesses including family members must be provided, and a full witness list must be provided to the Commonwealth or these people will not be allowed at trial.</a:t>
            </a:r>
          </a:p>
          <a:p>
            <a:endParaRPr lang="en-US"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878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49961" y="1600199"/>
            <a:ext cx="3173482" cy="4297680"/>
          </a:xfrm>
        </p:spPr>
        <p:txBody>
          <a:bodyPr anchor="ctr">
            <a:normAutofit/>
          </a:bodyPr>
          <a:lstStyle/>
          <a:p>
            <a:r>
              <a:rPr lang="en-US" dirty="0"/>
              <a:t>Efforts for change</a:t>
            </a:r>
          </a:p>
        </p:txBody>
      </p:sp>
      <p:sp>
        <p:nvSpPr>
          <p:cNvPr id="3" name="Content Placeholder 2"/>
          <p:cNvSpPr>
            <a:spLocks noGrp="1"/>
          </p:cNvSpPr>
          <p:nvPr>
            <p:ph idx="1"/>
          </p:nvPr>
        </p:nvSpPr>
        <p:spPr>
          <a:xfrm>
            <a:off x="4885151" y="1600199"/>
            <a:ext cx="6169703" cy="4297680"/>
          </a:xfrm>
        </p:spPr>
        <p:txBody>
          <a:bodyPr anchor="ctr">
            <a:normAutofit lnSpcReduction="10000"/>
          </a:bodyPr>
          <a:lstStyle/>
          <a:p>
            <a:pPr marL="0" lvl="0" indent="0" defTabSz="457200">
              <a:lnSpc>
                <a:spcPct val="150000"/>
              </a:lnSpc>
              <a:spcBef>
                <a:spcPts val="0"/>
              </a:spcBef>
              <a:buClrTx/>
              <a:buSzTx/>
              <a:buNone/>
            </a:pPr>
            <a:r>
              <a:rPr lang="en-US" sz="2800" dirty="0">
                <a:latin typeface="Segoe UI Semilight" panose="020B0402040204020203" pitchFamily="34" charset="0"/>
                <a:ea typeface="Segoe UI" panose="020B0502040204020203" pitchFamily="34" charset="0"/>
                <a:cs typeface="Segoe UI Semilight" panose="020B0402040204020203" pitchFamily="34" charset="0"/>
              </a:rPr>
              <a:t>Several forces have combined to advance change:</a:t>
            </a:r>
          </a:p>
          <a:p>
            <a:pPr marL="285750" lvl="0" indent="-285750" defTabSz="457200">
              <a:lnSpc>
                <a:spcPct val="150000"/>
              </a:lnSpc>
              <a:spcBef>
                <a:spcPts val="0"/>
              </a:spcBef>
              <a:buClrTx/>
              <a:buSzTx/>
              <a:buFont typeface="Wingdings" panose="05000000000000000000" pitchFamily="2" charset="2"/>
              <a:buChar char="Ø"/>
            </a:pPr>
            <a:r>
              <a:rPr lang="en-US" sz="2800" dirty="0">
                <a:latin typeface="Segoe UI Semilight" panose="020B0402040204020203" pitchFamily="34" charset="0"/>
                <a:ea typeface="Segoe UI" panose="020B0502040204020203" pitchFamily="34" charset="0"/>
                <a:cs typeface="Segoe UI Semilight" panose="020B0402040204020203" pitchFamily="34" charset="0"/>
              </a:rPr>
              <a:t>The defense bar</a:t>
            </a:r>
          </a:p>
          <a:p>
            <a:pPr marL="285750" lvl="0" indent="-285750" defTabSz="457200">
              <a:lnSpc>
                <a:spcPct val="150000"/>
              </a:lnSpc>
              <a:spcBef>
                <a:spcPts val="0"/>
              </a:spcBef>
              <a:buClrTx/>
              <a:buSzTx/>
              <a:buFont typeface="Wingdings" panose="05000000000000000000" pitchFamily="2" charset="2"/>
              <a:buChar char="Ø"/>
            </a:pPr>
            <a:r>
              <a:rPr lang="en-US" sz="2800" dirty="0">
                <a:latin typeface="Segoe UI Semilight" panose="020B0402040204020203" pitchFamily="34" charset="0"/>
                <a:ea typeface="Segoe UI" panose="020B0502040204020203" pitchFamily="34" charset="0"/>
                <a:cs typeface="Segoe UI Semilight" panose="020B0402040204020203" pitchFamily="34" charset="0"/>
              </a:rPr>
              <a:t>Legislators</a:t>
            </a:r>
          </a:p>
          <a:p>
            <a:pPr marL="285750" lvl="0" indent="-285750" defTabSz="457200">
              <a:lnSpc>
                <a:spcPct val="150000"/>
              </a:lnSpc>
              <a:spcBef>
                <a:spcPts val="0"/>
              </a:spcBef>
              <a:buClrTx/>
              <a:buSzTx/>
              <a:buFont typeface="Wingdings" panose="05000000000000000000" pitchFamily="2" charset="2"/>
              <a:buChar char="Ø"/>
            </a:pPr>
            <a:r>
              <a:rPr lang="en-US" sz="2800" dirty="0">
                <a:latin typeface="Segoe UI Semilight" panose="020B0402040204020203" pitchFamily="34" charset="0"/>
                <a:ea typeface="Segoe UI" panose="020B0502040204020203" pitchFamily="34" charset="0"/>
                <a:cs typeface="Segoe UI Semilight" panose="020B0402040204020203" pitchFamily="34" charset="0"/>
              </a:rPr>
              <a:t>The ACLU</a:t>
            </a:r>
          </a:p>
          <a:p>
            <a:pPr marL="285750" lvl="0" indent="-285750" defTabSz="457200">
              <a:lnSpc>
                <a:spcPct val="150000"/>
              </a:lnSpc>
              <a:spcBef>
                <a:spcPts val="0"/>
              </a:spcBef>
              <a:buClrTx/>
              <a:buSzTx/>
              <a:buFont typeface="Wingdings" panose="05000000000000000000" pitchFamily="2" charset="2"/>
              <a:buChar char="Ø"/>
            </a:pPr>
            <a:r>
              <a:rPr lang="en-US" sz="2800" dirty="0">
                <a:latin typeface="Segoe UI Semilight" panose="020B0402040204020203" pitchFamily="34" charset="0"/>
                <a:ea typeface="Segoe UI" panose="020B0502040204020203" pitchFamily="34" charset="0"/>
                <a:cs typeface="Segoe UI Semilight" panose="020B0402040204020203" pitchFamily="34" charset="0"/>
              </a:rPr>
              <a:t>Standards in other states</a:t>
            </a:r>
          </a:p>
          <a:p>
            <a:pPr marL="285750" lvl="0" indent="-285750" defTabSz="457200">
              <a:lnSpc>
                <a:spcPct val="150000"/>
              </a:lnSpc>
              <a:spcBef>
                <a:spcPts val="0"/>
              </a:spcBef>
              <a:buClrTx/>
              <a:buSzTx/>
              <a:buFont typeface="Wingdings" panose="05000000000000000000" pitchFamily="2" charset="2"/>
              <a:buChar char="Ø"/>
            </a:pPr>
            <a:r>
              <a:rPr lang="en-US" sz="2800" dirty="0" smtClean="0">
                <a:latin typeface="Segoe UI Semilight" panose="020B0402040204020203" pitchFamily="34" charset="0"/>
                <a:ea typeface="Segoe UI" panose="020B0502040204020203" pitchFamily="34" charset="0"/>
                <a:cs typeface="Segoe UI Semilight" panose="020B0402040204020203" pitchFamily="34" charset="0"/>
              </a:rPr>
              <a:t>Commonwealth Attorneys</a:t>
            </a:r>
            <a:endParaRPr lang="en-US" sz="2800" dirty="0">
              <a:latin typeface="Segoe UI Semilight" panose="020B0402040204020203" pitchFamily="34" charset="0"/>
              <a:ea typeface="Segoe UI" panose="020B0502040204020203" pitchFamily="34" charset="0"/>
              <a:cs typeface="Segoe UI Semilight" panose="020B0402040204020203" pitchFamily="34" charset="0"/>
            </a:endParaRPr>
          </a:p>
          <a:p>
            <a:endParaRPr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9544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a:t>
            </a:r>
            <a:endParaRPr lang="en-US" dirty="0"/>
          </a:p>
        </p:txBody>
      </p:sp>
      <p:sp>
        <p:nvSpPr>
          <p:cNvPr id="3" name="Content Placeholder 2"/>
          <p:cNvSpPr>
            <a:spLocks noGrp="1"/>
          </p:cNvSpPr>
          <p:nvPr>
            <p:ph idx="1"/>
          </p:nvPr>
        </p:nvSpPr>
        <p:spPr/>
        <p:txBody>
          <a:bodyPr/>
          <a:lstStyle/>
          <a:p>
            <a:r>
              <a:rPr lang="en-US" dirty="0" smtClean="0"/>
              <a:t>Lawyer A represents Defendant charged with burglary. The matter will be going to trial. Defendant has several witnesses that he provides street names for. Defendant does not know where these individuals live, but assures Lawyer A that they will meet with them.</a:t>
            </a:r>
          </a:p>
          <a:p>
            <a:r>
              <a:rPr lang="en-US" dirty="0" smtClean="0"/>
              <a:t>Lawyer A maintains contact with his client, however never meets with the witnesses.</a:t>
            </a:r>
          </a:p>
          <a:p>
            <a:pPr lvl="1"/>
            <a:r>
              <a:rPr lang="en-US" dirty="0" smtClean="0"/>
              <a:t>What Rule of Professional Conduct is implicated?</a:t>
            </a:r>
          </a:p>
          <a:p>
            <a:pPr lvl="1"/>
            <a:r>
              <a:rPr lang="en-US" dirty="0" smtClean="0"/>
              <a:t>What relief and course of action must Lawyer A take to comply with the new 3A:11?</a:t>
            </a:r>
          </a:p>
          <a:p>
            <a:endParaRPr lang="en-US" dirty="0"/>
          </a:p>
        </p:txBody>
      </p:sp>
    </p:spTree>
    <p:extLst>
      <p:ext uri="{BB962C8B-B14F-4D97-AF65-F5344CB8AC3E}">
        <p14:creationId xmlns:p14="http://schemas.microsoft.com/office/powerpoint/2010/main" val="135651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a:t>
            </a:r>
            <a:endParaRPr lang="en-US" dirty="0"/>
          </a:p>
        </p:txBody>
      </p:sp>
      <p:sp>
        <p:nvSpPr>
          <p:cNvPr id="3" name="Content Placeholder 2"/>
          <p:cNvSpPr>
            <a:spLocks noGrp="1"/>
          </p:cNvSpPr>
          <p:nvPr>
            <p:ph idx="1"/>
          </p:nvPr>
        </p:nvSpPr>
        <p:spPr/>
        <p:txBody>
          <a:bodyPr/>
          <a:lstStyle/>
          <a:p>
            <a:r>
              <a:rPr lang="en-US" dirty="0"/>
              <a:t>Rule 1.1 (5) - Competent handling of a particular matter includes inquiry into and analysis of the factual and legal elements of the problem, and use of methods and procedures meeting the standards of competent practitioners. It also includes adequate preparation. The required attention and preparation are determined in part by what is at stake; major litigation and complex transactions ordinarily require more elaborate treatment than matters of lesser consequence</a:t>
            </a:r>
            <a:r>
              <a:rPr lang="en-US" dirty="0" smtClean="0"/>
              <a:t>.</a:t>
            </a:r>
          </a:p>
          <a:p>
            <a:r>
              <a:rPr lang="en-US" dirty="0" smtClean="0"/>
              <a:t>Burglary is a Category II offense, Lawyer A should be meeting with witness and/or diligently trying  to track them down. This would be considered a major litigation and would require more elaborate treatment than a minor case.</a:t>
            </a:r>
            <a:endParaRPr lang="en-US" dirty="0"/>
          </a:p>
        </p:txBody>
      </p:sp>
    </p:spTree>
    <p:extLst>
      <p:ext uri="{BB962C8B-B14F-4D97-AF65-F5344CB8AC3E}">
        <p14:creationId xmlns:p14="http://schemas.microsoft.com/office/powerpoint/2010/main" val="257211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r>
              <a:rPr lang="en-US" dirty="0" smtClean="0"/>
              <a:t>Under the new discovery rule; to call a witness at trial, defense must provide to the Commonwealth a list of witnesses. </a:t>
            </a:r>
          </a:p>
          <a:p>
            <a:r>
              <a:rPr lang="en-US" dirty="0" smtClean="0"/>
              <a:t>To stay compliant with the rule, and to maintain the record showing compliance with Rule 1.1, Lawyer A must, pursuant to subsection (e) of 3A:11 file a motion to be heard at least 10 days prior to the trial date.</a:t>
            </a:r>
          </a:p>
          <a:p>
            <a:endParaRPr lang="en-US" dirty="0"/>
          </a:p>
        </p:txBody>
      </p:sp>
    </p:spTree>
    <p:extLst>
      <p:ext uri="{BB962C8B-B14F-4D97-AF65-F5344CB8AC3E}">
        <p14:creationId xmlns:p14="http://schemas.microsoft.com/office/powerpoint/2010/main" val="389439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9248" y="2556004"/>
            <a:ext cx="6096000" cy="1323439"/>
          </a:xfrm>
          <a:prstGeom prst="rect">
            <a:avLst/>
          </a:prstGeom>
        </p:spPr>
        <p:txBody>
          <a:bodyPr>
            <a:spAutoFit/>
          </a:bodyPr>
          <a:lstStyle/>
          <a:p>
            <a:r>
              <a:rPr lang="en-US" sz="4000" dirty="0" smtClean="0"/>
              <a:t>Subsection </a:t>
            </a:r>
            <a:r>
              <a:rPr lang="en-US" sz="4000" dirty="0"/>
              <a:t>(g)</a:t>
            </a:r>
            <a:br>
              <a:rPr lang="en-US" sz="4000" dirty="0"/>
            </a:br>
            <a:r>
              <a:rPr lang="en-US" sz="4000" dirty="0"/>
              <a:t>Protective Orders</a:t>
            </a:r>
          </a:p>
        </p:txBody>
      </p:sp>
      <p:sp>
        <p:nvSpPr>
          <p:cNvPr id="3" name="Rectangle 2"/>
          <p:cNvSpPr/>
          <p:nvPr/>
        </p:nvSpPr>
        <p:spPr>
          <a:xfrm>
            <a:off x="1120736" y="948809"/>
            <a:ext cx="1676228" cy="584775"/>
          </a:xfrm>
          <a:prstGeom prst="rect">
            <a:avLst/>
          </a:prstGeom>
        </p:spPr>
        <p:txBody>
          <a:bodyPr wrap="none">
            <a:spAutoFit/>
          </a:bodyPr>
          <a:lstStyle/>
          <a:p>
            <a:r>
              <a:rPr lang="en-US" sz="3200" i="1" dirty="0"/>
              <a:t>New rule</a:t>
            </a:r>
            <a:r>
              <a:rPr lang="en-US" sz="3200" dirty="0"/>
              <a:t>:</a:t>
            </a:r>
          </a:p>
        </p:txBody>
      </p:sp>
    </p:spTree>
    <p:extLst>
      <p:ext uri="{BB962C8B-B14F-4D97-AF65-F5344CB8AC3E}">
        <p14:creationId xmlns:p14="http://schemas.microsoft.com/office/powerpoint/2010/main" val="16297716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(g)</a:t>
            </a:r>
            <a:br>
              <a:rPr lang="en-US" cap="none" dirty="0"/>
            </a:br>
            <a:r>
              <a:rPr lang="en-US" sz="2800" cap="none" dirty="0"/>
              <a:t>Protective Orders</a:t>
            </a:r>
            <a:endParaRPr lang="en-US" sz="28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g)1</a:t>
            </a:r>
            <a:r>
              <a:rPr lang="en-US" sz="3200" dirty="0" smtClean="0"/>
              <a:t>:</a:t>
            </a:r>
            <a:endParaRPr lang="en-US" sz="3200" dirty="0"/>
          </a:p>
          <a:p>
            <a:r>
              <a:rPr lang="en-US" sz="3200" dirty="0"/>
              <a:t>Either party may petition the court to protect materials required for discovery by ordering  any, all, or other conditions for disclosure.  Examples are:</a:t>
            </a:r>
          </a:p>
          <a:p>
            <a:pPr marL="0" indent="0">
              <a:buNone/>
            </a:pP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96884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i="1" dirty="0"/>
              <a:t>New rule</a:t>
            </a:r>
            <a:r>
              <a:rPr lang="en-US" dirty="0"/>
              <a:t>:</a:t>
            </a:r>
            <a:br>
              <a:rPr lang="en-US" dirty="0"/>
            </a:br>
            <a:r>
              <a:rPr lang="en-US" dirty="0"/>
              <a:t>Subsection </a:t>
            </a:r>
            <a:r>
              <a:rPr lang="en-US" cap="none" dirty="0"/>
              <a:t>(g)</a:t>
            </a:r>
            <a:br>
              <a:rPr lang="en-US" cap="none" dirty="0"/>
            </a:br>
            <a:r>
              <a:rPr lang="en-US" sz="2800" cap="none" dirty="0"/>
              <a:t>Protective Orders</a:t>
            </a:r>
            <a:endParaRPr lang="en-US" sz="2800" dirty="0"/>
          </a:p>
        </p:txBody>
      </p:sp>
      <p:sp>
        <p:nvSpPr>
          <p:cNvPr id="3" name="Content Placeholder 2"/>
          <p:cNvSpPr>
            <a:spLocks noGrp="1"/>
          </p:cNvSpPr>
          <p:nvPr>
            <p:ph idx="1"/>
          </p:nvPr>
        </p:nvSpPr>
        <p:spPr>
          <a:xfrm>
            <a:off x="4885151" y="438150"/>
            <a:ext cx="6169703" cy="5962650"/>
          </a:xfrm>
        </p:spPr>
        <p:txBody>
          <a:bodyPr anchor="ctr">
            <a:normAutofit lnSpcReduction="10000"/>
          </a:bodyPr>
          <a:lstStyle/>
          <a:p>
            <a:r>
              <a:rPr lang="en-US" sz="3200" dirty="0"/>
              <a:t>Restrict public disclosure including to any </a:t>
            </a:r>
            <a:r>
              <a:rPr lang="en-US" sz="3200" dirty="0" smtClean="0"/>
              <a:t>website (e.g., Facebook);</a:t>
            </a:r>
            <a:endParaRPr lang="en-US" sz="3200" dirty="0"/>
          </a:p>
          <a:p>
            <a:r>
              <a:rPr lang="en-US" sz="3200" dirty="0"/>
              <a:t>Restrict disclosure to any third party except expert witnesses;</a:t>
            </a:r>
          </a:p>
          <a:p>
            <a:r>
              <a:rPr lang="en-US" sz="3200" dirty="0"/>
              <a:t>Authorization to withhold any personal information listed in (c)1;</a:t>
            </a:r>
          </a:p>
          <a:p>
            <a:r>
              <a:rPr lang="en-US" sz="3200" dirty="0"/>
              <a:t>Place additional restricts on withholding non-exculpatory evidence</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11663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pPr algn="ctr"/>
            <a:r>
              <a:rPr lang="en-US" i="1" dirty="0" smtClean="0"/>
              <a:t>Questions</a:t>
            </a:r>
            <a:endParaRPr lang="en-US" sz="2800" dirty="0"/>
          </a:p>
        </p:txBody>
      </p:sp>
      <p:sp>
        <p:nvSpPr>
          <p:cNvPr id="3" name="Content Placeholder 2"/>
          <p:cNvSpPr>
            <a:spLocks noGrp="1"/>
          </p:cNvSpPr>
          <p:nvPr>
            <p:ph idx="1"/>
          </p:nvPr>
        </p:nvSpPr>
        <p:spPr>
          <a:xfrm>
            <a:off x="4885151" y="438150"/>
            <a:ext cx="6169703" cy="5962650"/>
          </a:xfrm>
        </p:spPr>
        <p:txBody>
          <a:bodyPr anchor="ctr">
            <a:normAutofit/>
          </a:bodyPr>
          <a:lstStyle/>
          <a:p>
            <a:pPr marL="0" indent="0">
              <a:buNone/>
            </a:pPr>
            <a:r>
              <a:rPr lang="en-US" sz="3200" dirty="0" smtClean="0"/>
              <a:t>                          </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753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0A4183-B2B0-48E3-9C03-72FECBAE806E}"/>
              </a:ext>
            </a:extLst>
          </p:cNvPr>
          <p:cNvSpPr>
            <a:spLocks noGrp="1"/>
          </p:cNvSpPr>
          <p:nvPr>
            <p:ph type="title"/>
          </p:nvPr>
        </p:nvSpPr>
        <p:spPr>
          <a:xfrm>
            <a:off x="1451579" y="804520"/>
            <a:ext cx="9603275" cy="587136"/>
          </a:xfrm>
        </p:spPr>
        <p:txBody>
          <a:bodyPr/>
          <a:lstStyle/>
          <a:p>
            <a:r>
              <a:rPr lang="en-US" dirty="0"/>
              <a:t>Efforts for change</a:t>
            </a:r>
          </a:p>
        </p:txBody>
      </p:sp>
      <p:sp>
        <p:nvSpPr>
          <p:cNvPr id="3" name="Content Placeholder 2">
            <a:extLst>
              <a:ext uri="{FF2B5EF4-FFF2-40B4-BE49-F238E27FC236}">
                <a16:creationId xmlns="" xmlns:a16="http://schemas.microsoft.com/office/drawing/2014/main" id="{5CC06BE9-C396-427D-B57B-48EE038E5E20}"/>
              </a:ext>
            </a:extLst>
          </p:cNvPr>
          <p:cNvSpPr>
            <a:spLocks noGrp="1"/>
          </p:cNvSpPr>
          <p:nvPr>
            <p:ph idx="1"/>
          </p:nvPr>
        </p:nvSpPr>
        <p:spPr>
          <a:xfrm>
            <a:off x="1451579" y="1922742"/>
            <a:ext cx="9603275" cy="4130738"/>
          </a:xfrm>
        </p:spPr>
        <p:txBody>
          <a:bodyPr>
            <a:normAutofit fontScale="92500" lnSpcReduction="10000"/>
          </a:bodyPr>
          <a:lstStyle/>
          <a:p>
            <a:r>
              <a:rPr lang="en-US" dirty="0"/>
              <a:t>A number of groups including prosecutors and defense attorneys have convened committees to work out changes to the </a:t>
            </a:r>
            <a:r>
              <a:rPr lang="en-US" dirty="0" smtClean="0"/>
              <a:t>Rule.  </a:t>
            </a:r>
            <a:endParaRPr lang="en-US" dirty="0"/>
          </a:p>
          <a:p>
            <a:r>
              <a:rPr lang="en-US" dirty="0"/>
              <a:t>Prosecutors withdrew from one of the earliest committees due to an inability to reach any consensus</a:t>
            </a:r>
          </a:p>
          <a:p>
            <a:r>
              <a:rPr lang="en-US" dirty="0"/>
              <a:t>A subsequent committee </a:t>
            </a:r>
            <a:r>
              <a:rPr lang="en-US" dirty="0" smtClean="0"/>
              <a:t>convened by the Supreme Court requested </a:t>
            </a:r>
            <a:r>
              <a:rPr lang="en-US" dirty="0"/>
              <a:t>changes in November </a:t>
            </a:r>
            <a:r>
              <a:rPr lang="en-US" dirty="0" smtClean="0"/>
              <a:t>2014.  By </a:t>
            </a:r>
            <a:r>
              <a:rPr lang="en-US" dirty="0"/>
              <a:t>order dated December 2, 2015, </a:t>
            </a:r>
            <a:r>
              <a:rPr lang="en-US" dirty="0" smtClean="0"/>
              <a:t> the Supreme Court declined </a:t>
            </a:r>
            <a:r>
              <a:rPr lang="en-US" dirty="0"/>
              <a:t>to </a:t>
            </a:r>
            <a:r>
              <a:rPr lang="en-US" dirty="0" smtClean="0"/>
              <a:t>adopt the changes</a:t>
            </a:r>
            <a:endParaRPr lang="en-US" dirty="0"/>
          </a:p>
          <a:p>
            <a:r>
              <a:rPr lang="en-US" dirty="0"/>
              <a:t>The Virginia State Bar convened a task force which also produced proposed changes.  Those changes are incorporated in the proposed new Rule (see Appendix).</a:t>
            </a:r>
          </a:p>
          <a:p>
            <a:r>
              <a:rPr lang="en-US" dirty="0"/>
              <a:t>While the VSB task force was at work, Senator Stanley proposed legislation on discovery, which he only withdrew when promised that the Task Force was making progress.</a:t>
            </a:r>
          </a:p>
        </p:txBody>
      </p:sp>
    </p:spTree>
    <p:extLst>
      <p:ext uri="{BB962C8B-B14F-4D97-AF65-F5344CB8AC3E}">
        <p14:creationId xmlns:p14="http://schemas.microsoft.com/office/powerpoint/2010/main" val="2108912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EBCD74-3F14-4690-AD08-CA5C87252B1C}"/>
              </a:ext>
            </a:extLst>
          </p:cNvPr>
          <p:cNvSpPr>
            <a:spLocks noGrp="1"/>
          </p:cNvSpPr>
          <p:nvPr>
            <p:ph type="title"/>
          </p:nvPr>
        </p:nvSpPr>
        <p:spPr/>
        <p:txBody>
          <a:bodyPr/>
          <a:lstStyle/>
          <a:p>
            <a:r>
              <a:rPr lang="en-US" dirty="0"/>
              <a:t>The supreme court speaks</a:t>
            </a:r>
          </a:p>
        </p:txBody>
      </p:sp>
      <p:sp>
        <p:nvSpPr>
          <p:cNvPr id="3" name="Content Placeholder 2">
            <a:extLst>
              <a:ext uri="{FF2B5EF4-FFF2-40B4-BE49-F238E27FC236}">
                <a16:creationId xmlns="" xmlns:a16="http://schemas.microsoft.com/office/drawing/2014/main" id="{8EB61BB1-998C-46CF-A2E1-E3A099A0B228}"/>
              </a:ext>
            </a:extLst>
          </p:cNvPr>
          <p:cNvSpPr>
            <a:spLocks noGrp="1"/>
          </p:cNvSpPr>
          <p:nvPr>
            <p:ph idx="1"/>
          </p:nvPr>
        </p:nvSpPr>
        <p:spPr/>
        <p:txBody>
          <a:bodyPr>
            <a:normAutofit/>
          </a:bodyPr>
          <a:lstStyle/>
          <a:p>
            <a:r>
              <a:rPr lang="en-US" sz="2800" dirty="0"/>
              <a:t>“It is ordered that the Rules heretofore adopted and promulgated by this Court and now in effect be and they hereby are amended to become effective July </a:t>
            </a:r>
            <a:r>
              <a:rPr lang="en-US" sz="2800" dirty="0" smtClean="0"/>
              <a:t>1, 2020, </a:t>
            </a:r>
            <a:r>
              <a:rPr lang="en-US" sz="3600" dirty="0"/>
              <a:t>subject to any further orders of this court.”</a:t>
            </a:r>
          </a:p>
        </p:txBody>
      </p:sp>
    </p:spTree>
    <p:extLst>
      <p:ext uri="{BB962C8B-B14F-4D97-AF65-F5344CB8AC3E}">
        <p14:creationId xmlns:p14="http://schemas.microsoft.com/office/powerpoint/2010/main" val="3070396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A059BC-BD86-4053-9CAC-8D411B6CB166}"/>
              </a:ext>
            </a:extLst>
          </p:cNvPr>
          <p:cNvSpPr>
            <a:spLocks noGrp="1"/>
          </p:cNvSpPr>
          <p:nvPr>
            <p:ph type="title"/>
          </p:nvPr>
        </p:nvSpPr>
        <p:spPr/>
        <p:txBody>
          <a:bodyPr/>
          <a:lstStyle/>
          <a:p>
            <a:r>
              <a:rPr lang="en-US" dirty="0"/>
              <a:t>The supreme court speaks</a:t>
            </a:r>
          </a:p>
        </p:txBody>
      </p:sp>
      <p:sp>
        <p:nvSpPr>
          <p:cNvPr id="3" name="Content Placeholder 2">
            <a:extLst>
              <a:ext uri="{FF2B5EF4-FFF2-40B4-BE49-F238E27FC236}">
                <a16:creationId xmlns="" xmlns:a16="http://schemas.microsoft.com/office/drawing/2014/main" id="{17745CAE-FE88-435B-84C3-C1F4CBDAD861}"/>
              </a:ext>
            </a:extLst>
          </p:cNvPr>
          <p:cNvSpPr>
            <a:spLocks noGrp="1"/>
          </p:cNvSpPr>
          <p:nvPr>
            <p:ph idx="1"/>
          </p:nvPr>
        </p:nvSpPr>
        <p:spPr/>
        <p:txBody>
          <a:bodyPr>
            <a:noAutofit/>
          </a:bodyPr>
          <a:lstStyle/>
          <a:p>
            <a:endParaRPr lang="en-US" sz="4800" dirty="0" smtClean="0"/>
          </a:p>
          <a:p>
            <a:pPr marL="0" indent="0">
              <a:buNone/>
            </a:pPr>
            <a:r>
              <a:rPr lang="en-US" sz="4800" dirty="0" smtClean="0"/>
              <a:t>And the changes are …….</a:t>
            </a:r>
            <a:endParaRPr lang="en-US" sz="4800" dirty="0"/>
          </a:p>
        </p:txBody>
      </p:sp>
    </p:spTree>
    <p:extLst>
      <p:ext uri="{BB962C8B-B14F-4D97-AF65-F5344CB8AC3E}">
        <p14:creationId xmlns:p14="http://schemas.microsoft.com/office/powerpoint/2010/main" val="78723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55836" y="1088755"/>
            <a:ext cx="3173482" cy="4297680"/>
          </a:xfrm>
        </p:spPr>
        <p:txBody>
          <a:bodyPr anchor="ctr">
            <a:normAutofit/>
          </a:bodyPr>
          <a:lstStyle/>
          <a:p>
            <a:r>
              <a:rPr lang="en-US" i="1" dirty="0"/>
              <a:t>New rule</a:t>
            </a:r>
            <a:r>
              <a:rPr lang="en-US" dirty="0"/>
              <a:t>:</a:t>
            </a:r>
            <a:br>
              <a:rPr lang="en-US" dirty="0"/>
            </a:br>
            <a:r>
              <a:rPr lang="en-US" dirty="0"/>
              <a:t>Subsection (</a:t>
            </a:r>
            <a:r>
              <a:rPr lang="en-US" cap="none" dirty="0">
                <a:latin typeface="+mn-lt"/>
              </a:rPr>
              <a:t>a</a:t>
            </a:r>
            <a:r>
              <a:rPr lang="en-US" dirty="0"/>
              <a:t>)</a:t>
            </a:r>
            <a:br>
              <a:rPr lang="en-US" dirty="0"/>
            </a:br>
            <a:r>
              <a:rPr lang="en-US" sz="2000" dirty="0"/>
              <a:t>General Provisions</a:t>
            </a:r>
          </a:p>
        </p:txBody>
      </p:sp>
      <p:sp>
        <p:nvSpPr>
          <p:cNvPr id="3" name="Content Placeholder 2"/>
          <p:cNvSpPr>
            <a:spLocks noGrp="1"/>
          </p:cNvSpPr>
          <p:nvPr>
            <p:ph idx="1"/>
          </p:nvPr>
        </p:nvSpPr>
        <p:spPr>
          <a:xfrm>
            <a:off x="4885151" y="294468"/>
            <a:ext cx="6169703" cy="6323308"/>
          </a:xfrm>
        </p:spPr>
        <p:txBody>
          <a:bodyPr anchor="ctr">
            <a:normAutofit/>
          </a:bodyPr>
          <a:lstStyle/>
          <a:p>
            <a:r>
              <a:rPr lang="en-US" sz="2800" dirty="0"/>
              <a:t>Subsection </a:t>
            </a:r>
            <a:r>
              <a:rPr lang="en-US" sz="2800" b="1" dirty="0"/>
              <a:t>(</a:t>
            </a:r>
            <a:r>
              <a:rPr lang="en-US" sz="2800" b="1" dirty="0" smtClean="0"/>
              <a:t>a)2 </a:t>
            </a:r>
            <a:r>
              <a:rPr lang="en-US" sz="2800" dirty="0"/>
              <a:t>adds exculpatory evidence to the discovery Rule:  “..[D]uties of the Commonwealth’s attorney to provide exculpatory and/or impeachment evidence to an accused supersede any limitation or restriction on discovery provided pursuant to this Rule.”</a:t>
            </a:r>
            <a:endParaRPr sz="2800" dirty="0">
              <a:highlight>
                <a:srgbClr val="FFFF00"/>
              </a:highlight>
            </a:endParaRP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995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55836" y="1088755"/>
            <a:ext cx="3173482" cy="4297680"/>
          </a:xfrm>
        </p:spPr>
        <p:txBody>
          <a:bodyPr anchor="ctr">
            <a:normAutofit/>
          </a:bodyPr>
          <a:lstStyle/>
          <a:p>
            <a:r>
              <a:rPr lang="en-US" i="1" dirty="0" smtClean="0"/>
              <a:t>Rule 3.8</a:t>
            </a:r>
            <a:br>
              <a:rPr lang="en-US" i="1" dirty="0" smtClean="0"/>
            </a:br>
            <a:r>
              <a:rPr lang="en-US" sz="4000" i="1" dirty="0" smtClean="0"/>
              <a:t>Professional</a:t>
            </a:r>
            <a:br>
              <a:rPr lang="en-US" sz="4000" i="1" dirty="0" smtClean="0"/>
            </a:br>
            <a:r>
              <a:rPr lang="en-US" sz="4000" i="1" dirty="0" smtClean="0"/>
              <a:t>Conduct</a:t>
            </a:r>
            <a:endParaRPr lang="en-US" sz="4000" dirty="0"/>
          </a:p>
        </p:txBody>
      </p:sp>
      <p:sp>
        <p:nvSpPr>
          <p:cNvPr id="3" name="Content Placeholder 2"/>
          <p:cNvSpPr>
            <a:spLocks noGrp="1"/>
          </p:cNvSpPr>
          <p:nvPr>
            <p:ph idx="1"/>
          </p:nvPr>
        </p:nvSpPr>
        <p:spPr>
          <a:xfrm>
            <a:off x="4885151" y="294468"/>
            <a:ext cx="6169703" cy="6323308"/>
          </a:xfrm>
        </p:spPr>
        <p:txBody>
          <a:bodyPr anchor="ctr">
            <a:normAutofit fontScale="40000" lnSpcReduction="20000"/>
          </a:bodyPr>
          <a:lstStyle/>
          <a:p>
            <a:r>
              <a:rPr lang="en-US" dirty="0"/>
              <a:t>The prosecutor in a criminal case shall:</a:t>
            </a:r>
          </a:p>
          <a:p>
            <a:r>
              <a:rPr lang="en-US" dirty="0"/>
              <a:t>(a) refrain from prosecuting a charge that the prosecutor knows is not supported by probable cause;</a:t>
            </a:r>
          </a:p>
          <a:p>
            <a:r>
              <a:rPr lang="en-US" dirty="0"/>
              <a:t>(b) make reasonable efforts to assure that the accused has been advised of the right to, and the procedure for obtaining, counsel and has been given reasonable opportunity to obtain counsel;</a:t>
            </a:r>
          </a:p>
          <a:p>
            <a:r>
              <a:rPr lang="en-US" dirty="0"/>
              <a:t>(c) not seek to obtain from an unrepresented accused a waiver of important pretrial rights, such as the right to a preliminary hearing;</a:t>
            </a:r>
          </a:p>
          <a:p>
            <a:r>
              <a:rPr lang="en-US" dirty="0"/>
              <a:t>(d) make timely disclosure to the defense of all evidence or information known to the prosecutor that tends to negate the guilt of the accused or mitigates the offense, and, in connection with sentencing, disclose to the defense and to the tribunal all unprivileged mitigating information known to the prosecutor, except when the prosecutor is relieved of this responsibility by a protective order of the tribunal;</a:t>
            </a:r>
          </a:p>
          <a:p>
            <a:r>
              <a:rPr lang="en-US" dirty="0"/>
              <a:t>(e) not subpoena a lawyer in a grand jury or other criminal proceeding to present evidence about a past or present client unless the prosecutor reasonably believes:</a:t>
            </a:r>
          </a:p>
          <a:p>
            <a:r>
              <a:rPr lang="en-US" dirty="0"/>
              <a:t>(1) the information sought is not protected from disclosure by any applicable privilege;</a:t>
            </a:r>
          </a:p>
          <a:p>
            <a:r>
              <a:rPr lang="en-US" dirty="0"/>
              <a:t>(2) the evidence sought is essential to the successful completion of an ongoing investigation or prosecution; and</a:t>
            </a:r>
          </a:p>
          <a:p>
            <a:r>
              <a:rPr lang="en-US" dirty="0"/>
              <a:t>(3) there is no other feasible alternative to obtain the information;</a:t>
            </a:r>
          </a:p>
          <a:p>
            <a:r>
              <a:rPr lang="en-US" dirty="0"/>
              <a:t>(f) except for statements that are necessary to inform the public of the nature and extent of the prosecutor's action and that serve a legitimate law enforcement purpose, refrain from making extrajudicial comments that have a substantial likelihood of heightening public condemnation of the accused and exercise reasonable care to prevent investigators, law enforcement personnel, employees or other persons assisting or associated with the prosecutor in a criminal case from making an extrajudicial statement that the prosecutor would be prohibited from making under Rule 3.6 or this Rule.</a:t>
            </a:r>
          </a:p>
          <a:p>
            <a:r>
              <a:rPr lang="en-US" dirty="0"/>
              <a:t>(g) When a prosecutor knows of new, credible and material evidence creating a reasonable likelihood that a convicted defendant did not commit an offense of which the defendant was convicted, the prosecutor shall:</a:t>
            </a:r>
          </a:p>
          <a:p>
            <a:r>
              <a:rPr lang="en-US" dirty="0"/>
              <a:t>(1) promptly disclose that evidence to an appropriate court or authority, and</a:t>
            </a:r>
          </a:p>
          <a:p>
            <a:r>
              <a:rPr lang="en-US" dirty="0"/>
              <a:t>(2) if the conviction was obtained in the prosecutor’s jurisdiction,</a:t>
            </a:r>
          </a:p>
          <a:p>
            <a:r>
              <a:rPr lang="en-US" dirty="0"/>
              <a:t>(</a:t>
            </a:r>
            <a:r>
              <a:rPr lang="en-US" dirty="0" err="1"/>
              <a:t>i</a:t>
            </a:r>
            <a:r>
              <a:rPr lang="en-US" dirty="0"/>
              <a:t>) promptly disclose that evidence to the defendant unless a court authorizes delay, and</a:t>
            </a:r>
          </a:p>
          <a:p>
            <a:r>
              <a:rPr lang="en-US" dirty="0"/>
              <a:t>(ii) undertake further investigation, or make reasonable efforts to cause an investigation, to determine whether the defendant was convicted of an offense that the defendant did not commit.</a:t>
            </a:r>
          </a:p>
          <a:p>
            <a:r>
              <a:rPr lang="en-US" dirty="0"/>
              <a:t>(h) When a prosecutor knows of clear and convincing evidence establishing that a defendant in the prosecutor’s jurisdiction was convicted of an offense that the defendant did not commit, the prosecutor shall seek to remedy the conviction.</a:t>
            </a:r>
          </a:p>
          <a:p>
            <a:endParaRPr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17715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2522</TotalTime>
  <Words>4273</Words>
  <Application>Microsoft Office PowerPoint</Application>
  <PresentationFormat>Widescreen</PresentationFormat>
  <Paragraphs>267</Paragraphs>
  <Slides>46</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Arial</vt:lpstr>
      <vt:lpstr>Calibri</vt:lpstr>
      <vt:lpstr>Century</vt:lpstr>
      <vt:lpstr>Century Gothic</vt:lpstr>
      <vt:lpstr>Segoe UI</vt:lpstr>
      <vt:lpstr>Segoe UI Semilight</vt:lpstr>
      <vt:lpstr>Wingdings</vt:lpstr>
      <vt:lpstr>Wingdings 3</vt:lpstr>
      <vt:lpstr>Ion</vt:lpstr>
      <vt:lpstr>The new  3A:11 The Times They Are a changin’</vt:lpstr>
      <vt:lpstr>Contents 3A:11</vt:lpstr>
      <vt:lpstr>The Hard Truth on 3A:11</vt:lpstr>
      <vt:lpstr>Efforts for change</vt:lpstr>
      <vt:lpstr>Efforts for change</vt:lpstr>
      <vt:lpstr>The supreme court speaks</vt:lpstr>
      <vt:lpstr>The supreme court speaks</vt:lpstr>
      <vt:lpstr>New rule: Subsection (a) General Provisions</vt:lpstr>
      <vt:lpstr>Rule 3.8 Professional Conduct</vt:lpstr>
      <vt:lpstr>Rule 3.8 Professional Conduct</vt:lpstr>
      <vt:lpstr>New rule: Subsection (a) general provisions</vt:lpstr>
      <vt:lpstr>Purpose</vt:lpstr>
      <vt:lpstr>Rule 3.6 Professional Conduct </vt:lpstr>
      <vt:lpstr>New rule: Subsection (b) DISCOVERY BY THE ACCUSED</vt:lpstr>
      <vt:lpstr>New rule: Subsection (b) DISCOVERY BY THE ACCUSED</vt:lpstr>
      <vt:lpstr>New rule: Subsection (b) DISCOVERY BY THE ACCUSED</vt:lpstr>
      <vt:lpstr>Rule 3.4 Professional  Conduct</vt:lpstr>
      <vt:lpstr>Hypothetical</vt:lpstr>
      <vt:lpstr>Hypothetical</vt:lpstr>
      <vt:lpstr>Hypothetical  </vt:lpstr>
      <vt:lpstr>New rule: Subsection (b) DISCOVERY BY THE ACCUSED</vt:lpstr>
      <vt:lpstr>New rule: Subsection (b) DISCOVERY BY THE ACCUSED</vt:lpstr>
      <vt:lpstr>New rule: Subsection (b) DISCOVERY BY THE ACCUSED</vt:lpstr>
      <vt:lpstr>New rule: Subsection (b) DISCOVERY BY THE ACCUSED</vt:lpstr>
      <vt:lpstr>PowerPoint Presentation</vt:lpstr>
      <vt:lpstr>New rule: Subsection (c) Redaction and Restricted Dissemination Material</vt:lpstr>
      <vt:lpstr>New rule: Subsection (c) Redaction and Restricted Dissemination Material</vt:lpstr>
      <vt:lpstr>New rule: Subsection (c) Redaction and Restricted Dissemination Material</vt:lpstr>
      <vt:lpstr>New rule: Subsection (c) Redaction and Restricted Dissemination Material</vt:lpstr>
      <vt:lpstr>New rule: Subsection (c) Redaction and Restricted Dissemination Material</vt:lpstr>
      <vt:lpstr>New rule: Subsection (c) Redaction and Restricted Dissemination Material</vt:lpstr>
      <vt:lpstr>New rule: Subsection (c) Redaction and Restricted Dissemination Material</vt:lpstr>
      <vt:lpstr>Hypothetical</vt:lpstr>
      <vt:lpstr>Hypothetical</vt:lpstr>
      <vt:lpstr>Hypothetical</vt:lpstr>
      <vt:lpstr>New rule: Subsection (d) Discovery by the Commonwealth</vt:lpstr>
      <vt:lpstr>New rule: Subsection (d) Discovery by the Commonwealth</vt:lpstr>
      <vt:lpstr>New rule: Subsection (d) Discovery by the Commonwealth</vt:lpstr>
      <vt:lpstr>New rule: Subsection (d) Discovery by the Commonwealth</vt:lpstr>
      <vt:lpstr>Hypothetical </vt:lpstr>
      <vt:lpstr>Hypothetical </vt:lpstr>
      <vt:lpstr>Hypothetical</vt:lpstr>
      <vt:lpstr>PowerPoint Presentation</vt:lpstr>
      <vt:lpstr>New rule: Subsection (g) Protective Orders</vt:lpstr>
      <vt:lpstr>New rule: Subsection (g) Protective Orders</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Discovery in Virginia</dc:title>
  <dc:creator>L. J. JENKINS</dc:creator>
  <cp:lastModifiedBy>Charles A. Rice</cp:lastModifiedBy>
  <cp:revision>110</cp:revision>
  <dcterms:created xsi:type="dcterms:W3CDTF">2018-11-04T16:14:05Z</dcterms:created>
  <dcterms:modified xsi:type="dcterms:W3CDTF">2020-04-01T17:54:22Z</dcterms:modified>
</cp:coreProperties>
</file>