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314" r:id="rId4"/>
    <p:sldId id="336" r:id="rId5"/>
    <p:sldId id="337" r:id="rId6"/>
    <p:sldId id="339" r:id="rId7"/>
    <p:sldId id="338" r:id="rId8"/>
    <p:sldId id="340" r:id="rId9"/>
    <p:sldId id="310" r:id="rId10"/>
    <p:sldId id="309" r:id="rId11"/>
    <p:sldId id="308" r:id="rId12"/>
    <p:sldId id="311" r:id="rId13"/>
    <p:sldId id="312" r:id="rId14"/>
    <p:sldId id="313" r:id="rId15"/>
    <p:sldId id="333" r:id="rId16"/>
    <p:sldId id="315" r:id="rId17"/>
    <p:sldId id="316" r:id="rId18"/>
    <p:sldId id="317" r:id="rId19"/>
    <p:sldId id="318" r:id="rId20"/>
    <p:sldId id="319" r:id="rId21"/>
    <p:sldId id="320" r:id="rId22"/>
    <p:sldId id="321" r:id="rId23"/>
    <p:sldId id="322" r:id="rId24"/>
    <p:sldId id="323" r:id="rId25"/>
    <p:sldId id="324" r:id="rId26"/>
    <p:sldId id="325" r:id="rId27"/>
    <p:sldId id="326" r:id="rId28"/>
    <p:sldId id="327" r:id="rId29"/>
    <p:sldId id="328" r:id="rId30"/>
    <p:sldId id="329" r:id="rId31"/>
    <p:sldId id="332" r:id="rId32"/>
    <p:sldId id="330" r:id="rId33"/>
    <p:sldId id="334" r:id="rId34"/>
    <p:sldId id="277" r:id="rId35"/>
    <p:sldId id="335" r:id="rId36"/>
    <p:sldId id="294" r:id="rId37"/>
    <p:sldId id="295" r:id="rId38"/>
    <p:sldId id="301" r:id="rId39"/>
    <p:sldId id="302" r:id="rId40"/>
    <p:sldId id="303" r:id="rId41"/>
    <p:sldId id="304" r:id="rId42"/>
    <p:sldId id="297" r:id="rId43"/>
    <p:sldId id="266" r:id="rId44"/>
    <p:sldId id="257" r:id="rId45"/>
    <p:sldId id="258" r:id="rId46"/>
    <p:sldId id="259" r:id="rId47"/>
    <p:sldId id="260" r:id="rId48"/>
    <p:sldId id="263" r:id="rId49"/>
    <p:sldId id="262" r:id="rId50"/>
    <p:sldId id="280" r:id="rId51"/>
    <p:sldId id="283" r:id="rId52"/>
    <p:sldId id="261" r:id="rId53"/>
    <p:sldId id="285" r:id="rId54"/>
    <p:sldId id="286" r:id="rId55"/>
    <p:sldId id="267" r:id="rId56"/>
    <p:sldId id="287" r:id="rId57"/>
    <p:sldId id="288" r:id="rId58"/>
    <p:sldId id="289" r:id="rId59"/>
    <p:sldId id="290" r:id="rId60"/>
    <p:sldId id="284" r:id="rId61"/>
    <p:sldId id="281" r:id="rId62"/>
    <p:sldId id="282" r:id="rId63"/>
    <p:sldId id="276" r:id="rId64"/>
    <p:sldId id="264" r:id="rId65"/>
    <p:sldId id="268" r:id="rId66"/>
    <p:sldId id="270" r:id="rId67"/>
    <p:sldId id="271" r:id="rId68"/>
    <p:sldId id="272" r:id="rId69"/>
    <p:sldId id="273" r:id="rId70"/>
    <p:sldId id="274" r:id="rId71"/>
    <p:sldId id="275" r:id="rId72"/>
    <p:sldId id="278" r:id="rId73"/>
    <p:sldId id="291" r:id="rId74"/>
    <p:sldId id="299" r:id="rId75"/>
    <p:sldId id="292" r:id="rId76"/>
    <p:sldId id="293" r:id="rId77"/>
    <p:sldId id="298" r:id="rId78"/>
    <p:sldId id="300" r:id="rId7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B0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7" d="100"/>
          <a:sy n="87" d="100"/>
        </p:scale>
        <p:origin x="90" y="5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66691-01FB-608E-0027-5E9CC38F7F47}"/>
              </a:ext>
            </a:extLst>
          </p:cNvPr>
          <p:cNvSpPr>
            <a:spLocks noGrp="1"/>
          </p:cNvSpPr>
          <p:nvPr>
            <p:ph type="ctrTitle"/>
          </p:nvPr>
        </p:nvSpPr>
        <p:spPr>
          <a:xfrm>
            <a:off x="1524000" y="1122363"/>
            <a:ext cx="9144000" cy="2387600"/>
          </a:xfrm>
        </p:spPr>
        <p:txBody>
          <a:bodyPr anchor="b"/>
          <a:lstStyle>
            <a:lvl1pPr algn="ctr">
              <a:defRPr sz="6000">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Subtitle 2">
            <a:extLst>
              <a:ext uri="{FF2B5EF4-FFF2-40B4-BE49-F238E27FC236}">
                <a16:creationId xmlns:a16="http://schemas.microsoft.com/office/drawing/2014/main" id="{431A86D9-D1AD-E3F8-7D1B-622887FB085A}"/>
              </a:ext>
            </a:extLst>
          </p:cNvPr>
          <p:cNvSpPr>
            <a:spLocks noGrp="1"/>
          </p:cNvSpPr>
          <p:nvPr>
            <p:ph type="subTitle" idx="1"/>
          </p:nvPr>
        </p:nvSpPr>
        <p:spPr>
          <a:xfrm>
            <a:off x="1524000" y="3602038"/>
            <a:ext cx="9144000" cy="1655762"/>
          </a:xfrm>
        </p:spPr>
        <p:txBody>
          <a:bodyPr/>
          <a:lstStyle>
            <a:lvl1pPr marL="0" indent="0" algn="ctr">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EE228D6-454E-4032-D514-C45230EE3C63}"/>
              </a:ext>
            </a:extLst>
          </p:cNvPr>
          <p:cNvSpPr>
            <a:spLocks noGrp="1"/>
          </p:cNvSpPr>
          <p:nvPr>
            <p:ph type="dt" sz="half" idx="10"/>
          </p:nvPr>
        </p:nvSpPr>
        <p:spPr/>
        <p:txBody>
          <a:bodyPr/>
          <a:lstStyle/>
          <a:p>
            <a:fld id="{01D784DD-AAE1-4372-9B68-1412BE5A1250}" type="datetimeFigureOut">
              <a:rPr lang="en-US" smtClean="0"/>
              <a:t>2/12/2024</a:t>
            </a:fld>
            <a:endParaRPr lang="en-US"/>
          </a:p>
        </p:txBody>
      </p:sp>
      <p:sp>
        <p:nvSpPr>
          <p:cNvPr id="5" name="Footer Placeholder 4">
            <a:extLst>
              <a:ext uri="{FF2B5EF4-FFF2-40B4-BE49-F238E27FC236}">
                <a16:creationId xmlns:a16="http://schemas.microsoft.com/office/drawing/2014/main" id="{FBA66294-53CA-7CF8-AA41-276B8E6ED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FCA537-9D60-93A5-248E-3DFB05D1958B}"/>
              </a:ext>
            </a:extLst>
          </p:cNvPr>
          <p:cNvSpPr>
            <a:spLocks noGrp="1"/>
          </p:cNvSpPr>
          <p:nvPr>
            <p:ph type="sldNum" sz="quarter" idx="12"/>
          </p:nvPr>
        </p:nvSpPr>
        <p:spPr/>
        <p:txBody>
          <a:bodyPr/>
          <a:lstStyle/>
          <a:p>
            <a:fld id="{E7C95CDB-6B17-4CAF-BFFA-EA7F652214E6}" type="slidenum">
              <a:rPr lang="en-US" smtClean="0"/>
              <a:t>‹#›</a:t>
            </a:fld>
            <a:endParaRPr lang="en-US"/>
          </a:p>
        </p:txBody>
      </p:sp>
    </p:spTree>
    <p:extLst>
      <p:ext uri="{BB962C8B-B14F-4D97-AF65-F5344CB8AC3E}">
        <p14:creationId xmlns:p14="http://schemas.microsoft.com/office/powerpoint/2010/main" val="301417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AC3F4-1A04-C2FD-82B4-155C57AB27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733109-EC72-D7F8-5950-8C67684A8F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798B57-6A43-F558-56D6-7262D71D99F1}"/>
              </a:ext>
            </a:extLst>
          </p:cNvPr>
          <p:cNvSpPr>
            <a:spLocks noGrp="1"/>
          </p:cNvSpPr>
          <p:nvPr>
            <p:ph type="dt" sz="half" idx="10"/>
          </p:nvPr>
        </p:nvSpPr>
        <p:spPr/>
        <p:txBody>
          <a:bodyPr/>
          <a:lstStyle/>
          <a:p>
            <a:fld id="{01D784DD-AAE1-4372-9B68-1412BE5A1250}" type="datetimeFigureOut">
              <a:rPr lang="en-US" smtClean="0"/>
              <a:t>2/12/2024</a:t>
            </a:fld>
            <a:endParaRPr lang="en-US"/>
          </a:p>
        </p:txBody>
      </p:sp>
      <p:sp>
        <p:nvSpPr>
          <p:cNvPr id="5" name="Footer Placeholder 4">
            <a:extLst>
              <a:ext uri="{FF2B5EF4-FFF2-40B4-BE49-F238E27FC236}">
                <a16:creationId xmlns:a16="http://schemas.microsoft.com/office/drawing/2014/main" id="{5EE4A98A-B65A-B085-2DD9-E7118A715B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3CB4ED-C03F-B4BE-E643-08D5BAC5F56C}"/>
              </a:ext>
            </a:extLst>
          </p:cNvPr>
          <p:cNvSpPr>
            <a:spLocks noGrp="1"/>
          </p:cNvSpPr>
          <p:nvPr>
            <p:ph type="sldNum" sz="quarter" idx="12"/>
          </p:nvPr>
        </p:nvSpPr>
        <p:spPr/>
        <p:txBody>
          <a:bodyPr/>
          <a:lstStyle/>
          <a:p>
            <a:fld id="{E7C95CDB-6B17-4CAF-BFFA-EA7F652214E6}" type="slidenum">
              <a:rPr lang="en-US" smtClean="0"/>
              <a:t>‹#›</a:t>
            </a:fld>
            <a:endParaRPr lang="en-US"/>
          </a:p>
        </p:txBody>
      </p:sp>
    </p:spTree>
    <p:extLst>
      <p:ext uri="{BB962C8B-B14F-4D97-AF65-F5344CB8AC3E}">
        <p14:creationId xmlns:p14="http://schemas.microsoft.com/office/powerpoint/2010/main" val="2219043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2099C3-F2FE-5B98-0010-D406E11245E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2EFE9B-344F-2788-940D-115C5DA7F9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60BC5B-77D7-95A4-A68A-CF6F8A46F5AB}"/>
              </a:ext>
            </a:extLst>
          </p:cNvPr>
          <p:cNvSpPr>
            <a:spLocks noGrp="1"/>
          </p:cNvSpPr>
          <p:nvPr>
            <p:ph type="dt" sz="half" idx="10"/>
          </p:nvPr>
        </p:nvSpPr>
        <p:spPr/>
        <p:txBody>
          <a:bodyPr/>
          <a:lstStyle/>
          <a:p>
            <a:fld id="{01D784DD-AAE1-4372-9B68-1412BE5A1250}" type="datetimeFigureOut">
              <a:rPr lang="en-US" smtClean="0"/>
              <a:t>2/12/2024</a:t>
            </a:fld>
            <a:endParaRPr lang="en-US"/>
          </a:p>
        </p:txBody>
      </p:sp>
      <p:sp>
        <p:nvSpPr>
          <p:cNvPr id="5" name="Footer Placeholder 4">
            <a:extLst>
              <a:ext uri="{FF2B5EF4-FFF2-40B4-BE49-F238E27FC236}">
                <a16:creationId xmlns:a16="http://schemas.microsoft.com/office/drawing/2014/main" id="{EB6D0466-ED08-1954-91AD-EB01BDCA53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55EB8D-01C4-E99F-73EE-77C5D3E3DD45}"/>
              </a:ext>
            </a:extLst>
          </p:cNvPr>
          <p:cNvSpPr>
            <a:spLocks noGrp="1"/>
          </p:cNvSpPr>
          <p:nvPr>
            <p:ph type="sldNum" sz="quarter" idx="12"/>
          </p:nvPr>
        </p:nvSpPr>
        <p:spPr/>
        <p:txBody>
          <a:bodyPr/>
          <a:lstStyle/>
          <a:p>
            <a:fld id="{E7C95CDB-6B17-4CAF-BFFA-EA7F652214E6}" type="slidenum">
              <a:rPr lang="en-US" smtClean="0"/>
              <a:t>‹#›</a:t>
            </a:fld>
            <a:endParaRPr lang="en-US"/>
          </a:p>
        </p:txBody>
      </p:sp>
    </p:spTree>
    <p:extLst>
      <p:ext uri="{BB962C8B-B14F-4D97-AF65-F5344CB8AC3E}">
        <p14:creationId xmlns:p14="http://schemas.microsoft.com/office/powerpoint/2010/main" val="1288231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7B382-5381-7F76-0851-815E5B6B5164}"/>
              </a:ext>
            </a:extLst>
          </p:cNvPr>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6B5827F9-8557-E8F3-74FB-923FBB3B2CD4}"/>
              </a:ext>
            </a:extLst>
          </p:cNvPr>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748C275-94C7-105E-48D6-C4622C03F7EA}"/>
              </a:ext>
            </a:extLst>
          </p:cNvPr>
          <p:cNvSpPr>
            <a:spLocks noGrp="1"/>
          </p:cNvSpPr>
          <p:nvPr>
            <p:ph type="dt" sz="half" idx="10"/>
          </p:nvPr>
        </p:nvSpPr>
        <p:spPr/>
        <p:txBody>
          <a:bodyPr/>
          <a:lstStyle/>
          <a:p>
            <a:fld id="{01D784DD-AAE1-4372-9B68-1412BE5A1250}" type="datetimeFigureOut">
              <a:rPr lang="en-US" smtClean="0"/>
              <a:t>2/12/2024</a:t>
            </a:fld>
            <a:endParaRPr lang="en-US"/>
          </a:p>
        </p:txBody>
      </p:sp>
      <p:sp>
        <p:nvSpPr>
          <p:cNvPr id="5" name="Footer Placeholder 4">
            <a:extLst>
              <a:ext uri="{FF2B5EF4-FFF2-40B4-BE49-F238E27FC236}">
                <a16:creationId xmlns:a16="http://schemas.microsoft.com/office/drawing/2014/main" id="{DC876B55-5E26-91BF-2B4B-B6B65295C8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E9F64C-2AF5-C182-0EF2-6CDCBBA2B504}"/>
              </a:ext>
            </a:extLst>
          </p:cNvPr>
          <p:cNvSpPr>
            <a:spLocks noGrp="1"/>
          </p:cNvSpPr>
          <p:nvPr>
            <p:ph type="sldNum" sz="quarter" idx="12"/>
          </p:nvPr>
        </p:nvSpPr>
        <p:spPr/>
        <p:txBody>
          <a:bodyPr/>
          <a:lstStyle/>
          <a:p>
            <a:fld id="{E7C95CDB-6B17-4CAF-BFFA-EA7F652214E6}" type="slidenum">
              <a:rPr lang="en-US" smtClean="0"/>
              <a:t>‹#›</a:t>
            </a:fld>
            <a:endParaRPr lang="en-US"/>
          </a:p>
        </p:txBody>
      </p:sp>
    </p:spTree>
    <p:extLst>
      <p:ext uri="{BB962C8B-B14F-4D97-AF65-F5344CB8AC3E}">
        <p14:creationId xmlns:p14="http://schemas.microsoft.com/office/powerpoint/2010/main" val="26027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B4296-EA18-81C9-464D-BBEB1F3231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4CE451B-489E-A45C-5983-2005E7E325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6D73FC-739D-4340-A17E-9305AAF642D2}"/>
              </a:ext>
            </a:extLst>
          </p:cNvPr>
          <p:cNvSpPr>
            <a:spLocks noGrp="1"/>
          </p:cNvSpPr>
          <p:nvPr>
            <p:ph type="dt" sz="half" idx="10"/>
          </p:nvPr>
        </p:nvSpPr>
        <p:spPr/>
        <p:txBody>
          <a:bodyPr/>
          <a:lstStyle/>
          <a:p>
            <a:fld id="{01D784DD-AAE1-4372-9B68-1412BE5A1250}" type="datetimeFigureOut">
              <a:rPr lang="en-US" smtClean="0"/>
              <a:t>2/12/2024</a:t>
            </a:fld>
            <a:endParaRPr lang="en-US"/>
          </a:p>
        </p:txBody>
      </p:sp>
      <p:sp>
        <p:nvSpPr>
          <p:cNvPr id="5" name="Footer Placeholder 4">
            <a:extLst>
              <a:ext uri="{FF2B5EF4-FFF2-40B4-BE49-F238E27FC236}">
                <a16:creationId xmlns:a16="http://schemas.microsoft.com/office/drawing/2014/main" id="{91FDA266-8EA0-88FF-2710-B96BA1EC8A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D5B2CD-E124-EB57-E221-B3563529CE39}"/>
              </a:ext>
            </a:extLst>
          </p:cNvPr>
          <p:cNvSpPr>
            <a:spLocks noGrp="1"/>
          </p:cNvSpPr>
          <p:nvPr>
            <p:ph type="sldNum" sz="quarter" idx="12"/>
          </p:nvPr>
        </p:nvSpPr>
        <p:spPr/>
        <p:txBody>
          <a:bodyPr/>
          <a:lstStyle/>
          <a:p>
            <a:fld id="{E7C95CDB-6B17-4CAF-BFFA-EA7F652214E6}" type="slidenum">
              <a:rPr lang="en-US" smtClean="0"/>
              <a:t>‹#›</a:t>
            </a:fld>
            <a:endParaRPr lang="en-US"/>
          </a:p>
        </p:txBody>
      </p:sp>
    </p:spTree>
    <p:extLst>
      <p:ext uri="{BB962C8B-B14F-4D97-AF65-F5344CB8AC3E}">
        <p14:creationId xmlns:p14="http://schemas.microsoft.com/office/powerpoint/2010/main" val="4173232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8F8C5-D7BA-7BD0-CA74-FB17BBD608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A14C9F-127F-B903-3D4A-96D88710A3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13E29D-14F6-6964-8BE8-CDB187C04F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1FAECB-0823-35DA-8EF0-038CAB6E2DD5}"/>
              </a:ext>
            </a:extLst>
          </p:cNvPr>
          <p:cNvSpPr>
            <a:spLocks noGrp="1"/>
          </p:cNvSpPr>
          <p:nvPr>
            <p:ph type="dt" sz="half" idx="10"/>
          </p:nvPr>
        </p:nvSpPr>
        <p:spPr/>
        <p:txBody>
          <a:bodyPr/>
          <a:lstStyle/>
          <a:p>
            <a:fld id="{01D784DD-AAE1-4372-9B68-1412BE5A1250}" type="datetimeFigureOut">
              <a:rPr lang="en-US" smtClean="0"/>
              <a:t>2/12/2024</a:t>
            </a:fld>
            <a:endParaRPr lang="en-US"/>
          </a:p>
        </p:txBody>
      </p:sp>
      <p:sp>
        <p:nvSpPr>
          <p:cNvPr id="6" name="Footer Placeholder 5">
            <a:extLst>
              <a:ext uri="{FF2B5EF4-FFF2-40B4-BE49-F238E27FC236}">
                <a16:creationId xmlns:a16="http://schemas.microsoft.com/office/drawing/2014/main" id="{E34E22EB-CA88-A64D-3B20-524B4FD527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530A51-82C1-D658-7D72-E8CD3D4A8656}"/>
              </a:ext>
            </a:extLst>
          </p:cNvPr>
          <p:cNvSpPr>
            <a:spLocks noGrp="1"/>
          </p:cNvSpPr>
          <p:nvPr>
            <p:ph type="sldNum" sz="quarter" idx="12"/>
          </p:nvPr>
        </p:nvSpPr>
        <p:spPr/>
        <p:txBody>
          <a:bodyPr/>
          <a:lstStyle/>
          <a:p>
            <a:fld id="{E7C95CDB-6B17-4CAF-BFFA-EA7F652214E6}" type="slidenum">
              <a:rPr lang="en-US" smtClean="0"/>
              <a:t>‹#›</a:t>
            </a:fld>
            <a:endParaRPr lang="en-US"/>
          </a:p>
        </p:txBody>
      </p:sp>
    </p:spTree>
    <p:extLst>
      <p:ext uri="{BB962C8B-B14F-4D97-AF65-F5344CB8AC3E}">
        <p14:creationId xmlns:p14="http://schemas.microsoft.com/office/powerpoint/2010/main" val="1065516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46C73-010C-F61C-EACC-81161103DA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987543-AAAB-6889-E3A8-40FFE9B71C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6648227-0122-0F88-D0B1-173858FC70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ECB5F9-9A9D-25EF-7EF7-EE9C67BE9C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0ECC11-74DB-A312-F4B4-B367B1F307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2540BD9-BE10-8AB9-1A7A-C0402E750D37}"/>
              </a:ext>
            </a:extLst>
          </p:cNvPr>
          <p:cNvSpPr>
            <a:spLocks noGrp="1"/>
          </p:cNvSpPr>
          <p:nvPr>
            <p:ph type="dt" sz="half" idx="10"/>
          </p:nvPr>
        </p:nvSpPr>
        <p:spPr/>
        <p:txBody>
          <a:bodyPr/>
          <a:lstStyle/>
          <a:p>
            <a:fld id="{01D784DD-AAE1-4372-9B68-1412BE5A1250}" type="datetimeFigureOut">
              <a:rPr lang="en-US" smtClean="0"/>
              <a:t>2/12/2024</a:t>
            </a:fld>
            <a:endParaRPr lang="en-US"/>
          </a:p>
        </p:txBody>
      </p:sp>
      <p:sp>
        <p:nvSpPr>
          <p:cNvPr id="8" name="Footer Placeholder 7">
            <a:extLst>
              <a:ext uri="{FF2B5EF4-FFF2-40B4-BE49-F238E27FC236}">
                <a16:creationId xmlns:a16="http://schemas.microsoft.com/office/drawing/2014/main" id="{B107F235-C0F5-D96D-75B2-623F2700A8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8F3C11-CEAF-B76E-11C3-7A10DCB3E2BB}"/>
              </a:ext>
            </a:extLst>
          </p:cNvPr>
          <p:cNvSpPr>
            <a:spLocks noGrp="1"/>
          </p:cNvSpPr>
          <p:nvPr>
            <p:ph type="sldNum" sz="quarter" idx="12"/>
          </p:nvPr>
        </p:nvSpPr>
        <p:spPr/>
        <p:txBody>
          <a:bodyPr/>
          <a:lstStyle/>
          <a:p>
            <a:fld id="{E7C95CDB-6B17-4CAF-BFFA-EA7F652214E6}" type="slidenum">
              <a:rPr lang="en-US" smtClean="0"/>
              <a:t>‹#›</a:t>
            </a:fld>
            <a:endParaRPr lang="en-US"/>
          </a:p>
        </p:txBody>
      </p:sp>
    </p:spTree>
    <p:extLst>
      <p:ext uri="{BB962C8B-B14F-4D97-AF65-F5344CB8AC3E}">
        <p14:creationId xmlns:p14="http://schemas.microsoft.com/office/powerpoint/2010/main" val="2373275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E8A35-8326-0312-161E-73D9D6710B8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926CFE-2DDC-F1D1-4D63-A98C8B07CBCA}"/>
              </a:ext>
            </a:extLst>
          </p:cNvPr>
          <p:cNvSpPr>
            <a:spLocks noGrp="1"/>
          </p:cNvSpPr>
          <p:nvPr>
            <p:ph type="dt" sz="half" idx="10"/>
          </p:nvPr>
        </p:nvSpPr>
        <p:spPr/>
        <p:txBody>
          <a:bodyPr/>
          <a:lstStyle/>
          <a:p>
            <a:fld id="{01D784DD-AAE1-4372-9B68-1412BE5A1250}" type="datetimeFigureOut">
              <a:rPr lang="en-US" smtClean="0"/>
              <a:t>2/12/2024</a:t>
            </a:fld>
            <a:endParaRPr lang="en-US"/>
          </a:p>
        </p:txBody>
      </p:sp>
      <p:sp>
        <p:nvSpPr>
          <p:cNvPr id="4" name="Footer Placeholder 3">
            <a:extLst>
              <a:ext uri="{FF2B5EF4-FFF2-40B4-BE49-F238E27FC236}">
                <a16:creationId xmlns:a16="http://schemas.microsoft.com/office/drawing/2014/main" id="{FDE9B644-B941-C18A-EEEE-0E908A4B493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BEEEA3-2F66-2406-4135-1E18562B898D}"/>
              </a:ext>
            </a:extLst>
          </p:cNvPr>
          <p:cNvSpPr>
            <a:spLocks noGrp="1"/>
          </p:cNvSpPr>
          <p:nvPr>
            <p:ph type="sldNum" sz="quarter" idx="12"/>
          </p:nvPr>
        </p:nvSpPr>
        <p:spPr/>
        <p:txBody>
          <a:bodyPr/>
          <a:lstStyle/>
          <a:p>
            <a:fld id="{E7C95CDB-6B17-4CAF-BFFA-EA7F652214E6}" type="slidenum">
              <a:rPr lang="en-US" smtClean="0"/>
              <a:t>‹#›</a:t>
            </a:fld>
            <a:endParaRPr lang="en-US"/>
          </a:p>
        </p:txBody>
      </p:sp>
    </p:spTree>
    <p:extLst>
      <p:ext uri="{BB962C8B-B14F-4D97-AF65-F5344CB8AC3E}">
        <p14:creationId xmlns:p14="http://schemas.microsoft.com/office/powerpoint/2010/main" val="113439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51578D-00C0-C3E0-6D56-F98D70783225}"/>
              </a:ext>
            </a:extLst>
          </p:cNvPr>
          <p:cNvSpPr>
            <a:spLocks noGrp="1"/>
          </p:cNvSpPr>
          <p:nvPr>
            <p:ph type="dt" sz="half" idx="10"/>
          </p:nvPr>
        </p:nvSpPr>
        <p:spPr/>
        <p:txBody>
          <a:bodyPr/>
          <a:lstStyle/>
          <a:p>
            <a:fld id="{01D784DD-AAE1-4372-9B68-1412BE5A1250}" type="datetimeFigureOut">
              <a:rPr lang="en-US" smtClean="0"/>
              <a:t>2/12/2024</a:t>
            </a:fld>
            <a:endParaRPr lang="en-US"/>
          </a:p>
        </p:txBody>
      </p:sp>
      <p:sp>
        <p:nvSpPr>
          <p:cNvPr id="3" name="Footer Placeholder 2">
            <a:extLst>
              <a:ext uri="{FF2B5EF4-FFF2-40B4-BE49-F238E27FC236}">
                <a16:creationId xmlns:a16="http://schemas.microsoft.com/office/drawing/2014/main" id="{715BAA30-0815-F422-8020-946159C583A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DEFB2B4-58CC-824A-5D9D-2A30765C761A}"/>
              </a:ext>
            </a:extLst>
          </p:cNvPr>
          <p:cNvSpPr>
            <a:spLocks noGrp="1"/>
          </p:cNvSpPr>
          <p:nvPr>
            <p:ph type="sldNum" sz="quarter" idx="12"/>
          </p:nvPr>
        </p:nvSpPr>
        <p:spPr/>
        <p:txBody>
          <a:bodyPr/>
          <a:lstStyle/>
          <a:p>
            <a:fld id="{E7C95CDB-6B17-4CAF-BFFA-EA7F652214E6}" type="slidenum">
              <a:rPr lang="en-US" smtClean="0"/>
              <a:t>‹#›</a:t>
            </a:fld>
            <a:endParaRPr lang="en-US"/>
          </a:p>
        </p:txBody>
      </p:sp>
    </p:spTree>
    <p:extLst>
      <p:ext uri="{BB962C8B-B14F-4D97-AF65-F5344CB8AC3E}">
        <p14:creationId xmlns:p14="http://schemas.microsoft.com/office/powerpoint/2010/main" val="2635534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17785-7441-6973-9C35-18ECB64E88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B79421-FFB4-8EBE-DCF8-F005FA5E81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C78375-44EC-FC2B-2049-1CF4D792D0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748A86-5174-25F0-0A47-9D354E1EA5F1}"/>
              </a:ext>
            </a:extLst>
          </p:cNvPr>
          <p:cNvSpPr>
            <a:spLocks noGrp="1"/>
          </p:cNvSpPr>
          <p:nvPr>
            <p:ph type="dt" sz="half" idx="10"/>
          </p:nvPr>
        </p:nvSpPr>
        <p:spPr/>
        <p:txBody>
          <a:bodyPr/>
          <a:lstStyle/>
          <a:p>
            <a:fld id="{01D784DD-AAE1-4372-9B68-1412BE5A1250}" type="datetimeFigureOut">
              <a:rPr lang="en-US" smtClean="0"/>
              <a:t>2/12/2024</a:t>
            </a:fld>
            <a:endParaRPr lang="en-US"/>
          </a:p>
        </p:txBody>
      </p:sp>
      <p:sp>
        <p:nvSpPr>
          <p:cNvPr id="6" name="Footer Placeholder 5">
            <a:extLst>
              <a:ext uri="{FF2B5EF4-FFF2-40B4-BE49-F238E27FC236}">
                <a16:creationId xmlns:a16="http://schemas.microsoft.com/office/drawing/2014/main" id="{70515E5B-4B61-1712-6DB6-F273303F77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C8BFD3-2FE8-1AB9-899D-DBC4145C46A3}"/>
              </a:ext>
            </a:extLst>
          </p:cNvPr>
          <p:cNvSpPr>
            <a:spLocks noGrp="1"/>
          </p:cNvSpPr>
          <p:nvPr>
            <p:ph type="sldNum" sz="quarter" idx="12"/>
          </p:nvPr>
        </p:nvSpPr>
        <p:spPr/>
        <p:txBody>
          <a:bodyPr/>
          <a:lstStyle/>
          <a:p>
            <a:fld id="{E7C95CDB-6B17-4CAF-BFFA-EA7F652214E6}" type="slidenum">
              <a:rPr lang="en-US" smtClean="0"/>
              <a:t>‹#›</a:t>
            </a:fld>
            <a:endParaRPr lang="en-US"/>
          </a:p>
        </p:txBody>
      </p:sp>
    </p:spTree>
    <p:extLst>
      <p:ext uri="{BB962C8B-B14F-4D97-AF65-F5344CB8AC3E}">
        <p14:creationId xmlns:p14="http://schemas.microsoft.com/office/powerpoint/2010/main" val="3442699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14EE0-D9B4-C10F-CEC4-8D3D162F60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DAFCD1-F27D-63B8-C07C-FE28CBDF59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9E64B9-3DA6-23AC-4774-80EF0BF660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934E92-CB19-7203-8F62-3632DBB25896}"/>
              </a:ext>
            </a:extLst>
          </p:cNvPr>
          <p:cNvSpPr>
            <a:spLocks noGrp="1"/>
          </p:cNvSpPr>
          <p:nvPr>
            <p:ph type="dt" sz="half" idx="10"/>
          </p:nvPr>
        </p:nvSpPr>
        <p:spPr/>
        <p:txBody>
          <a:bodyPr/>
          <a:lstStyle/>
          <a:p>
            <a:fld id="{01D784DD-AAE1-4372-9B68-1412BE5A1250}" type="datetimeFigureOut">
              <a:rPr lang="en-US" smtClean="0"/>
              <a:t>2/12/2024</a:t>
            </a:fld>
            <a:endParaRPr lang="en-US"/>
          </a:p>
        </p:txBody>
      </p:sp>
      <p:sp>
        <p:nvSpPr>
          <p:cNvPr id="6" name="Footer Placeholder 5">
            <a:extLst>
              <a:ext uri="{FF2B5EF4-FFF2-40B4-BE49-F238E27FC236}">
                <a16:creationId xmlns:a16="http://schemas.microsoft.com/office/drawing/2014/main" id="{4E515CF9-45D3-1FB7-8DA3-A6CEBAF054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37E29C-F909-FBB6-9C3E-4E5C43194CA9}"/>
              </a:ext>
            </a:extLst>
          </p:cNvPr>
          <p:cNvSpPr>
            <a:spLocks noGrp="1"/>
          </p:cNvSpPr>
          <p:nvPr>
            <p:ph type="sldNum" sz="quarter" idx="12"/>
          </p:nvPr>
        </p:nvSpPr>
        <p:spPr/>
        <p:txBody>
          <a:bodyPr/>
          <a:lstStyle/>
          <a:p>
            <a:fld id="{E7C95CDB-6B17-4CAF-BFFA-EA7F652214E6}" type="slidenum">
              <a:rPr lang="en-US" smtClean="0"/>
              <a:t>‹#›</a:t>
            </a:fld>
            <a:endParaRPr lang="en-US"/>
          </a:p>
        </p:txBody>
      </p:sp>
    </p:spTree>
    <p:extLst>
      <p:ext uri="{BB962C8B-B14F-4D97-AF65-F5344CB8AC3E}">
        <p14:creationId xmlns:p14="http://schemas.microsoft.com/office/powerpoint/2010/main" val="2856210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82B9C8-9FAB-FDDE-A0AA-3621682410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854121C-D771-4313-C599-B997494A4E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DC6B88-E9C0-1977-B2FF-3BA8CDB873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D784DD-AAE1-4372-9B68-1412BE5A1250}" type="datetimeFigureOut">
              <a:rPr lang="en-US" smtClean="0"/>
              <a:t>2/12/2024</a:t>
            </a:fld>
            <a:endParaRPr lang="en-US"/>
          </a:p>
        </p:txBody>
      </p:sp>
      <p:sp>
        <p:nvSpPr>
          <p:cNvPr id="5" name="Footer Placeholder 4">
            <a:extLst>
              <a:ext uri="{FF2B5EF4-FFF2-40B4-BE49-F238E27FC236}">
                <a16:creationId xmlns:a16="http://schemas.microsoft.com/office/drawing/2014/main" id="{76D6535E-B807-CE13-B223-319696587B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8C25F34-BEB6-2A61-2173-A62C393C6A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C95CDB-6B17-4CAF-BFFA-EA7F652214E6}" type="slidenum">
              <a:rPr lang="en-US" smtClean="0"/>
              <a:t>‹#›</a:t>
            </a:fld>
            <a:endParaRPr lang="en-US"/>
          </a:p>
        </p:txBody>
      </p:sp>
    </p:spTree>
    <p:extLst>
      <p:ext uri="{BB962C8B-B14F-4D97-AF65-F5344CB8AC3E}">
        <p14:creationId xmlns:p14="http://schemas.microsoft.com/office/powerpoint/2010/main" val="1950153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mailto:jkowalski@vbgov.com"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489CC-1C6D-BF72-5636-D017D36C705C}"/>
              </a:ext>
            </a:extLst>
          </p:cNvPr>
          <p:cNvSpPr>
            <a:spLocks noGrp="1"/>
          </p:cNvSpPr>
          <p:nvPr>
            <p:ph type="ctrTitle"/>
          </p:nvPr>
        </p:nvSpPr>
        <p:spPr/>
        <p:txBody>
          <a:bodyPr/>
          <a:lstStyle/>
          <a:p>
            <a:r>
              <a:rPr lang="en-US" dirty="0">
                <a:latin typeface="Times New Roman" panose="02020603050405020304" pitchFamily="18" charset="0"/>
                <a:cs typeface="Times New Roman" panose="02020603050405020304" pitchFamily="18" charset="0"/>
              </a:rPr>
              <a:t>Violations Update: Spring Institute 2024</a:t>
            </a:r>
          </a:p>
        </p:txBody>
      </p:sp>
      <p:sp>
        <p:nvSpPr>
          <p:cNvPr id="3" name="Subtitle 2">
            <a:extLst>
              <a:ext uri="{FF2B5EF4-FFF2-40B4-BE49-F238E27FC236}">
                <a16:creationId xmlns:a16="http://schemas.microsoft.com/office/drawing/2014/main" id="{F03EEB18-B04B-428E-67FB-16E392B1CD11}"/>
              </a:ext>
            </a:extLst>
          </p:cNvPr>
          <p:cNvSpPr>
            <a:spLocks noGrp="1"/>
          </p:cNvSpPr>
          <p:nvPr>
            <p:ph type="subTitle" idx="1"/>
          </p:nvPr>
        </p:nvSpPr>
        <p:spPr/>
        <p:txBody>
          <a:bodyPr>
            <a:normAutofit lnSpcReduction="10000"/>
          </a:bodyPr>
          <a:lstStyle/>
          <a:p>
            <a:r>
              <a:rPr lang="en-US" sz="3200" dirty="0">
                <a:latin typeface="Times New Roman" panose="02020603050405020304" pitchFamily="18" charset="0"/>
                <a:cs typeface="Times New Roman" panose="02020603050405020304" pitchFamily="18" charset="0"/>
              </a:rPr>
              <a:t>Jason Kowalski</a:t>
            </a:r>
          </a:p>
          <a:p>
            <a:r>
              <a:rPr lang="en-US" sz="3200" dirty="0">
                <a:latin typeface="Times New Roman" panose="02020603050405020304" pitchFamily="18" charset="0"/>
                <a:cs typeface="Times New Roman" panose="02020603050405020304" pitchFamily="18" charset="0"/>
              </a:rPr>
              <a:t>Assistant Commonwealth’s Attorney, </a:t>
            </a:r>
          </a:p>
          <a:p>
            <a:r>
              <a:rPr lang="en-US" sz="3200" dirty="0">
                <a:latin typeface="Times New Roman" panose="02020603050405020304" pitchFamily="18" charset="0"/>
                <a:cs typeface="Times New Roman" panose="02020603050405020304" pitchFamily="18" charset="0"/>
              </a:rPr>
              <a:t>City of Virginia Beach</a:t>
            </a:r>
          </a:p>
        </p:txBody>
      </p:sp>
    </p:spTree>
    <p:extLst>
      <p:ext uri="{BB962C8B-B14F-4D97-AF65-F5344CB8AC3E}">
        <p14:creationId xmlns:p14="http://schemas.microsoft.com/office/powerpoint/2010/main" val="1202553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27B28-7E57-4997-AAAC-3A522EB20A86}"/>
              </a:ext>
            </a:extLst>
          </p:cNvPr>
          <p:cNvSpPr>
            <a:spLocks noGrp="1"/>
          </p:cNvSpPr>
          <p:nvPr>
            <p:ph type="title"/>
          </p:nvPr>
        </p:nvSpPr>
        <p:spPr/>
        <p:txBody>
          <a:bodyPr/>
          <a:lstStyle/>
          <a:p>
            <a:pPr algn="ctr"/>
            <a:r>
              <a:rPr lang="en-US" b="1" dirty="0"/>
              <a:t>Commonwealth Revocations</a:t>
            </a:r>
          </a:p>
        </p:txBody>
      </p:sp>
      <p:sp>
        <p:nvSpPr>
          <p:cNvPr id="3" name="Content Placeholder 2">
            <a:extLst>
              <a:ext uri="{FF2B5EF4-FFF2-40B4-BE49-F238E27FC236}">
                <a16:creationId xmlns:a16="http://schemas.microsoft.com/office/drawing/2014/main" id="{75EE8180-07CF-45BA-8F3F-D653A8A37740}"/>
              </a:ext>
            </a:extLst>
          </p:cNvPr>
          <p:cNvSpPr>
            <a:spLocks noGrp="1"/>
          </p:cNvSpPr>
          <p:nvPr>
            <p:ph idx="1"/>
          </p:nvPr>
        </p:nvSpPr>
        <p:spPr/>
        <p:txBody>
          <a:bodyPr/>
          <a:lstStyle/>
          <a:p>
            <a:r>
              <a:rPr lang="en-US" sz="3200" dirty="0"/>
              <a:t>May revoke a suspended sentence for:</a:t>
            </a:r>
          </a:p>
          <a:p>
            <a:pPr lvl="1"/>
            <a:r>
              <a:rPr lang="en-US" sz="3200" dirty="0"/>
              <a:t>New criminal convictions- cannot be traffic infractions</a:t>
            </a:r>
          </a:p>
          <a:p>
            <a:pPr lvl="1"/>
            <a:r>
              <a:rPr lang="en-US" sz="3200" dirty="0"/>
              <a:t>Violation of special conditions (such as no contact with a victim)</a:t>
            </a:r>
          </a:p>
          <a:p>
            <a:r>
              <a:rPr lang="en-US" sz="3200" dirty="0"/>
              <a:t>Guidelines do not apply	</a:t>
            </a:r>
          </a:p>
          <a:p>
            <a:pPr lvl="1"/>
            <a:r>
              <a:rPr lang="en-US" sz="3200" dirty="0"/>
              <a:t>(though you’re still required to do the cover page)</a:t>
            </a:r>
          </a:p>
          <a:p>
            <a:r>
              <a:rPr lang="en-US" sz="3200" dirty="0"/>
              <a:t>Initiated by the Commonwealth Only</a:t>
            </a:r>
          </a:p>
          <a:p>
            <a:pPr marL="457200" lvl="1" indent="0">
              <a:buNone/>
            </a:pPr>
            <a:r>
              <a:rPr lang="en-US" dirty="0"/>
              <a:t> </a:t>
            </a:r>
          </a:p>
        </p:txBody>
      </p:sp>
    </p:spTree>
    <p:extLst>
      <p:ext uri="{BB962C8B-B14F-4D97-AF65-F5344CB8AC3E}">
        <p14:creationId xmlns:p14="http://schemas.microsoft.com/office/powerpoint/2010/main" val="52769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4E654-5ACD-4CD4-8948-92D12444EF00}"/>
              </a:ext>
            </a:extLst>
          </p:cNvPr>
          <p:cNvSpPr>
            <a:spLocks noGrp="1"/>
          </p:cNvSpPr>
          <p:nvPr>
            <p:ph type="title"/>
          </p:nvPr>
        </p:nvSpPr>
        <p:spPr/>
        <p:txBody>
          <a:bodyPr/>
          <a:lstStyle/>
          <a:p>
            <a:pPr algn="ctr"/>
            <a:r>
              <a:rPr lang="en-US" b="1" dirty="0"/>
              <a:t>Revocations of Supervised Probation</a:t>
            </a:r>
          </a:p>
        </p:txBody>
      </p:sp>
      <p:sp>
        <p:nvSpPr>
          <p:cNvPr id="3" name="Content Placeholder 2">
            <a:extLst>
              <a:ext uri="{FF2B5EF4-FFF2-40B4-BE49-F238E27FC236}">
                <a16:creationId xmlns:a16="http://schemas.microsoft.com/office/drawing/2014/main" id="{810C1508-DEAB-4E9A-A6F2-ABD0501A38F5}"/>
              </a:ext>
            </a:extLst>
          </p:cNvPr>
          <p:cNvSpPr>
            <a:spLocks noGrp="1"/>
          </p:cNvSpPr>
          <p:nvPr>
            <p:ph idx="1"/>
          </p:nvPr>
        </p:nvSpPr>
        <p:spPr/>
        <p:txBody>
          <a:bodyPr/>
          <a:lstStyle/>
          <a:p>
            <a:r>
              <a:rPr lang="en-US" dirty="0"/>
              <a:t>May revoke a suspended sentence for a violation of:</a:t>
            </a:r>
          </a:p>
          <a:p>
            <a:pPr lvl="1"/>
            <a:r>
              <a:rPr lang="en-US" dirty="0"/>
              <a:t>Any of the enumerated felony probation rules</a:t>
            </a:r>
          </a:p>
          <a:p>
            <a:pPr lvl="1"/>
            <a:r>
              <a:rPr lang="en-US" dirty="0"/>
              <a:t>Any special conditions of </a:t>
            </a:r>
            <a:r>
              <a:rPr lang="en-US"/>
              <a:t>probation </a:t>
            </a:r>
          </a:p>
          <a:p>
            <a:pPr lvl="1"/>
            <a:r>
              <a:rPr lang="en-US"/>
              <a:t>A </a:t>
            </a:r>
            <a:r>
              <a:rPr lang="en-US" dirty="0"/>
              <a:t>new conviction</a:t>
            </a:r>
          </a:p>
          <a:p>
            <a:r>
              <a:rPr lang="en-US" dirty="0"/>
              <a:t>Has discretionary sentencing guidelines when a Major Violation Report is filed.</a:t>
            </a:r>
          </a:p>
          <a:p>
            <a:r>
              <a:rPr lang="en-US" dirty="0"/>
              <a:t>Heavily regulated due to law changes in 2021.</a:t>
            </a:r>
          </a:p>
          <a:p>
            <a:r>
              <a:rPr lang="en-US" dirty="0"/>
              <a:t>May be initiated by the probation officer or the Commonwealth.</a:t>
            </a:r>
          </a:p>
          <a:p>
            <a:pPr lvl="1"/>
            <a:r>
              <a:rPr lang="en-US" dirty="0"/>
              <a:t>Note: If the Commonwealth initiates the violation, guidelines do not apply.</a:t>
            </a:r>
          </a:p>
        </p:txBody>
      </p:sp>
    </p:spTree>
    <p:extLst>
      <p:ext uri="{BB962C8B-B14F-4D97-AF65-F5344CB8AC3E}">
        <p14:creationId xmlns:p14="http://schemas.microsoft.com/office/powerpoint/2010/main" val="2997874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1ECCF-346D-4BC6-8FC6-3CBECBA2DCBE}"/>
              </a:ext>
            </a:extLst>
          </p:cNvPr>
          <p:cNvSpPr>
            <a:spLocks noGrp="1"/>
          </p:cNvSpPr>
          <p:nvPr>
            <p:ph type="title"/>
          </p:nvPr>
        </p:nvSpPr>
        <p:spPr/>
        <p:txBody>
          <a:bodyPr/>
          <a:lstStyle/>
          <a:p>
            <a:pPr algn="ctr"/>
            <a:r>
              <a:rPr lang="en-US" b="1" dirty="0"/>
              <a:t>Burden of Proof for Revocations</a:t>
            </a:r>
          </a:p>
        </p:txBody>
      </p:sp>
      <p:sp>
        <p:nvSpPr>
          <p:cNvPr id="3" name="Content Placeholder 2">
            <a:extLst>
              <a:ext uri="{FF2B5EF4-FFF2-40B4-BE49-F238E27FC236}">
                <a16:creationId xmlns:a16="http://schemas.microsoft.com/office/drawing/2014/main" id="{488F569A-B1C0-4C4F-A0FE-A527351652F9}"/>
              </a:ext>
            </a:extLst>
          </p:cNvPr>
          <p:cNvSpPr>
            <a:spLocks noGrp="1"/>
          </p:cNvSpPr>
          <p:nvPr>
            <p:ph idx="1"/>
          </p:nvPr>
        </p:nvSpPr>
        <p:spPr/>
        <p:txBody>
          <a:bodyPr/>
          <a:lstStyle/>
          <a:p>
            <a:r>
              <a:rPr lang="en-US" sz="3200" dirty="0"/>
              <a:t>“Good Cause”- </a:t>
            </a:r>
            <a:r>
              <a:rPr lang="en-US" sz="3200" i="1" dirty="0"/>
              <a:t>see e.g.</a:t>
            </a:r>
            <a:r>
              <a:rPr lang="en-US" sz="3200" dirty="0"/>
              <a:t>- 19.2-306(A), </a:t>
            </a:r>
            <a:r>
              <a:rPr lang="en-US" sz="3200" i="1" dirty="0"/>
              <a:t>Burnham v. Commonwealth</a:t>
            </a:r>
            <a:r>
              <a:rPr lang="en-US" sz="3200" dirty="0"/>
              <a:t>, 298 Va. 109, 115 (2019).</a:t>
            </a:r>
          </a:p>
          <a:p>
            <a:r>
              <a:rPr lang="en-US" sz="3200" dirty="0"/>
              <a:t>Examples of Good Cause</a:t>
            </a:r>
          </a:p>
          <a:p>
            <a:pPr lvl="1"/>
            <a:r>
              <a:rPr lang="en-US" sz="3200" dirty="0"/>
              <a:t>New convictions</a:t>
            </a:r>
          </a:p>
          <a:p>
            <a:pPr lvl="1"/>
            <a:r>
              <a:rPr lang="en-US" sz="3200" dirty="0"/>
              <a:t>Violation of Special Conditions of Good Behavior, such as no contact</a:t>
            </a:r>
          </a:p>
          <a:p>
            <a:pPr lvl="1"/>
            <a:r>
              <a:rPr lang="en-US" sz="3200" dirty="0"/>
              <a:t>Failure to pay restitution</a:t>
            </a:r>
          </a:p>
          <a:p>
            <a:pPr lvl="1"/>
            <a:endParaRPr lang="en-US" dirty="0"/>
          </a:p>
        </p:txBody>
      </p:sp>
    </p:spTree>
    <p:extLst>
      <p:ext uri="{BB962C8B-B14F-4D97-AF65-F5344CB8AC3E}">
        <p14:creationId xmlns:p14="http://schemas.microsoft.com/office/powerpoint/2010/main" val="1403701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2464F-F716-49D6-9350-BCA5EF80CED2}"/>
              </a:ext>
            </a:extLst>
          </p:cNvPr>
          <p:cNvSpPr>
            <a:spLocks noGrp="1"/>
          </p:cNvSpPr>
          <p:nvPr>
            <p:ph type="title"/>
          </p:nvPr>
        </p:nvSpPr>
        <p:spPr/>
        <p:txBody>
          <a:bodyPr/>
          <a:lstStyle/>
          <a:p>
            <a:pPr algn="ctr"/>
            <a:r>
              <a:rPr lang="en-US" b="1" dirty="0"/>
              <a:t>Good Behavior Implicit in Every Suspended Sentence</a:t>
            </a:r>
          </a:p>
        </p:txBody>
      </p:sp>
      <p:sp>
        <p:nvSpPr>
          <p:cNvPr id="3" name="Content Placeholder 2">
            <a:extLst>
              <a:ext uri="{FF2B5EF4-FFF2-40B4-BE49-F238E27FC236}">
                <a16:creationId xmlns:a16="http://schemas.microsoft.com/office/drawing/2014/main" id="{8C6FFE3E-6580-4541-96FF-86361EB4A1E4}"/>
              </a:ext>
            </a:extLst>
          </p:cNvPr>
          <p:cNvSpPr>
            <a:spLocks noGrp="1"/>
          </p:cNvSpPr>
          <p:nvPr>
            <p:ph idx="1"/>
          </p:nvPr>
        </p:nvSpPr>
        <p:spPr/>
        <p:txBody>
          <a:bodyPr>
            <a:normAutofit fontScale="92500" lnSpcReduction="10000"/>
          </a:bodyPr>
          <a:lstStyle/>
          <a:p>
            <a:r>
              <a:rPr lang="en-US" dirty="0"/>
              <a:t>“Good behavior is a condition of every suspension, with or without probation, whether expressly so stated or not.” </a:t>
            </a:r>
            <a:r>
              <a:rPr lang="en-US" i="1" dirty="0"/>
              <a:t>Coffey v. Commonwealth</a:t>
            </a:r>
            <a:r>
              <a:rPr lang="en-US" dirty="0"/>
              <a:t>, 209 Va. 760, 763 (1969).</a:t>
            </a:r>
          </a:p>
          <a:p>
            <a:r>
              <a:rPr lang="en-US" dirty="0"/>
              <a:t>“The requirement of good behavior, implicit in every suspended sentence, does not disappear even if an earlier sentencing order contains an express requirement of good behavior and a subsequent order does not expressly carry over the good behavior requirement.” </a:t>
            </a:r>
            <a:r>
              <a:rPr lang="en-US" i="1" dirty="0"/>
              <a:t>Burnham v. Commonwealth</a:t>
            </a:r>
            <a:r>
              <a:rPr lang="en-US" dirty="0"/>
              <a:t>, 298 Va. 109, 118 (2019).</a:t>
            </a:r>
          </a:p>
          <a:p>
            <a:r>
              <a:rPr lang="en-US" dirty="0"/>
              <a:t>When no time is specified by court order, the good behavior period is equal to the statutory maximum under which the defendant may have originally been sentenced. </a:t>
            </a:r>
            <a:r>
              <a:rPr lang="en-US" i="1" dirty="0"/>
              <a:t>See: </a:t>
            </a:r>
            <a:r>
              <a:rPr lang="en-US" dirty="0"/>
              <a:t>§19.2-303(A), </a:t>
            </a:r>
            <a:r>
              <a:rPr lang="en-US" i="1" dirty="0"/>
              <a:t>Grant v. Commonwealth</a:t>
            </a:r>
            <a:r>
              <a:rPr lang="en-US" dirty="0"/>
              <a:t>, 223 Va. 680, 686 (1982).</a:t>
            </a:r>
          </a:p>
        </p:txBody>
      </p:sp>
    </p:spTree>
    <p:extLst>
      <p:ext uri="{BB962C8B-B14F-4D97-AF65-F5344CB8AC3E}">
        <p14:creationId xmlns:p14="http://schemas.microsoft.com/office/powerpoint/2010/main" val="3151103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21F5F-CDC7-4D4E-B147-F3E9B3B9C9B3}"/>
              </a:ext>
            </a:extLst>
          </p:cNvPr>
          <p:cNvSpPr>
            <a:spLocks noGrp="1"/>
          </p:cNvSpPr>
          <p:nvPr>
            <p:ph type="title"/>
          </p:nvPr>
        </p:nvSpPr>
        <p:spPr/>
        <p:txBody>
          <a:bodyPr/>
          <a:lstStyle/>
          <a:p>
            <a:pPr algn="ctr"/>
            <a:r>
              <a:rPr lang="en-US" b="1" dirty="0"/>
              <a:t>Good Behavior Starts Upon Sentencing</a:t>
            </a:r>
          </a:p>
        </p:txBody>
      </p:sp>
      <p:sp>
        <p:nvSpPr>
          <p:cNvPr id="3" name="Content Placeholder 2">
            <a:extLst>
              <a:ext uri="{FF2B5EF4-FFF2-40B4-BE49-F238E27FC236}">
                <a16:creationId xmlns:a16="http://schemas.microsoft.com/office/drawing/2014/main" id="{3542C0CB-E70E-47E8-B93B-6A60F05E3D2A}"/>
              </a:ext>
            </a:extLst>
          </p:cNvPr>
          <p:cNvSpPr>
            <a:spLocks noGrp="1"/>
          </p:cNvSpPr>
          <p:nvPr>
            <p:ph idx="1"/>
          </p:nvPr>
        </p:nvSpPr>
        <p:spPr/>
        <p:txBody>
          <a:bodyPr>
            <a:normAutofit/>
          </a:bodyPr>
          <a:lstStyle/>
          <a:p>
            <a:r>
              <a:rPr lang="en-US" sz="3200" dirty="0"/>
              <a:t>“[A] </a:t>
            </a:r>
            <a:r>
              <a:rPr lang="en-US" sz="3200" b="0" i="0" dirty="0">
                <a:solidFill>
                  <a:srgbClr val="3D3D3D"/>
                </a:solidFill>
                <a:effectLst/>
              </a:rPr>
              <a:t>a condition of </a:t>
            </a:r>
            <a:r>
              <a:rPr lang="en-US" sz="3200" b="1" i="0" dirty="0">
                <a:solidFill>
                  <a:srgbClr val="3D3D3D"/>
                </a:solidFill>
                <a:effectLst/>
              </a:rPr>
              <a:t>good</a:t>
            </a:r>
            <a:r>
              <a:rPr lang="en-US" sz="3200" b="0" i="0" dirty="0">
                <a:solidFill>
                  <a:srgbClr val="3D3D3D"/>
                </a:solidFill>
                <a:effectLst/>
              </a:rPr>
              <a:t> </a:t>
            </a:r>
            <a:r>
              <a:rPr lang="en-US" sz="3200" b="1" i="0" dirty="0">
                <a:solidFill>
                  <a:srgbClr val="3D3D3D"/>
                </a:solidFill>
                <a:effectLst/>
              </a:rPr>
              <a:t>behavior</a:t>
            </a:r>
            <a:r>
              <a:rPr lang="en-US" sz="3200" b="0" i="0" dirty="0">
                <a:solidFill>
                  <a:srgbClr val="3D3D3D"/>
                </a:solidFill>
                <a:effectLst/>
              </a:rPr>
              <a:t> attached to that suspension from the moment of pronouncement.” </a:t>
            </a:r>
            <a:r>
              <a:rPr lang="en-US" sz="3200" b="0" i="1" dirty="0">
                <a:solidFill>
                  <a:srgbClr val="3D3D3D"/>
                </a:solidFill>
                <a:effectLst/>
              </a:rPr>
              <a:t>See Hodgins v. Commonwealth</a:t>
            </a:r>
            <a:r>
              <a:rPr lang="en-US" sz="3200" b="0" dirty="0">
                <a:solidFill>
                  <a:srgbClr val="3D3D3D"/>
                </a:solidFill>
                <a:effectLst/>
              </a:rPr>
              <a:t>, 61 </a:t>
            </a:r>
            <a:r>
              <a:rPr lang="en-US" sz="3200" b="0" dirty="0" err="1">
                <a:solidFill>
                  <a:srgbClr val="3D3D3D"/>
                </a:solidFill>
                <a:effectLst/>
              </a:rPr>
              <a:t>Va.App</a:t>
            </a:r>
            <a:r>
              <a:rPr lang="en-US" sz="3200" b="0" dirty="0">
                <a:solidFill>
                  <a:srgbClr val="3D3D3D"/>
                </a:solidFill>
                <a:effectLst/>
              </a:rPr>
              <a:t>. 102, 111 (2012); </a:t>
            </a:r>
            <a:r>
              <a:rPr lang="en-US" sz="3200" b="0" i="1" dirty="0">
                <a:solidFill>
                  <a:srgbClr val="3D3D3D"/>
                </a:solidFill>
                <a:effectLst/>
              </a:rPr>
              <a:t>Collins v. Commonwealth</a:t>
            </a:r>
            <a:r>
              <a:rPr lang="en-US" sz="3200" b="0" dirty="0">
                <a:solidFill>
                  <a:srgbClr val="3D3D3D"/>
                </a:solidFill>
                <a:effectLst/>
              </a:rPr>
              <a:t>, 269 Va. 141 (2005).</a:t>
            </a:r>
          </a:p>
          <a:p>
            <a:r>
              <a:rPr lang="en-US" sz="3200" dirty="0">
                <a:solidFill>
                  <a:srgbClr val="3D3D3D"/>
                </a:solidFill>
              </a:rPr>
              <a:t>So, even if your order only says that a defendant is to be of good behavior “upon release” without any reference to the time the defendant is incarcerated, you may bring a violation for conduct committed while incarcerated.</a:t>
            </a:r>
            <a:endParaRPr lang="en-US" sz="3200" b="0" dirty="0">
              <a:solidFill>
                <a:srgbClr val="3D3D3D"/>
              </a:solidFill>
              <a:effectLst/>
            </a:endParaRPr>
          </a:p>
        </p:txBody>
      </p:sp>
    </p:spTree>
    <p:extLst>
      <p:ext uri="{BB962C8B-B14F-4D97-AF65-F5344CB8AC3E}">
        <p14:creationId xmlns:p14="http://schemas.microsoft.com/office/powerpoint/2010/main" val="33120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66B68-63A0-25DE-888A-03845E7B6F56}"/>
              </a:ext>
            </a:extLst>
          </p:cNvPr>
          <p:cNvSpPr>
            <a:spLocks noGrp="1"/>
          </p:cNvSpPr>
          <p:nvPr>
            <p:ph type="title"/>
          </p:nvPr>
        </p:nvSpPr>
        <p:spPr/>
        <p:txBody>
          <a:bodyPr/>
          <a:lstStyle/>
          <a:p>
            <a:pPr algn="ctr"/>
            <a:r>
              <a:rPr lang="en-US" b="1" dirty="0"/>
              <a:t>2021 Law Changes and Misdemeanors</a:t>
            </a:r>
          </a:p>
        </p:txBody>
      </p:sp>
      <p:sp>
        <p:nvSpPr>
          <p:cNvPr id="3" name="Content Placeholder 2">
            <a:extLst>
              <a:ext uri="{FF2B5EF4-FFF2-40B4-BE49-F238E27FC236}">
                <a16:creationId xmlns:a16="http://schemas.microsoft.com/office/drawing/2014/main" id="{BE660ACE-30EB-624D-ADB0-3C626FD4A02A}"/>
              </a:ext>
            </a:extLst>
          </p:cNvPr>
          <p:cNvSpPr>
            <a:spLocks noGrp="1"/>
          </p:cNvSpPr>
          <p:nvPr>
            <p:ph idx="1"/>
          </p:nvPr>
        </p:nvSpPr>
        <p:spPr/>
        <p:txBody>
          <a:bodyPr>
            <a:normAutofit/>
          </a:bodyPr>
          <a:lstStyle/>
          <a:p>
            <a:r>
              <a:rPr lang="en-US" sz="3200" dirty="0"/>
              <a:t>The plain language of the 2021 legislative changes to 19.2-303, 19.2-303.1, 19.2-306 and the creation of 19.2-306.1 make no distinction between felonies and misdemeanors.</a:t>
            </a:r>
            <a:br>
              <a:rPr lang="en-US" sz="3200" dirty="0"/>
            </a:br>
            <a:endParaRPr lang="en-US" sz="3200" dirty="0"/>
          </a:p>
          <a:p>
            <a:r>
              <a:rPr lang="en-US" sz="3200" dirty="0"/>
              <a:t>In all statutes the language used revolves around “suspended sentences.”</a:t>
            </a:r>
            <a:br>
              <a:rPr lang="en-US" sz="3200" dirty="0"/>
            </a:br>
            <a:endParaRPr lang="en-US" sz="3200" dirty="0"/>
          </a:p>
          <a:p>
            <a:r>
              <a:rPr lang="en-US" sz="3200" dirty="0"/>
              <a:t>Thus, these all apply to both felonies and misdemeanors.</a:t>
            </a:r>
          </a:p>
        </p:txBody>
      </p:sp>
    </p:spTree>
    <p:extLst>
      <p:ext uri="{BB962C8B-B14F-4D97-AF65-F5344CB8AC3E}">
        <p14:creationId xmlns:p14="http://schemas.microsoft.com/office/powerpoint/2010/main" val="57019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D07C2-C321-7DF1-0D52-12286F658C5A}"/>
              </a:ext>
            </a:extLst>
          </p:cNvPr>
          <p:cNvSpPr>
            <a:spLocks noGrp="1"/>
          </p:cNvSpPr>
          <p:nvPr>
            <p:ph type="ctrTitle"/>
          </p:nvPr>
        </p:nvSpPr>
        <p:spPr/>
        <p:txBody>
          <a:bodyPr/>
          <a:lstStyle/>
          <a:p>
            <a:r>
              <a:rPr lang="en-US" dirty="0"/>
              <a:t>Supervised Probation and Good Behavior Length</a:t>
            </a:r>
          </a:p>
        </p:txBody>
      </p:sp>
      <p:sp>
        <p:nvSpPr>
          <p:cNvPr id="3" name="Subtitle 2">
            <a:extLst>
              <a:ext uri="{FF2B5EF4-FFF2-40B4-BE49-F238E27FC236}">
                <a16:creationId xmlns:a16="http://schemas.microsoft.com/office/drawing/2014/main" id="{DFB914D1-3F89-1FE8-B5F3-0604193476A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46627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05BED-63E0-DE6D-D8E9-BC6C6AD1ACAB}"/>
              </a:ext>
            </a:extLst>
          </p:cNvPr>
          <p:cNvSpPr>
            <a:spLocks noGrp="1"/>
          </p:cNvSpPr>
          <p:nvPr>
            <p:ph type="title"/>
          </p:nvPr>
        </p:nvSpPr>
        <p:spPr/>
        <p:txBody>
          <a:bodyPr/>
          <a:lstStyle/>
          <a:p>
            <a:pPr algn="ctr"/>
            <a:r>
              <a:rPr lang="en-US" b="1" dirty="0"/>
              <a:t>Supervised Probation Limitations</a:t>
            </a:r>
          </a:p>
        </p:txBody>
      </p:sp>
      <p:sp>
        <p:nvSpPr>
          <p:cNvPr id="3" name="Content Placeholder 2">
            <a:extLst>
              <a:ext uri="{FF2B5EF4-FFF2-40B4-BE49-F238E27FC236}">
                <a16:creationId xmlns:a16="http://schemas.microsoft.com/office/drawing/2014/main" id="{2673FFAE-C0B9-1448-CD0C-A0D8AADAB467}"/>
              </a:ext>
            </a:extLst>
          </p:cNvPr>
          <p:cNvSpPr>
            <a:spLocks noGrp="1"/>
          </p:cNvSpPr>
          <p:nvPr>
            <p:ph idx="1"/>
          </p:nvPr>
        </p:nvSpPr>
        <p:spPr/>
        <p:txBody>
          <a:bodyPr/>
          <a:lstStyle/>
          <a:p>
            <a:r>
              <a:rPr lang="en-US" sz="3200" dirty="0"/>
              <a:t>Any period of supervised probation shall not exceed five years from the release of the defendant from any active period of incarceration.</a:t>
            </a:r>
          </a:p>
          <a:p>
            <a:r>
              <a:rPr lang="en-US" sz="3200" dirty="0"/>
              <a:t>The probation limitation can be extended beyond the 5 years if the defendant still owes restitution or is completing a court-ordered program.</a:t>
            </a:r>
          </a:p>
          <a:p>
            <a:r>
              <a:rPr lang="en-US" sz="3200" dirty="0"/>
              <a:t>There is no codified definition as to what constitutes a “court-ordered program.”</a:t>
            </a:r>
          </a:p>
          <a:p>
            <a:endParaRPr lang="en-US" dirty="0"/>
          </a:p>
        </p:txBody>
      </p:sp>
    </p:spTree>
    <p:extLst>
      <p:ext uri="{BB962C8B-B14F-4D97-AF65-F5344CB8AC3E}">
        <p14:creationId xmlns:p14="http://schemas.microsoft.com/office/powerpoint/2010/main" val="2685520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E23C1-A4B0-8DCD-8D69-612730FD2E23}"/>
              </a:ext>
            </a:extLst>
          </p:cNvPr>
          <p:cNvSpPr>
            <a:spLocks noGrp="1"/>
          </p:cNvSpPr>
          <p:nvPr>
            <p:ph type="title"/>
          </p:nvPr>
        </p:nvSpPr>
        <p:spPr/>
        <p:txBody>
          <a:bodyPr/>
          <a:lstStyle/>
          <a:p>
            <a:pPr algn="ctr"/>
            <a:r>
              <a:rPr lang="en-US" b="1" dirty="0"/>
              <a:t>Supervised Probation Clock Resets After Violation</a:t>
            </a:r>
          </a:p>
        </p:txBody>
      </p:sp>
      <p:sp>
        <p:nvSpPr>
          <p:cNvPr id="3" name="Content Placeholder 2">
            <a:extLst>
              <a:ext uri="{FF2B5EF4-FFF2-40B4-BE49-F238E27FC236}">
                <a16:creationId xmlns:a16="http://schemas.microsoft.com/office/drawing/2014/main" id="{99B95E87-BB8F-6EF3-C804-CC8CCA3C19E6}"/>
              </a:ext>
            </a:extLst>
          </p:cNvPr>
          <p:cNvSpPr>
            <a:spLocks noGrp="1"/>
          </p:cNvSpPr>
          <p:nvPr>
            <p:ph idx="1"/>
          </p:nvPr>
        </p:nvSpPr>
        <p:spPr/>
        <p:txBody>
          <a:bodyPr/>
          <a:lstStyle/>
          <a:p>
            <a:r>
              <a:rPr lang="en-US" dirty="0"/>
              <a:t>Any period of supervised probation shall not exceed five years from the release of the defendant from </a:t>
            </a:r>
            <a:r>
              <a:rPr lang="en-US" u="sng" dirty="0"/>
              <a:t>any active period of incarceration</a:t>
            </a:r>
            <a:r>
              <a:rPr lang="en-US" dirty="0"/>
              <a:t>.</a:t>
            </a:r>
            <a:br>
              <a:rPr lang="en-US" dirty="0"/>
            </a:br>
            <a:endParaRPr lang="en-US" dirty="0"/>
          </a:p>
          <a:p>
            <a:r>
              <a:rPr lang="en-US" dirty="0"/>
              <a:t>Thus, reading 19.2-303 and 19.2-306 together, the supervised probation clock should reset once the defendant is released from incarceration following a violation.</a:t>
            </a:r>
          </a:p>
        </p:txBody>
      </p:sp>
    </p:spTree>
    <p:extLst>
      <p:ext uri="{BB962C8B-B14F-4D97-AF65-F5344CB8AC3E}">
        <p14:creationId xmlns:p14="http://schemas.microsoft.com/office/powerpoint/2010/main" val="445037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08061-8FBE-9979-6157-FD1B31C1E02F}"/>
              </a:ext>
            </a:extLst>
          </p:cNvPr>
          <p:cNvSpPr>
            <a:spLocks noGrp="1"/>
          </p:cNvSpPr>
          <p:nvPr>
            <p:ph type="title"/>
          </p:nvPr>
        </p:nvSpPr>
        <p:spPr/>
        <p:txBody>
          <a:bodyPr/>
          <a:lstStyle/>
          <a:p>
            <a:pPr algn="ctr"/>
            <a:r>
              <a:rPr lang="en-US" b="1" dirty="0"/>
              <a:t>Good Behavior Limitations</a:t>
            </a:r>
          </a:p>
        </p:txBody>
      </p:sp>
      <p:sp>
        <p:nvSpPr>
          <p:cNvPr id="3" name="Content Placeholder 2">
            <a:extLst>
              <a:ext uri="{FF2B5EF4-FFF2-40B4-BE49-F238E27FC236}">
                <a16:creationId xmlns:a16="http://schemas.microsoft.com/office/drawing/2014/main" id="{C8764EFC-E024-FF67-EC61-EC34F190DFCA}"/>
              </a:ext>
            </a:extLst>
          </p:cNvPr>
          <p:cNvSpPr>
            <a:spLocks noGrp="1"/>
          </p:cNvSpPr>
          <p:nvPr>
            <p:ph idx="1"/>
          </p:nvPr>
        </p:nvSpPr>
        <p:spPr/>
        <p:txBody>
          <a:bodyPr/>
          <a:lstStyle/>
          <a:p>
            <a:r>
              <a:rPr lang="en-US" sz="3200" dirty="0"/>
              <a:t>In any case where a court suspends the imposition or execution of a sentence, it may fix the period of suspension for </a:t>
            </a:r>
            <a:r>
              <a:rPr lang="en-US" sz="3200" b="1" dirty="0"/>
              <a:t>up to the statutory maximum period</a:t>
            </a:r>
            <a:r>
              <a:rPr lang="en-US" sz="3200" dirty="0"/>
              <a:t> for which the defendant</a:t>
            </a:r>
            <a:r>
              <a:rPr lang="en-US" sz="3200" b="1" dirty="0"/>
              <a:t> might </a:t>
            </a:r>
            <a:r>
              <a:rPr lang="en-US" sz="3200" b="1" i="1" dirty="0"/>
              <a:t>originally</a:t>
            </a:r>
            <a:r>
              <a:rPr lang="en-US" sz="3200" b="1" dirty="0"/>
              <a:t> have been sentenced</a:t>
            </a:r>
            <a:r>
              <a:rPr lang="en-US" sz="3200" dirty="0"/>
              <a:t> to be imprisoned. </a:t>
            </a:r>
          </a:p>
          <a:p>
            <a:r>
              <a:rPr lang="en-US" sz="3200" dirty="0"/>
              <a:t>The limitation on the period of suspension shall not apply to the extent that an additional period of suspension is necessary for the defendant to participate in a court-ordered program.</a:t>
            </a:r>
          </a:p>
          <a:p>
            <a:endParaRPr lang="en-US" dirty="0"/>
          </a:p>
        </p:txBody>
      </p:sp>
    </p:spTree>
    <p:extLst>
      <p:ext uri="{BB962C8B-B14F-4D97-AF65-F5344CB8AC3E}">
        <p14:creationId xmlns:p14="http://schemas.microsoft.com/office/powerpoint/2010/main" val="1723614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A9A84-F4C9-5DC3-88F4-7713943A0889}"/>
              </a:ext>
            </a:extLst>
          </p:cNvPr>
          <p:cNvSpPr>
            <a:spLocks noGrp="1"/>
          </p:cNvSpPr>
          <p:nvPr>
            <p:ph type="title"/>
          </p:nvPr>
        </p:nvSpPr>
        <p:spPr/>
        <p:txBody>
          <a:bodyPr/>
          <a:lstStyle/>
          <a:p>
            <a:pPr algn="ctr"/>
            <a:r>
              <a:rPr lang="en-US" b="1" dirty="0"/>
              <a:t>Roadmap</a:t>
            </a:r>
          </a:p>
        </p:txBody>
      </p:sp>
      <p:sp>
        <p:nvSpPr>
          <p:cNvPr id="3" name="Content Placeholder 2">
            <a:extLst>
              <a:ext uri="{FF2B5EF4-FFF2-40B4-BE49-F238E27FC236}">
                <a16:creationId xmlns:a16="http://schemas.microsoft.com/office/drawing/2014/main" id="{622F83E2-CC78-10E4-D2E7-D43C9667A34F}"/>
              </a:ext>
            </a:extLst>
          </p:cNvPr>
          <p:cNvSpPr>
            <a:spLocks noGrp="1"/>
          </p:cNvSpPr>
          <p:nvPr>
            <p:ph idx="1"/>
          </p:nvPr>
        </p:nvSpPr>
        <p:spPr/>
        <p:txBody>
          <a:bodyPr>
            <a:normAutofit fontScale="92500" lnSpcReduction="10000"/>
          </a:bodyPr>
          <a:lstStyle/>
          <a:p>
            <a:r>
              <a:rPr lang="en-US" dirty="0"/>
              <a:t>Basics</a:t>
            </a:r>
            <a:br>
              <a:rPr lang="en-US" dirty="0"/>
            </a:br>
            <a:endParaRPr lang="en-US" dirty="0"/>
          </a:p>
          <a:p>
            <a:r>
              <a:rPr lang="en-US" dirty="0"/>
              <a:t>Good Behavior and Probation Length</a:t>
            </a:r>
          </a:p>
          <a:p>
            <a:endParaRPr lang="en-US" dirty="0"/>
          </a:p>
          <a:p>
            <a:r>
              <a:rPr lang="en-US" dirty="0"/>
              <a:t>19.2-306.1 Overview</a:t>
            </a:r>
            <a:br>
              <a:rPr lang="en-US" dirty="0"/>
            </a:br>
            <a:endParaRPr lang="en-US" dirty="0"/>
          </a:p>
          <a:p>
            <a:r>
              <a:rPr lang="en-US" dirty="0"/>
              <a:t>19.2-306.1 Settled Law Section</a:t>
            </a:r>
            <a:br>
              <a:rPr lang="en-US" dirty="0"/>
            </a:br>
            <a:endParaRPr lang="en-US" dirty="0"/>
          </a:p>
          <a:p>
            <a:r>
              <a:rPr lang="en-US" dirty="0"/>
              <a:t>19.2-306.1 Interpretative Law Section</a:t>
            </a:r>
            <a:br>
              <a:rPr lang="en-US" dirty="0"/>
            </a:br>
            <a:endParaRPr lang="en-US" dirty="0"/>
          </a:p>
          <a:p>
            <a:r>
              <a:rPr lang="en-US" dirty="0"/>
              <a:t>Violation Guidelines Section</a:t>
            </a:r>
          </a:p>
        </p:txBody>
      </p:sp>
    </p:spTree>
    <p:extLst>
      <p:ext uri="{BB962C8B-B14F-4D97-AF65-F5344CB8AC3E}">
        <p14:creationId xmlns:p14="http://schemas.microsoft.com/office/powerpoint/2010/main" val="431885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8CA21-E93D-1F9C-C4B9-2A9299B639F9}"/>
              </a:ext>
            </a:extLst>
          </p:cNvPr>
          <p:cNvSpPr>
            <a:spLocks noGrp="1"/>
          </p:cNvSpPr>
          <p:nvPr>
            <p:ph type="title"/>
          </p:nvPr>
        </p:nvSpPr>
        <p:spPr/>
        <p:txBody>
          <a:bodyPr/>
          <a:lstStyle/>
          <a:p>
            <a:pPr algn="ctr"/>
            <a:r>
              <a:rPr lang="en-US" b="1" i="1" dirty="0"/>
              <a:t>Hamilton </a:t>
            </a:r>
            <a:r>
              <a:rPr lang="en-US" b="1" dirty="0"/>
              <a:t>Case</a:t>
            </a:r>
            <a:endParaRPr lang="en-US" b="1" i="1" dirty="0"/>
          </a:p>
        </p:txBody>
      </p:sp>
      <p:sp>
        <p:nvSpPr>
          <p:cNvPr id="3" name="Content Placeholder 2">
            <a:extLst>
              <a:ext uri="{FF2B5EF4-FFF2-40B4-BE49-F238E27FC236}">
                <a16:creationId xmlns:a16="http://schemas.microsoft.com/office/drawing/2014/main" id="{5A9AF52C-8F9C-0003-C522-E3884DFB5AB4}"/>
              </a:ext>
            </a:extLst>
          </p:cNvPr>
          <p:cNvSpPr>
            <a:spLocks noGrp="1"/>
          </p:cNvSpPr>
          <p:nvPr>
            <p:ph idx="1"/>
          </p:nvPr>
        </p:nvSpPr>
        <p:spPr/>
        <p:txBody>
          <a:bodyPr>
            <a:normAutofit lnSpcReduction="10000"/>
          </a:bodyPr>
          <a:lstStyle/>
          <a:p>
            <a:r>
              <a:rPr lang="en-US" dirty="0"/>
              <a:t>By combining the maximum sentences that Hamilton could have received for each respective conviction, the trial court was simply calculating “the maximum period for which the defendant might originally have been sentenced to be imprisoned.” Code § 19.2-306(A).</a:t>
            </a:r>
          </a:p>
          <a:p>
            <a:r>
              <a:rPr lang="en-US" dirty="0"/>
              <a:t>Furthermore, this Court has already recognized that a trial court may combine the maximum potential sentences from a defendant’s multiple underlying convictions in order to calculate the period of suspension when all of those convictions arose out of the same case. See Davis v. Commonwealth, 70 Va. App. 722, 733 n.3 (2019) (applying Rule 3A:6(b) to combine the maximum sentences of two convictions that were tried together but were given separate sentencing orders)</a:t>
            </a:r>
          </a:p>
        </p:txBody>
      </p:sp>
    </p:spTree>
    <p:extLst>
      <p:ext uri="{BB962C8B-B14F-4D97-AF65-F5344CB8AC3E}">
        <p14:creationId xmlns:p14="http://schemas.microsoft.com/office/powerpoint/2010/main" val="94577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3D813-4D19-964E-F827-65A19BD53093}"/>
              </a:ext>
            </a:extLst>
          </p:cNvPr>
          <p:cNvSpPr>
            <a:spLocks noGrp="1"/>
          </p:cNvSpPr>
          <p:nvPr>
            <p:ph type="title"/>
          </p:nvPr>
        </p:nvSpPr>
        <p:spPr/>
        <p:txBody>
          <a:bodyPr/>
          <a:lstStyle/>
          <a:p>
            <a:pPr algn="ctr"/>
            <a:r>
              <a:rPr lang="en-US" b="1" dirty="0"/>
              <a:t>Maximum Good Behavior</a:t>
            </a:r>
          </a:p>
        </p:txBody>
      </p:sp>
      <p:sp>
        <p:nvSpPr>
          <p:cNvPr id="3" name="Content Placeholder 2">
            <a:extLst>
              <a:ext uri="{FF2B5EF4-FFF2-40B4-BE49-F238E27FC236}">
                <a16:creationId xmlns:a16="http://schemas.microsoft.com/office/drawing/2014/main" id="{5D5B8221-C559-AC8B-EA23-653D22CC6140}"/>
              </a:ext>
            </a:extLst>
          </p:cNvPr>
          <p:cNvSpPr>
            <a:spLocks noGrp="1"/>
          </p:cNvSpPr>
          <p:nvPr>
            <p:ph idx="1"/>
          </p:nvPr>
        </p:nvSpPr>
        <p:spPr/>
        <p:txBody>
          <a:bodyPr>
            <a:normAutofit/>
          </a:bodyPr>
          <a:lstStyle/>
          <a:p>
            <a:r>
              <a:rPr lang="en-US" sz="3200" dirty="0"/>
              <a:t>The maximum period of good behavior is the </a:t>
            </a:r>
            <a:r>
              <a:rPr lang="en-US" sz="3200" b="1" dirty="0"/>
              <a:t>sum</a:t>
            </a:r>
            <a:r>
              <a:rPr lang="en-US" sz="3200" dirty="0"/>
              <a:t> of the </a:t>
            </a:r>
            <a:r>
              <a:rPr lang="en-US" sz="3200" b="1" dirty="0"/>
              <a:t>statutory maximums</a:t>
            </a:r>
            <a:r>
              <a:rPr lang="en-US" sz="3200" dirty="0"/>
              <a:t> of all of the charges for which the defendant is being sentenced in one event.</a:t>
            </a:r>
            <a:br>
              <a:rPr lang="en-US" sz="3200" dirty="0"/>
            </a:br>
            <a:endParaRPr lang="en-US" sz="3200" dirty="0"/>
          </a:p>
          <a:p>
            <a:r>
              <a:rPr lang="en-US" sz="3200" dirty="0"/>
              <a:t>This number becomes locked in stone on the date of sentencing because violations always refer back to the original sentencing date. </a:t>
            </a:r>
            <a:r>
              <a:rPr lang="en-US" sz="3200" i="1" dirty="0"/>
              <a:t>See </a:t>
            </a:r>
            <a:r>
              <a:rPr lang="en-US" sz="3200" dirty="0"/>
              <a:t>19.2-306</a:t>
            </a:r>
          </a:p>
        </p:txBody>
      </p:sp>
    </p:spTree>
    <p:extLst>
      <p:ext uri="{BB962C8B-B14F-4D97-AF65-F5344CB8AC3E}">
        <p14:creationId xmlns:p14="http://schemas.microsoft.com/office/powerpoint/2010/main" val="234185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9ADAB-9B19-AB26-6160-EB4FEC6A2C64}"/>
              </a:ext>
            </a:extLst>
          </p:cNvPr>
          <p:cNvSpPr>
            <a:spLocks noGrp="1"/>
          </p:cNvSpPr>
          <p:nvPr>
            <p:ph type="title"/>
          </p:nvPr>
        </p:nvSpPr>
        <p:spPr/>
        <p:txBody>
          <a:bodyPr/>
          <a:lstStyle/>
          <a:p>
            <a:pPr algn="ctr"/>
            <a:r>
              <a:rPr lang="en-US" b="1" dirty="0"/>
              <a:t>Post-</a:t>
            </a:r>
            <a:r>
              <a:rPr lang="en-US" b="1" i="1" dirty="0"/>
              <a:t>Hamilton </a:t>
            </a:r>
            <a:r>
              <a:rPr lang="en-US" b="1" dirty="0"/>
              <a:t>Example 1</a:t>
            </a:r>
          </a:p>
        </p:txBody>
      </p:sp>
      <p:graphicFrame>
        <p:nvGraphicFramePr>
          <p:cNvPr id="9" name="Table 9">
            <a:extLst>
              <a:ext uri="{FF2B5EF4-FFF2-40B4-BE49-F238E27FC236}">
                <a16:creationId xmlns:a16="http://schemas.microsoft.com/office/drawing/2014/main" id="{11AE365B-F751-787A-051C-0543A4B0A475}"/>
              </a:ext>
            </a:extLst>
          </p:cNvPr>
          <p:cNvGraphicFramePr>
            <a:graphicFrameLocks noGrp="1"/>
          </p:cNvGraphicFramePr>
          <p:nvPr>
            <p:ph idx="1"/>
            <p:extLst>
              <p:ext uri="{D42A27DB-BD31-4B8C-83A1-F6EECF244321}">
                <p14:modId xmlns:p14="http://schemas.microsoft.com/office/powerpoint/2010/main" val="1249743320"/>
              </p:ext>
            </p:extLst>
          </p:nvPr>
        </p:nvGraphicFramePr>
        <p:xfrm>
          <a:off x="838200" y="1825625"/>
          <a:ext cx="10515600" cy="2468499"/>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222108929"/>
                    </a:ext>
                  </a:extLst>
                </a:gridCol>
                <a:gridCol w="5257800">
                  <a:extLst>
                    <a:ext uri="{9D8B030D-6E8A-4147-A177-3AD203B41FA5}">
                      <a16:colId xmlns:a16="http://schemas.microsoft.com/office/drawing/2014/main" val="2758780757"/>
                    </a:ext>
                  </a:extLst>
                </a:gridCol>
              </a:tblGrid>
              <a:tr h="370840">
                <a:tc>
                  <a:txBody>
                    <a:bodyPr/>
                    <a:lstStyle/>
                    <a:p>
                      <a:pPr marL="0" marR="0">
                        <a:lnSpc>
                          <a:spcPct val="107000"/>
                        </a:lnSpc>
                        <a:spcBef>
                          <a:spcPts val="0"/>
                        </a:spcBef>
                        <a:spcAft>
                          <a:spcPts val="0"/>
                        </a:spcAft>
                      </a:pPr>
                      <a:r>
                        <a:rPr lang="en-US" sz="3200" b="1" kern="100" dirty="0">
                          <a:effectLst/>
                          <a:latin typeface="Times New Roman" panose="02020603050405020304" pitchFamily="18" charset="0"/>
                          <a:ea typeface="Calibri" panose="020F0502020204030204" pitchFamily="34" charset="0"/>
                          <a:cs typeface="Times New Roman" panose="02020603050405020304" pitchFamily="18" charset="0"/>
                        </a:rPr>
                        <a:t>Charge</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b="1" kern="100">
                          <a:effectLst/>
                          <a:latin typeface="Times New Roman" panose="02020603050405020304" pitchFamily="18" charset="0"/>
                          <a:ea typeface="Calibri" panose="020F0502020204030204" pitchFamily="34" charset="0"/>
                          <a:cs typeface="Times New Roman" panose="02020603050405020304" pitchFamily="18" charset="0"/>
                        </a:rPr>
                        <a:t>Statutory Max</a:t>
                      </a:r>
                      <a:endParaRPr lang="en-US" sz="3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8319176"/>
                  </a:ext>
                </a:extLst>
              </a:tr>
              <a:tr h="370840">
                <a:tc>
                  <a:txBody>
                    <a:bodyPr/>
                    <a:lstStyle/>
                    <a:p>
                      <a:pPr marL="0" marR="0">
                        <a:lnSpc>
                          <a:spcPct val="107000"/>
                        </a:lnSpc>
                        <a:spcBef>
                          <a:spcPts val="0"/>
                        </a:spcBef>
                        <a:spcAft>
                          <a:spcPts val="0"/>
                        </a:spcAft>
                      </a:pP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Possess Schedule I or II</a:t>
                      </a:r>
                    </a:p>
                  </a:txBody>
                  <a:tcPr marL="68580" marR="68580" marT="0" marB="0"/>
                </a:tc>
                <a:tc>
                  <a:txBody>
                    <a:bodyPr/>
                    <a:lstStyle/>
                    <a:p>
                      <a:pPr marL="0" marR="0">
                        <a:lnSpc>
                          <a:spcPct val="107000"/>
                        </a:lnSpc>
                        <a:spcBef>
                          <a:spcPts val="0"/>
                        </a:spcBef>
                        <a:spcAft>
                          <a:spcPts val="0"/>
                        </a:spcAft>
                      </a:pPr>
                      <a:r>
                        <a:rPr lang="en-US" sz="3200" kern="100">
                          <a:effectLst/>
                          <a:latin typeface="Times New Roman" panose="02020603050405020304" pitchFamily="18" charset="0"/>
                          <a:ea typeface="Calibri" panose="020F0502020204030204" pitchFamily="34" charset="0"/>
                          <a:cs typeface="Times New Roman" panose="02020603050405020304" pitchFamily="18" charset="0"/>
                        </a:rPr>
                        <a:t>10 years</a:t>
                      </a:r>
                    </a:p>
                  </a:txBody>
                  <a:tcPr marL="68580" marR="68580" marT="0" marB="0"/>
                </a:tc>
                <a:extLst>
                  <a:ext uri="{0D108BD9-81ED-4DB2-BD59-A6C34878D82A}">
                    <a16:rowId xmlns:a16="http://schemas.microsoft.com/office/drawing/2014/main" val="1448556860"/>
                  </a:ext>
                </a:extLst>
              </a:tr>
              <a:tr h="370840">
                <a:tc>
                  <a:txBody>
                    <a:bodyPr/>
                    <a:lstStyle/>
                    <a:p>
                      <a:pPr marL="0" marR="0">
                        <a:lnSpc>
                          <a:spcPct val="107000"/>
                        </a:lnSpc>
                        <a:spcBef>
                          <a:spcPts val="0"/>
                        </a:spcBef>
                        <a:spcAft>
                          <a:spcPts val="0"/>
                        </a:spcAft>
                      </a:pPr>
                      <a:r>
                        <a:rPr lang="en-US" sz="3200" kern="100">
                          <a:effectLst/>
                          <a:latin typeface="Times New Roman" panose="02020603050405020304" pitchFamily="18" charset="0"/>
                          <a:ea typeface="Calibri" panose="020F0502020204030204" pitchFamily="34" charset="0"/>
                          <a:cs typeface="Times New Roman" panose="02020603050405020304" pitchFamily="18" charset="0"/>
                        </a:rPr>
                        <a:t>Possess Firearm by Felon</a:t>
                      </a:r>
                    </a:p>
                  </a:txBody>
                  <a:tcPr marL="68580" marR="68580" marT="0" marB="0"/>
                </a:tc>
                <a:tc>
                  <a:txBody>
                    <a:bodyPr/>
                    <a:lstStyle/>
                    <a:p>
                      <a:pPr marL="0" marR="0">
                        <a:lnSpc>
                          <a:spcPct val="107000"/>
                        </a:lnSpc>
                        <a:spcBef>
                          <a:spcPts val="0"/>
                        </a:spcBef>
                        <a:spcAft>
                          <a:spcPts val="0"/>
                        </a:spcAft>
                      </a:pP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5 years</a:t>
                      </a:r>
                    </a:p>
                  </a:txBody>
                  <a:tcPr marL="68580" marR="68580" marT="0" marB="0"/>
                </a:tc>
                <a:extLst>
                  <a:ext uri="{0D108BD9-81ED-4DB2-BD59-A6C34878D82A}">
                    <a16:rowId xmlns:a16="http://schemas.microsoft.com/office/drawing/2014/main" val="3758797310"/>
                  </a:ext>
                </a:extLst>
              </a:tr>
              <a:tr h="370840">
                <a:tc>
                  <a:txBody>
                    <a:bodyPr/>
                    <a:lstStyle/>
                    <a:p>
                      <a:pPr marL="0" marR="0">
                        <a:lnSpc>
                          <a:spcPct val="107000"/>
                        </a:lnSpc>
                        <a:spcBef>
                          <a:spcPts val="0"/>
                        </a:spcBef>
                        <a:spcAft>
                          <a:spcPts val="0"/>
                        </a:spcAft>
                      </a:pPr>
                      <a:r>
                        <a:rPr lang="en-US" sz="3200" kern="100">
                          <a:effectLst/>
                          <a:latin typeface="Times New Roman" panose="02020603050405020304" pitchFamily="18" charset="0"/>
                          <a:ea typeface="Calibri" panose="020F0502020204030204" pitchFamily="34" charset="0"/>
                          <a:cs typeface="Times New Roman" panose="02020603050405020304" pitchFamily="18" charset="0"/>
                        </a:rPr>
                        <a:t>Possess Firearm with Schedule I or II</a:t>
                      </a:r>
                    </a:p>
                  </a:txBody>
                  <a:tcPr marL="68580" marR="68580" marT="0" marB="0"/>
                </a:tc>
                <a:tc>
                  <a:txBody>
                    <a:bodyPr/>
                    <a:lstStyle/>
                    <a:p>
                      <a:pPr marL="0" marR="0">
                        <a:lnSpc>
                          <a:spcPct val="107000"/>
                        </a:lnSpc>
                        <a:spcBef>
                          <a:spcPts val="0"/>
                        </a:spcBef>
                        <a:spcAft>
                          <a:spcPts val="0"/>
                        </a:spcAft>
                      </a:pP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5 years</a:t>
                      </a:r>
                    </a:p>
                  </a:txBody>
                  <a:tcPr marL="68580" marR="68580" marT="0" marB="0"/>
                </a:tc>
                <a:extLst>
                  <a:ext uri="{0D108BD9-81ED-4DB2-BD59-A6C34878D82A}">
                    <a16:rowId xmlns:a16="http://schemas.microsoft.com/office/drawing/2014/main" val="60017438"/>
                  </a:ext>
                </a:extLst>
              </a:tr>
            </a:tbl>
          </a:graphicData>
        </a:graphic>
      </p:graphicFrame>
      <p:sp>
        <p:nvSpPr>
          <p:cNvPr id="11" name="TextBox 10">
            <a:extLst>
              <a:ext uri="{FF2B5EF4-FFF2-40B4-BE49-F238E27FC236}">
                <a16:creationId xmlns:a16="http://schemas.microsoft.com/office/drawing/2014/main" id="{9979C362-41D2-7C62-00C8-B72667E3A1D7}"/>
              </a:ext>
            </a:extLst>
          </p:cNvPr>
          <p:cNvSpPr txBox="1"/>
          <p:nvPr/>
        </p:nvSpPr>
        <p:spPr>
          <a:xfrm>
            <a:off x="2690622" y="4634322"/>
            <a:ext cx="7203186" cy="2007922"/>
          </a:xfrm>
          <a:prstGeom prst="rect">
            <a:avLst/>
          </a:prstGeom>
          <a:noFill/>
        </p:spPr>
        <p:txBody>
          <a:bodyPr wrap="square">
            <a:spAutoFit/>
          </a:bodyPr>
          <a:lstStyle/>
          <a:p>
            <a:pPr marL="0" marR="0">
              <a:lnSpc>
                <a:spcPct val="107000"/>
              </a:lnSpc>
              <a:spcBef>
                <a:spcPts val="0"/>
              </a:spcBef>
              <a:spcAft>
                <a:spcPts val="800"/>
              </a:spcAft>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Maximum Time to Which Defendant Could be Sentenced: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20 years</a:t>
            </a:r>
          </a:p>
          <a:p>
            <a:pPr marL="0" marR="0">
              <a:lnSpc>
                <a:spcPct val="107000"/>
              </a:lnSpc>
              <a:spcBef>
                <a:spcPts val="0"/>
              </a:spcBef>
              <a:spcAft>
                <a:spcPts val="800"/>
              </a:spcAft>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Maximum Possible Period of Suspension (i.e. GB):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20 years</a:t>
            </a:r>
          </a:p>
        </p:txBody>
      </p:sp>
    </p:spTree>
    <p:extLst>
      <p:ext uri="{BB962C8B-B14F-4D97-AF65-F5344CB8AC3E}">
        <p14:creationId xmlns:p14="http://schemas.microsoft.com/office/powerpoint/2010/main" val="37308145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A0559-078F-26F8-E266-FA21142E5260}"/>
              </a:ext>
            </a:extLst>
          </p:cNvPr>
          <p:cNvSpPr>
            <a:spLocks noGrp="1"/>
          </p:cNvSpPr>
          <p:nvPr>
            <p:ph type="title"/>
          </p:nvPr>
        </p:nvSpPr>
        <p:spPr/>
        <p:txBody>
          <a:bodyPr/>
          <a:lstStyle/>
          <a:p>
            <a:pPr algn="ctr"/>
            <a:r>
              <a:rPr lang="en-US" b="1" dirty="0"/>
              <a:t>Post-</a:t>
            </a:r>
            <a:r>
              <a:rPr lang="en-US" b="1" i="1" dirty="0"/>
              <a:t>Hamilton </a:t>
            </a:r>
            <a:r>
              <a:rPr lang="en-US" b="1" dirty="0"/>
              <a:t>Example 2</a:t>
            </a:r>
          </a:p>
        </p:txBody>
      </p:sp>
      <p:graphicFrame>
        <p:nvGraphicFramePr>
          <p:cNvPr id="5" name="Table 5">
            <a:extLst>
              <a:ext uri="{FF2B5EF4-FFF2-40B4-BE49-F238E27FC236}">
                <a16:creationId xmlns:a16="http://schemas.microsoft.com/office/drawing/2014/main" id="{9F5F30D9-E154-9B7B-5267-041B6B89E7BD}"/>
              </a:ext>
            </a:extLst>
          </p:cNvPr>
          <p:cNvGraphicFramePr>
            <a:graphicFrameLocks noGrp="1"/>
          </p:cNvGraphicFramePr>
          <p:nvPr>
            <p:ph idx="1"/>
            <p:extLst>
              <p:ext uri="{D42A27DB-BD31-4B8C-83A1-F6EECF244321}">
                <p14:modId xmlns:p14="http://schemas.microsoft.com/office/powerpoint/2010/main" val="694907179"/>
              </p:ext>
            </p:extLst>
          </p:nvPr>
        </p:nvGraphicFramePr>
        <p:xfrm>
          <a:off x="838200" y="1825625"/>
          <a:ext cx="10515597" cy="2694815"/>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3599030259"/>
                    </a:ext>
                  </a:extLst>
                </a:gridCol>
                <a:gridCol w="3505199">
                  <a:extLst>
                    <a:ext uri="{9D8B030D-6E8A-4147-A177-3AD203B41FA5}">
                      <a16:colId xmlns:a16="http://schemas.microsoft.com/office/drawing/2014/main" val="2977044914"/>
                    </a:ext>
                  </a:extLst>
                </a:gridCol>
                <a:gridCol w="3505199">
                  <a:extLst>
                    <a:ext uri="{9D8B030D-6E8A-4147-A177-3AD203B41FA5}">
                      <a16:colId xmlns:a16="http://schemas.microsoft.com/office/drawing/2014/main" val="2359748351"/>
                    </a:ext>
                  </a:extLst>
                </a:gridCol>
              </a:tblGrid>
              <a:tr h="370840">
                <a:tc>
                  <a:txBody>
                    <a:bodyPr/>
                    <a:lstStyle/>
                    <a:p>
                      <a:pPr marL="0" marR="0">
                        <a:lnSpc>
                          <a:spcPct val="107000"/>
                        </a:lnSpc>
                        <a:spcBef>
                          <a:spcPts val="0"/>
                        </a:spcBef>
                        <a:spcAft>
                          <a:spcPts val="0"/>
                        </a:spcAft>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Charge</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Statutory Max</a:t>
                      </a:r>
                      <a:endParaRPr lang="en-US" sz="2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Actual Sentence</a:t>
                      </a:r>
                      <a:endParaRPr lang="en-US" sz="2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80630336"/>
                  </a:ext>
                </a:extLst>
              </a:tr>
              <a:tr h="370840">
                <a:tc>
                  <a:txBody>
                    <a:bodyPr/>
                    <a:lstStyle/>
                    <a:p>
                      <a:pPr marL="0" marR="0">
                        <a:lnSpc>
                          <a:spcPct val="107000"/>
                        </a:lnSpc>
                        <a:spcBef>
                          <a:spcPts val="0"/>
                        </a:spcBef>
                        <a:spcAft>
                          <a:spcPts val="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Possess Schedule I or II</a:t>
                      </a:r>
                    </a:p>
                  </a:txBody>
                  <a:tcPr marL="68580" marR="68580" marT="0" marB="0"/>
                </a:tc>
                <a:tc>
                  <a:txBody>
                    <a:bodyPr/>
                    <a:lstStyle/>
                    <a:p>
                      <a:pPr marL="0" marR="0">
                        <a:lnSpc>
                          <a:spcPct val="107000"/>
                        </a:lnSpc>
                        <a:spcBef>
                          <a:spcPts val="0"/>
                        </a:spcBef>
                        <a:spcAft>
                          <a:spcPts val="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10 years</a:t>
                      </a:r>
                    </a:p>
                  </a:txBody>
                  <a:tcPr marL="68580" marR="68580" marT="0" marB="0"/>
                </a:tc>
                <a:tc>
                  <a:txBody>
                    <a:bodyPr/>
                    <a:lstStyle/>
                    <a:p>
                      <a:pPr marL="0" marR="0">
                        <a:lnSpc>
                          <a:spcPct val="107000"/>
                        </a:lnSpc>
                        <a:spcBef>
                          <a:spcPts val="0"/>
                        </a:spcBef>
                        <a:spcAft>
                          <a:spcPts val="0"/>
                        </a:spcAft>
                      </a:pPr>
                      <a:r>
                        <a:rPr lang="en-US" sz="2400" kern="100">
                          <a:effectLst/>
                          <a:latin typeface="Times New Roman" panose="02020603050405020304" pitchFamily="18" charset="0"/>
                          <a:ea typeface="Calibri" panose="020F0502020204030204" pitchFamily="34" charset="0"/>
                          <a:cs typeface="Times New Roman" panose="02020603050405020304" pitchFamily="18" charset="0"/>
                        </a:rPr>
                        <a:t>2 years with 2 years suspended</a:t>
                      </a:r>
                    </a:p>
                  </a:txBody>
                  <a:tcPr marL="68580" marR="68580" marT="0" marB="0"/>
                </a:tc>
                <a:extLst>
                  <a:ext uri="{0D108BD9-81ED-4DB2-BD59-A6C34878D82A}">
                    <a16:rowId xmlns:a16="http://schemas.microsoft.com/office/drawing/2014/main" val="1830213148"/>
                  </a:ext>
                </a:extLst>
              </a:tr>
              <a:tr h="370840">
                <a:tc>
                  <a:txBody>
                    <a:bodyPr/>
                    <a:lstStyle/>
                    <a:p>
                      <a:pPr marL="0" marR="0">
                        <a:lnSpc>
                          <a:spcPct val="107000"/>
                        </a:lnSpc>
                        <a:spcBef>
                          <a:spcPts val="0"/>
                        </a:spcBef>
                        <a:spcAft>
                          <a:spcPts val="0"/>
                        </a:spcAft>
                      </a:pPr>
                      <a:r>
                        <a:rPr lang="en-US" sz="2400" kern="100">
                          <a:effectLst/>
                          <a:latin typeface="Times New Roman" panose="02020603050405020304" pitchFamily="18" charset="0"/>
                          <a:ea typeface="Calibri" panose="020F0502020204030204" pitchFamily="34" charset="0"/>
                          <a:cs typeface="Times New Roman" panose="02020603050405020304" pitchFamily="18" charset="0"/>
                        </a:rPr>
                        <a:t>Possess Firearm by Felon</a:t>
                      </a:r>
                    </a:p>
                  </a:txBody>
                  <a:tcPr marL="68580" marR="68580" marT="0" marB="0"/>
                </a:tc>
                <a:tc>
                  <a:txBody>
                    <a:bodyPr/>
                    <a:lstStyle/>
                    <a:p>
                      <a:pPr marL="0" marR="0">
                        <a:lnSpc>
                          <a:spcPct val="107000"/>
                        </a:lnSpc>
                        <a:spcBef>
                          <a:spcPts val="0"/>
                        </a:spcBef>
                        <a:spcAft>
                          <a:spcPts val="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5 years</a:t>
                      </a:r>
                    </a:p>
                  </a:txBody>
                  <a:tcPr marL="68580" marR="68580" marT="0" marB="0"/>
                </a:tc>
                <a:tc>
                  <a:txBody>
                    <a:bodyPr/>
                    <a:lstStyle/>
                    <a:p>
                      <a:pPr marL="0" marR="0">
                        <a:lnSpc>
                          <a:spcPct val="107000"/>
                        </a:lnSpc>
                        <a:spcBef>
                          <a:spcPts val="0"/>
                        </a:spcBef>
                        <a:spcAft>
                          <a:spcPts val="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5 years with 3 years suspended</a:t>
                      </a:r>
                    </a:p>
                  </a:txBody>
                  <a:tcPr marL="68580" marR="68580" marT="0" marB="0"/>
                </a:tc>
                <a:extLst>
                  <a:ext uri="{0D108BD9-81ED-4DB2-BD59-A6C34878D82A}">
                    <a16:rowId xmlns:a16="http://schemas.microsoft.com/office/drawing/2014/main" val="1987640902"/>
                  </a:ext>
                </a:extLst>
              </a:tr>
              <a:tr h="370840">
                <a:tc>
                  <a:txBody>
                    <a:bodyPr/>
                    <a:lstStyle/>
                    <a:p>
                      <a:pPr marL="0" marR="0">
                        <a:lnSpc>
                          <a:spcPct val="107000"/>
                        </a:lnSpc>
                        <a:spcBef>
                          <a:spcPts val="0"/>
                        </a:spcBef>
                        <a:spcAft>
                          <a:spcPts val="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Possess Firearm with Schedule I or II</a:t>
                      </a:r>
                    </a:p>
                  </a:txBody>
                  <a:tcPr marL="68580" marR="68580" marT="0" marB="0"/>
                </a:tc>
                <a:tc>
                  <a:txBody>
                    <a:bodyPr/>
                    <a:lstStyle/>
                    <a:p>
                      <a:pPr marL="0" marR="0">
                        <a:lnSpc>
                          <a:spcPct val="107000"/>
                        </a:lnSpc>
                        <a:spcBef>
                          <a:spcPts val="0"/>
                        </a:spcBef>
                        <a:spcAft>
                          <a:spcPts val="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5 years</a:t>
                      </a:r>
                    </a:p>
                  </a:txBody>
                  <a:tcPr marL="68580" marR="68580" marT="0" marB="0"/>
                </a:tc>
                <a:tc>
                  <a:txBody>
                    <a:bodyPr/>
                    <a:lstStyle/>
                    <a:p>
                      <a:pPr marL="0" marR="0">
                        <a:lnSpc>
                          <a:spcPct val="107000"/>
                        </a:lnSpc>
                        <a:spcBef>
                          <a:spcPts val="0"/>
                        </a:spcBef>
                        <a:spcAft>
                          <a:spcPts val="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5 years with 5 years suspended</a:t>
                      </a:r>
                    </a:p>
                  </a:txBody>
                  <a:tcPr marL="68580" marR="68580" marT="0" marB="0"/>
                </a:tc>
                <a:extLst>
                  <a:ext uri="{0D108BD9-81ED-4DB2-BD59-A6C34878D82A}">
                    <a16:rowId xmlns:a16="http://schemas.microsoft.com/office/drawing/2014/main" val="3433678673"/>
                  </a:ext>
                </a:extLst>
              </a:tr>
            </a:tbl>
          </a:graphicData>
        </a:graphic>
      </p:graphicFrame>
      <p:sp>
        <p:nvSpPr>
          <p:cNvPr id="7" name="TextBox 6">
            <a:extLst>
              <a:ext uri="{FF2B5EF4-FFF2-40B4-BE49-F238E27FC236}">
                <a16:creationId xmlns:a16="http://schemas.microsoft.com/office/drawing/2014/main" id="{F53E0D47-2688-C9C9-B7A6-7DE8EC7D143F}"/>
              </a:ext>
            </a:extLst>
          </p:cNvPr>
          <p:cNvSpPr txBox="1"/>
          <p:nvPr/>
        </p:nvSpPr>
        <p:spPr>
          <a:xfrm>
            <a:off x="1837944" y="4520440"/>
            <a:ext cx="9171432" cy="2246769"/>
          </a:xfrm>
          <a:prstGeom prst="rect">
            <a:avLst/>
          </a:prstGeom>
          <a:noFill/>
        </p:spPr>
        <p:txBody>
          <a:bodyPr wrap="square">
            <a:spAutoFit/>
          </a:bodyPr>
          <a:lstStyle/>
          <a:p>
            <a:pPr marL="0" marR="0">
              <a:lnSpc>
                <a:spcPct val="107000"/>
              </a:lnSpc>
              <a:spcBef>
                <a:spcPts val="0"/>
              </a:spcBef>
              <a:spcAft>
                <a:spcPts val="800"/>
              </a:spcAft>
            </a:pPr>
            <a:r>
              <a:rPr lang="en-US" sz="2400" b="1" kern="100" dirty="0">
                <a:effectLst/>
                <a:latin typeface="Times New Roman" panose="02020603050405020304" pitchFamily="18" charset="0"/>
                <a:ea typeface="Calibri" panose="020F0502020204030204" pitchFamily="34" charset="0"/>
                <a:cs typeface="Times New Roman" panose="02020603050405020304" pitchFamily="18" charset="0"/>
              </a:rPr>
              <a:t>Maximum Time to Which Defendant Could be Sentenced: </a:t>
            </a: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20 years</a:t>
            </a:r>
          </a:p>
          <a:p>
            <a:pPr marL="0" marR="0">
              <a:lnSpc>
                <a:spcPct val="107000"/>
              </a:lnSpc>
              <a:spcBef>
                <a:spcPts val="0"/>
              </a:spcBef>
              <a:spcAft>
                <a:spcPts val="800"/>
              </a:spcAft>
            </a:pPr>
            <a:r>
              <a:rPr lang="en-US" sz="2400" b="1" kern="100" dirty="0">
                <a:effectLst/>
                <a:latin typeface="Times New Roman" panose="02020603050405020304" pitchFamily="18" charset="0"/>
                <a:ea typeface="Calibri" panose="020F0502020204030204" pitchFamily="34" charset="0"/>
                <a:cs typeface="Times New Roman" panose="02020603050405020304" pitchFamily="18" charset="0"/>
              </a:rPr>
              <a:t>Actual Total Sentence: </a:t>
            </a: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12 years with 10 years suspended, 10 years GB</a:t>
            </a:r>
          </a:p>
          <a:p>
            <a:pPr marL="0" marR="0">
              <a:lnSpc>
                <a:spcPct val="107000"/>
              </a:lnSpc>
              <a:spcBef>
                <a:spcPts val="0"/>
              </a:spcBef>
              <a:spcAft>
                <a:spcPts val="800"/>
              </a:spcAft>
            </a:pPr>
            <a:r>
              <a:rPr lang="en-US" sz="2400" b="1" kern="100" dirty="0">
                <a:effectLst/>
                <a:latin typeface="Times New Roman" panose="02020603050405020304" pitchFamily="18" charset="0"/>
                <a:ea typeface="Calibri" panose="020F0502020204030204" pitchFamily="34" charset="0"/>
                <a:cs typeface="Times New Roman" panose="02020603050405020304" pitchFamily="18" charset="0"/>
              </a:rPr>
              <a:t>Maximum Possible Period of Suspension (i.e. GB): </a:t>
            </a: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20 years (maximum period of suspension is unaffected by the defendant’s actual sentence)</a:t>
            </a:r>
          </a:p>
        </p:txBody>
      </p:sp>
      <p:sp>
        <p:nvSpPr>
          <p:cNvPr id="9" name="TextBox 8">
            <a:extLst>
              <a:ext uri="{FF2B5EF4-FFF2-40B4-BE49-F238E27FC236}">
                <a16:creationId xmlns:a16="http://schemas.microsoft.com/office/drawing/2014/main" id="{867D2AAC-358E-DE1F-7B33-BC5FFBD8173B}"/>
              </a:ext>
            </a:extLst>
          </p:cNvPr>
          <p:cNvSpPr txBox="1"/>
          <p:nvPr/>
        </p:nvSpPr>
        <p:spPr>
          <a:xfrm>
            <a:off x="2964942" y="1321933"/>
            <a:ext cx="6094476" cy="368755"/>
          </a:xfrm>
          <a:prstGeom prst="rect">
            <a:avLst/>
          </a:prstGeom>
          <a:noFill/>
        </p:spPr>
        <p:txBody>
          <a:bodyPr wrap="square">
            <a:spAutoFit/>
          </a:bodyPr>
          <a:lstStyle/>
          <a:p>
            <a:pPr marL="0" marR="0" algn="ctr">
              <a:lnSpc>
                <a:spcPct val="107000"/>
              </a:lnSpc>
              <a:spcBef>
                <a:spcPts val="0"/>
              </a:spcBef>
              <a:spcAft>
                <a:spcPts val="800"/>
              </a:spcAf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Original Sentencing Date: January 1, 2024</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771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38671-464D-753F-ECFD-2EEA07F53E56}"/>
              </a:ext>
            </a:extLst>
          </p:cNvPr>
          <p:cNvSpPr>
            <a:spLocks noGrp="1"/>
          </p:cNvSpPr>
          <p:nvPr>
            <p:ph type="title"/>
          </p:nvPr>
        </p:nvSpPr>
        <p:spPr/>
        <p:txBody>
          <a:bodyPr/>
          <a:lstStyle/>
          <a:p>
            <a:pPr algn="ctr"/>
            <a:r>
              <a:rPr lang="en-US" b="1" dirty="0"/>
              <a:t>Post-</a:t>
            </a:r>
            <a:r>
              <a:rPr lang="en-US" b="1" i="1" dirty="0"/>
              <a:t>Hamilton </a:t>
            </a:r>
            <a:r>
              <a:rPr lang="en-US" b="1" dirty="0"/>
              <a:t>Example 2 (continued)</a:t>
            </a:r>
            <a:endParaRPr lang="en-US" dirty="0"/>
          </a:p>
        </p:txBody>
      </p:sp>
      <p:sp>
        <p:nvSpPr>
          <p:cNvPr id="3" name="Content Placeholder 2">
            <a:extLst>
              <a:ext uri="{FF2B5EF4-FFF2-40B4-BE49-F238E27FC236}">
                <a16:creationId xmlns:a16="http://schemas.microsoft.com/office/drawing/2014/main" id="{A1A1E267-C3AA-CA25-7313-2CF5121C3233}"/>
              </a:ext>
            </a:extLst>
          </p:cNvPr>
          <p:cNvSpPr>
            <a:spLocks noGrp="1"/>
          </p:cNvSpPr>
          <p:nvPr>
            <p:ph idx="1"/>
          </p:nvPr>
        </p:nvSpPr>
        <p:spPr/>
        <p:txBody>
          <a:bodyPr/>
          <a:lstStyle/>
          <a:p>
            <a:pPr marL="0" marR="0" indent="0" algn="ctr">
              <a:lnSpc>
                <a:spcPct val="107000"/>
              </a:lnSpc>
              <a:spcBef>
                <a:spcPts val="0"/>
              </a:spcBef>
              <a:spcAft>
                <a:spcPts val="800"/>
              </a:spcAft>
              <a:buNone/>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Violation 1: January 1, 2026</a:t>
            </a: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Violation Type:</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New conviction from another jurisdiction</a:t>
            </a: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Maximum Time to Which Defendant Could be Sentenced: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10 years (can only revoke what was originally imposed)</a:t>
            </a: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Actual Total Sentence: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10 years with 5 years suspended, 10 years GB</a:t>
            </a: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Maximum Possible Period of Re-Suspension (i.e. GB):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18 years (2 years have passed from original sentencing date so subtract two years)</a:t>
            </a:r>
          </a:p>
          <a:p>
            <a:endParaRPr lang="en-US" dirty="0"/>
          </a:p>
        </p:txBody>
      </p:sp>
    </p:spTree>
    <p:extLst>
      <p:ext uri="{BB962C8B-B14F-4D97-AF65-F5344CB8AC3E}">
        <p14:creationId xmlns:p14="http://schemas.microsoft.com/office/powerpoint/2010/main" val="7969617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767CA-6887-7282-BB9A-B805D7B80F64}"/>
              </a:ext>
            </a:extLst>
          </p:cNvPr>
          <p:cNvSpPr>
            <a:spLocks noGrp="1"/>
          </p:cNvSpPr>
          <p:nvPr>
            <p:ph type="title"/>
          </p:nvPr>
        </p:nvSpPr>
        <p:spPr/>
        <p:txBody>
          <a:bodyPr/>
          <a:lstStyle/>
          <a:p>
            <a:pPr algn="ctr"/>
            <a:r>
              <a:rPr lang="en-US" b="1" dirty="0"/>
              <a:t>Post-</a:t>
            </a:r>
            <a:r>
              <a:rPr lang="en-US" b="1" i="1" dirty="0"/>
              <a:t>Hamilton </a:t>
            </a:r>
            <a:r>
              <a:rPr lang="en-US" b="1" dirty="0"/>
              <a:t>Example 2 (continued)</a:t>
            </a:r>
            <a:endParaRPr lang="en-US" dirty="0"/>
          </a:p>
        </p:txBody>
      </p:sp>
      <p:sp>
        <p:nvSpPr>
          <p:cNvPr id="3" name="Content Placeholder 2">
            <a:extLst>
              <a:ext uri="{FF2B5EF4-FFF2-40B4-BE49-F238E27FC236}">
                <a16:creationId xmlns:a16="http://schemas.microsoft.com/office/drawing/2014/main" id="{252505D3-B877-F92F-F32C-9E3B06321F96}"/>
              </a:ext>
            </a:extLst>
          </p:cNvPr>
          <p:cNvSpPr>
            <a:spLocks noGrp="1"/>
          </p:cNvSpPr>
          <p:nvPr>
            <p:ph idx="1"/>
          </p:nvPr>
        </p:nvSpPr>
        <p:spPr/>
        <p:txBody>
          <a:bodyPr/>
          <a:lstStyle/>
          <a:p>
            <a:pPr marL="0" marR="0" indent="0" algn="ctr">
              <a:lnSpc>
                <a:spcPct val="107000"/>
              </a:lnSpc>
              <a:spcBef>
                <a:spcPts val="0"/>
              </a:spcBef>
              <a:spcAft>
                <a:spcPts val="800"/>
              </a:spcAft>
              <a:buNone/>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Violation 2: January 1, 2034</a:t>
            </a: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Violation Type:</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New conviction from another jurisdiction</a:t>
            </a: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Maximum Time to Which Defendant Could be Sentenced: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5 years (can only revoke what is left of what was originally imposed)</a:t>
            </a: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Actual Total Sentence: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5 years suspended with 4 years suspended, 10 years GB</a:t>
            </a: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Maximum Possible Period of Re-Suspension (i.e. GB):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10 years (10 years have passed from original sentencing date so subtract ten years)</a:t>
            </a:r>
          </a:p>
          <a:p>
            <a:endParaRPr lang="en-US" dirty="0"/>
          </a:p>
        </p:txBody>
      </p:sp>
    </p:spTree>
    <p:extLst>
      <p:ext uri="{BB962C8B-B14F-4D97-AF65-F5344CB8AC3E}">
        <p14:creationId xmlns:p14="http://schemas.microsoft.com/office/powerpoint/2010/main" val="34461882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BDF6A-0171-A3FB-1623-E18F3E69E764}"/>
              </a:ext>
            </a:extLst>
          </p:cNvPr>
          <p:cNvSpPr>
            <a:spLocks noGrp="1"/>
          </p:cNvSpPr>
          <p:nvPr>
            <p:ph type="title"/>
          </p:nvPr>
        </p:nvSpPr>
        <p:spPr/>
        <p:txBody>
          <a:bodyPr/>
          <a:lstStyle/>
          <a:p>
            <a:pPr algn="ctr"/>
            <a:r>
              <a:rPr lang="en-US" b="1" dirty="0"/>
              <a:t>Post-</a:t>
            </a:r>
            <a:r>
              <a:rPr lang="en-US" b="1" i="1" dirty="0"/>
              <a:t>Hamilton </a:t>
            </a:r>
            <a:r>
              <a:rPr lang="en-US" b="1" dirty="0"/>
              <a:t>Example 2 (continued)</a:t>
            </a:r>
            <a:endParaRPr lang="en-US" dirty="0"/>
          </a:p>
        </p:txBody>
      </p:sp>
      <p:sp>
        <p:nvSpPr>
          <p:cNvPr id="3" name="Content Placeholder 2">
            <a:extLst>
              <a:ext uri="{FF2B5EF4-FFF2-40B4-BE49-F238E27FC236}">
                <a16:creationId xmlns:a16="http://schemas.microsoft.com/office/drawing/2014/main" id="{43D366C6-B15E-7F40-C6E8-78E623DCA5C1}"/>
              </a:ext>
            </a:extLst>
          </p:cNvPr>
          <p:cNvSpPr>
            <a:spLocks noGrp="1"/>
          </p:cNvSpPr>
          <p:nvPr>
            <p:ph idx="1"/>
          </p:nvPr>
        </p:nvSpPr>
        <p:spPr/>
        <p:txBody>
          <a:bodyPr>
            <a:normAutofit lnSpcReduction="10000"/>
          </a:bodyPr>
          <a:lstStyle/>
          <a:p>
            <a:pPr marL="0" marR="0" indent="0" algn="ctr">
              <a:lnSpc>
                <a:spcPct val="107000"/>
              </a:lnSpc>
              <a:spcBef>
                <a:spcPts val="0"/>
              </a:spcBef>
              <a:spcAft>
                <a:spcPts val="800"/>
              </a:spcAft>
              <a:buNone/>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Violation 3: January 1, 2044</a:t>
            </a: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Violation Type:</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New conviction from another jurisdiction</a:t>
            </a: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Maximum Time to Which Defendant Could be Sentenced: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4 years (can only revoke what is left of what was originally imposed)</a:t>
            </a: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Actual Total Sentence: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4 years suspended with 2 years suspended- no terms of re-suspension permitted, file is closed.</a:t>
            </a: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Maximum Possible Period of Suspension: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None. We have reached the</a:t>
            </a: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endpoint of these charges, which is sentencing date plus maximum time to which the defendant could have been sentenced. </a:t>
            </a:r>
          </a:p>
          <a:p>
            <a:endParaRPr lang="en-US" dirty="0"/>
          </a:p>
        </p:txBody>
      </p:sp>
    </p:spTree>
    <p:extLst>
      <p:ext uri="{BB962C8B-B14F-4D97-AF65-F5344CB8AC3E}">
        <p14:creationId xmlns:p14="http://schemas.microsoft.com/office/powerpoint/2010/main" val="4084852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A178D-8D80-70E4-DC66-6C8D104E633B}"/>
              </a:ext>
            </a:extLst>
          </p:cNvPr>
          <p:cNvSpPr>
            <a:spLocks noGrp="1"/>
          </p:cNvSpPr>
          <p:nvPr>
            <p:ph type="title"/>
          </p:nvPr>
        </p:nvSpPr>
        <p:spPr/>
        <p:txBody>
          <a:bodyPr/>
          <a:lstStyle/>
          <a:p>
            <a:pPr algn="ctr"/>
            <a:r>
              <a:rPr lang="en-US" b="1" dirty="0"/>
              <a:t>Post-</a:t>
            </a:r>
            <a:r>
              <a:rPr lang="en-US" b="1" i="1" dirty="0"/>
              <a:t>Hamilton </a:t>
            </a:r>
            <a:r>
              <a:rPr lang="en-US" b="1" dirty="0"/>
              <a:t>Example 3</a:t>
            </a:r>
            <a:endParaRPr lang="en-US" dirty="0"/>
          </a:p>
        </p:txBody>
      </p:sp>
      <p:graphicFrame>
        <p:nvGraphicFramePr>
          <p:cNvPr id="4" name="Table 4">
            <a:extLst>
              <a:ext uri="{FF2B5EF4-FFF2-40B4-BE49-F238E27FC236}">
                <a16:creationId xmlns:a16="http://schemas.microsoft.com/office/drawing/2014/main" id="{508457EB-A6ED-1707-F769-4C1833B6C17A}"/>
              </a:ext>
            </a:extLst>
          </p:cNvPr>
          <p:cNvGraphicFramePr>
            <a:graphicFrameLocks noGrp="1"/>
          </p:cNvGraphicFramePr>
          <p:nvPr>
            <p:ph idx="1"/>
            <p:extLst>
              <p:ext uri="{D42A27DB-BD31-4B8C-83A1-F6EECF244321}">
                <p14:modId xmlns:p14="http://schemas.microsoft.com/office/powerpoint/2010/main" val="3467001762"/>
              </p:ext>
            </p:extLst>
          </p:nvPr>
        </p:nvGraphicFramePr>
        <p:xfrm>
          <a:off x="838200" y="1825625"/>
          <a:ext cx="10515597" cy="4203512"/>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1791804142"/>
                    </a:ext>
                  </a:extLst>
                </a:gridCol>
                <a:gridCol w="3505199">
                  <a:extLst>
                    <a:ext uri="{9D8B030D-6E8A-4147-A177-3AD203B41FA5}">
                      <a16:colId xmlns:a16="http://schemas.microsoft.com/office/drawing/2014/main" val="231802626"/>
                    </a:ext>
                  </a:extLst>
                </a:gridCol>
                <a:gridCol w="3505199">
                  <a:extLst>
                    <a:ext uri="{9D8B030D-6E8A-4147-A177-3AD203B41FA5}">
                      <a16:colId xmlns:a16="http://schemas.microsoft.com/office/drawing/2014/main" val="2370822676"/>
                    </a:ext>
                  </a:extLst>
                </a:gridCol>
              </a:tblGrid>
              <a:tr h="370840">
                <a:tc>
                  <a:txBody>
                    <a:bodyPr/>
                    <a:lstStyle/>
                    <a:p>
                      <a:pPr marL="0" marR="0">
                        <a:lnSpc>
                          <a:spcPct val="107000"/>
                        </a:lnSpc>
                        <a:spcBef>
                          <a:spcPts val="0"/>
                        </a:spcBef>
                        <a:spcAft>
                          <a:spcPts val="0"/>
                        </a:spcAft>
                      </a:pPr>
                      <a:r>
                        <a:rPr lang="en-US" sz="2600" b="1" kern="100" dirty="0">
                          <a:effectLst/>
                          <a:latin typeface="Times New Roman" panose="02020603050405020304" pitchFamily="18" charset="0"/>
                          <a:ea typeface="Calibri" panose="020F0502020204030204" pitchFamily="34" charset="0"/>
                          <a:cs typeface="Times New Roman" panose="02020603050405020304" pitchFamily="18" charset="0"/>
                        </a:rPr>
                        <a:t>Charge</a:t>
                      </a:r>
                      <a:endParaRPr lang="en-US" sz="2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kern="100">
                          <a:effectLst/>
                          <a:latin typeface="Times New Roman" panose="02020603050405020304" pitchFamily="18" charset="0"/>
                          <a:ea typeface="Calibri" panose="020F0502020204030204" pitchFamily="34" charset="0"/>
                          <a:cs typeface="Times New Roman" panose="02020603050405020304" pitchFamily="18" charset="0"/>
                        </a:rPr>
                        <a:t>Statutory Max</a:t>
                      </a: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kern="100">
                          <a:effectLst/>
                          <a:latin typeface="Times New Roman" panose="02020603050405020304" pitchFamily="18" charset="0"/>
                          <a:ea typeface="Calibri" panose="020F0502020204030204" pitchFamily="34" charset="0"/>
                          <a:cs typeface="Times New Roman" panose="02020603050405020304" pitchFamily="18" charset="0"/>
                        </a:rPr>
                        <a:t>Actual Sentence</a:t>
                      </a: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7893478"/>
                  </a:ext>
                </a:extLst>
              </a:tr>
              <a:tr h="370840">
                <a:tc>
                  <a:txBody>
                    <a:bodyPr/>
                    <a:lstStyle/>
                    <a:p>
                      <a:pPr marL="0" marR="0">
                        <a:lnSpc>
                          <a:spcPct val="107000"/>
                        </a:lnSpc>
                        <a:spcBef>
                          <a:spcPts val="0"/>
                        </a:spcBef>
                        <a:spcAft>
                          <a:spcPts val="0"/>
                        </a:spcAft>
                      </a:pPr>
                      <a:r>
                        <a:rPr lang="en-US" sz="2400" kern="100">
                          <a:effectLst/>
                          <a:latin typeface="Times New Roman" panose="02020603050405020304" pitchFamily="18" charset="0"/>
                          <a:ea typeface="Calibri" panose="020F0502020204030204" pitchFamily="34" charset="0"/>
                          <a:cs typeface="Times New Roman" panose="02020603050405020304" pitchFamily="18" charset="0"/>
                        </a:rPr>
                        <a:t>Possess Schedule I or II</a:t>
                      </a:r>
                    </a:p>
                  </a:txBody>
                  <a:tcPr marL="68580" marR="68580" marT="0" marB="0"/>
                </a:tc>
                <a:tc>
                  <a:txBody>
                    <a:bodyPr/>
                    <a:lstStyle/>
                    <a:p>
                      <a:pPr marL="0" marR="0">
                        <a:lnSpc>
                          <a:spcPct val="107000"/>
                        </a:lnSpc>
                        <a:spcBef>
                          <a:spcPts val="0"/>
                        </a:spcBef>
                        <a:spcAft>
                          <a:spcPts val="0"/>
                        </a:spcAft>
                      </a:pPr>
                      <a:r>
                        <a:rPr lang="en-US" sz="2400" kern="100">
                          <a:effectLst/>
                          <a:latin typeface="Times New Roman" panose="02020603050405020304" pitchFamily="18" charset="0"/>
                          <a:ea typeface="Calibri" panose="020F0502020204030204" pitchFamily="34" charset="0"/>
                          <a:cs typeface="Times New Roman" panose="02020603050405020304" pitchFamily="18" charset="0"/>
                        </a:rPr>
                        <a:t>10 years</a:t>
                      </a:r>
                    </a:p>
                  </a:txBody>
                  <a:tcPr marL="68580" marR="68580" marT="0" marB="0"/>
                </a:tc>
                <a:tc>
                  <a:txBody>
                    <a:bodyPr/>
                    <a:lstStyle/>
                    <a:p>
                      <a:pPr marL="0" marR="0">
                        <a:lnSpc>
                          <a:spcPct val="107000"/>
                        </a:lnSpc>
                        <a:spcBef>
                          <a:spcPts val="0"/>
                        </a:spcBef>
                        <a:spcAft>
                          <a:spcPts val="0"/>
                        </a:spcAft>
                      </a:pPr>
                      <a:r>
                        <a:rPr lang="en-US" sz="2400" kern="100">
                          <a:effectLst/>
                          <a:latin typeface="Times New Roman" panose="02020603050405020304" pitchFamily="18" charset="0"/>
                          <a:ea typeface="Calibri" panose="020F0502020204030204" pitchFamily="34" charset="0"/>
                          <a:cs typeface="Times New Roman" panose="02020603050405020304" pitchFamily="18" charset="0"/>
                        </a:rPr>
                        <a:t>2 years with 2 years suspended</a:t>
                      </a:r>
                    </a:p>
                  </a:txBody>
                  <a:tcPr marL="68580" marR="68580" marT="0" marB="0"/>
                </a:tc>
                <a:extLst>
                  <a:ext uri="{0D108BD9-81ED-4DB2-BD59-A6C34878D82A}">
                    <a16:rowId xmlns:a16="http://schemas.microsoft.com/office/drawing/2014/main" val="20243580"/>
                  </a:ext>
                </a:extLst>
              </a:tr>
              <a:tr h="370840">
                <a:tc>
                  <a:txBody>
                    <a:bodyPr/>
                    <a:lstStyle/>
                    <a:p>
                      <a:pPr marL="0" marR="0">
                        <a:lnSpc>
                          <a:spcPct val="107000"/>
                        </a:lnSpc>
                        <a:spcBef>
                          <a:spcPts val="0"/>
                        </a:spcBef>
                        <a:spcAft>
                          <a:spcPts val="0"/>
                        </a:spcAft>
                      </a:pPr>
                      <a:r>
                        <a:rPr lang="en-US" sz="2400" kern="100">
                          <a:effectLst/>
                          <a:latin typeface="Times New Roman" panose="02020603050405020304" pitchFamily="18" charset="0"/>
                          <a:ea typeface="Calibri" panose="020F0502020204030204" pitchFamily="34" charset="0"/>
                          <a:cs typeface="Times New Roman" panose="02020603050405020304" pitchFamily="18" charset="0"/>
                        </a:rPr>
                        <a:t>Possess Firearm by Felon</a:t>
                      </a:r>
                    </a:p>
                  </a:txBody>
                  <a:tcPr marL="68580" marR="68580" marT="0" marB="0"/>
                </a:tc>
                <a:tc>
                  <a:txBody>
                    <a:bodyPr/>
                    <a:lstStyle/>
                    <a:p>
                      <a:pPr marL="0" marR="0">
                        <a:lnSpc>
                          <a:spcPct val="107000"/>
                        </a:lnSpc>
                        <a:spcBef>
                          <a:spcPts val="0"/>
                        </a:spcBef>
                        <a:spcAft>
                          <a:spcPts val="0"/>
                        </a:spcAft>
                      </a:pPr>
                      <a:r>
                        <a:rPr lang="en-US" sz="2400" kern="100">
                          <a:effectLst/>
                          <a:latin typeface="Times New Roman" panose="02020603050405020304" pitchFamily="18" charset="0"/>
                          <a:ea typeface="Calibri" panose="020F0502020204030204" pitchFamily="34" charset="0"/>
                          <a:cs typeface="Times New Roman" panose="02020603050405020304" pitchFamily="18" charset="0"/>
                        </a:rPr>
                        <a:t>5 years</a:t>
                      </a:r>
                    </a:p>
                  </a:txBody>
                  <a:tcPr marL="68580" marR="68580" marT="0" marB="0"/>
                </a:tc>
                <a:tc>
                  <a:txBody>
                    <a:bodyPr/>
                    <a:lstStyle/>
                    <a:p>
                      <a:pPr marL="0" marR="0">
                        <a:lnSpc>
                          <a:spcPct val="107000"/>
                        </a:lnSpc>
                        <a:spcBef>
                          <a:spcPts val="0"/>
                        </a:spcBef>
                        <a:spcAft>
                          <a:spcPts val="0"/>
                        </a:spcAft>
                      </a:pPr>
                      <a:r>
                        <a:rPr lang="en-US" sz="2400" kern="100">
                          <a:effectLst/>
                          <a:latin typeface="Times New Roman" panose="02020603050405020304" pitchFamily="18" charset="0"/>
                          <a:ea typeface="Calibri" panose="020F0502020204030204" pitchFamily="34" charset="0"/>
                          <a:cs typeface="Times New Roman" panose="02020603050405020304" pitchFamily="18" charset="0"/>
                        </a:rPr>
                        <a:t>5 years with 3 years suspended</a:t>
                      </a:r>
                    </a:p>
                  </a:txBody>
                  <a:tcPr marL="68580" marR="68580" marT="0" marB="0"/>
                </a:tc>
                <a:extLst>
                  <a:ext uri="{0D108BD9-81ED-4DB2-BD59-A6C34878D82A}">
                    <a16:rowId xmlns:a16="http://schemas.microsoft.com/office/drawing/2014/main" val="3664211659"/>
                  </a:ext>
                </a:extLst>
              </a:tr>
              <a:tr h="370840">
                <a:tc>
                  <a:txBody>
                    <a:bodyPr/>
                    <a:lstStyle/>
                    <a:p>
                      <a:pPr marL="0" marR="0">
                        <a:lnSpc>
                          <a:spcPct val="107000"/>
                        </a:lnSpc>
                        <a:spcBef>
                          <a:spcPts val="0"/>
                        </a:spcBef>
                        <a:spcAft>
                          <a:spcPts val="0"/>
                        </a:spcAft>
                      </a:pPr>
                      <a:r>
                        <a:rPr lang="en-US" sz="2400" kern="100">
                          <a:effectLst/>
                          <a:latin typeface="Times New Roman" panose="02020603050405020304" pitchFamily="18" charset="0"/>
                          <a:ea typeface="Calibri" panose="020F0502020204030204" pitchFamily="34" charset="0"/>
                          <a:cs typeface="Times New Roman" panose="02020603050405020304" pitchFamily="18" charset="0"/>
                        </a:rPr>
                        <a:t>Possess Firearm with Schedule I or II</a:t>
                      </a:r>
                    </a:p>
                  </a:txBody>
                  <a:tcPr marL="68580" marR="68580" marT="0" marB="0"/>
                </a:tc>
                <a:tc>
                  <a:txBody>
                    <a:bodyPr/>
                    <a:lstStyle/>
                    <a:p>
                      <a:pPr marL="0" marR="0">
                        <a:lnSpc>
                          <a:spcPct val="107000"/>
                        </a:lnSpc>
                        <a:spcBef>
                          <a:spcPts val="0"/>
                        </a:spcBef>
                        <a:spcAft>
                          <a:spcPts val="0"/>
                        </a:spcAft>
                      </a:pPr>
                      <a:r>
                        <a:rPr lang="en-US" sz="2400" kern="100">
                          <a:effectLst/>
                          <a:latin typeface="Times New Roman" panose="02020603050405020304" pitchFamily="18" charset="0"/>
                          <a:ea typeface="Calibri" panose="020F0502020204030204" pitchFamily="34" charset="0"/>
                          <a:cs typeface="Times New Roman" panose="02020603050405020304" pitchFamily="18" charset="0"/>
                        </a:rPr>
                        <a:t>5 years</a:t>
                      </a:r>
                    </a:p>
                  </a:txBody>
                  <a:tcPr marL="68580" marR="68580" marT="0" marB="0"/>
                </a:tc>
                <a:tc>
                  <a:txBody>
                    <a:bodyPr/>
                    <a:lstStyle/>
                    <a:p>
                      <a:pPr marL="0" marR="0">
                        <a:lnSpc>
                          <a:spcPct val="107000"/>
                        </a:lnSpc>
                        <a:spcBef>
                          <a:spcPts val="0"/>
                        </a:spcBef>
                        <a:spcAft>
                          <a:spcPts val="0"/>
                        </a:spcAft>
                      </a:pPr>
                      <a:r>
                        <a:rPr lang="en-US" sz="2400" kern="100">
                          <a:effectLst/>
                          <a:latin typeface="Times New Roman" panose="02020603050405020304" pitchFamily="18" charset="0"/>
                          <a:ea typeface="Calibri" panose="020F0502020204030204" pitchFamily="34" charset="0"/>
                          <a:cs typeface="Times New Roman" panose="02020603050405020304" pitchFamily="18" charset="0"/>
                        </a:rPr>
                        <a:t>5 years with 5 years suspended</a:t>
                      </a:r>
                    </a:p>
                  </a:txBody>
                  <a:tcPr marL="68580" marR="68580" marT="0" marB="0"/>
                </a:tc>
                <a:extLst>
                  <a:ext uri="{0D108BD9-81ED-4DB2-BD59-A6C34878D82A}">
                    <a16:rowId xmlns:a16="http://schemas.microsoft.com/office/drawing/2014/main" val="2178058945"/>
                  </a:ext>
                </a:extLst>
              </a:tr>
              <a:tr h="370840">
                <a:tc>
                  <a:txBody>
                    <a:bodyPr/>
                    <a:lstStyle/>
                    <a:p>
                      <a:pPr marL="0" marR="0">
                        <a:lnSpc>
                          <a:spcPct val="107000"/>
                        </a:lnSpc>
                        <a:spcBef>
                          <a:spcPts val="0"/>
                        </a:spcBef>
                        <a:spcAft>
                          <a:spcPts val="0"/>
                        </a:spcAft>
                      </a:pPr>
                      <a:r>
                        <a:rPr lang="en-US" sz="2400" kern="100">
                          <a:effectLst/>
                          <a:latin typeface="Times New Roman" panose="02020603050405020304" pitchFamily="18" charset="0"/>
                          <a:ea typeface="Calibri" panose="020F0502020204030204" pitchFamily="34" charset="0"/>
                          <a:cs typeface="Times New Roman" panose="02020603050405020304" pitchFamily="18" charset="0"/>
                        </a:rPr>
                        <a:t>Probation Violation on CR15 file for Possession Schedule I or II sentenced January 1, 2016</a:t>
                      </a:r>
                    </a:p>
                  </a:txBody>
                  <a:tcPr marL="68580" marR="68580" marT="0" marB="0"/>
                </a:tc>
                <a:tc>
                  <a:txBody>
                    <a:bodyPr/>
                    <a:lstStyle/>
                    <a:p>
                      <a:pPr marL="0" marR="0">
                        <a:lnSpc>
                          <a:spcPct val="107000"/>
                        </a:lnSpc>
                        <a:spcBef>
                          <a:spcPts val="0"/>
                        </a:spcBef>
                        <a:spcAft>
                          <a:spcPts val="0"/>
                        </a:spcAft>
                      </a:pPr>
                      <a:r>
                        <a:rPr lang="en-US" sz="2400" kern="100">
                          <a:effectLst/>
                          <a:latin typeface="Times New Roman" panose="02020603050405020304" pitchFamily="18" charset="0"/>
                          <a:ea typeface="Calibri" panose="020F0502020204030204" pitchFamily="34" charset="0"/>
                          <a:cs typeface="Times New Roman" panose="02020603050405020304" pitchFamily="18" charset="0"/>
                        </a:rPr>
                        <a:t>10 years</a:t>
                      </a:r>
                    </a:p>
                  </a:txBody>
                  <a:tcPr marL="68580" marR="68580" marT="0" marB="0"/>
                </a:tc>
                <a:tc>
                  <a:txBody>
                    <a:bodyPr/>
                    <a:lstStyle/>
                    <a:p>
                      <a:pPr marL="0" marR="0">
                        <a:lnSpc>
                          <a:spcPct val="107000"/>
                        </a:lnSpc>
                        <a:spcBef>
                          <a:spcPts val="0"/>
                        </a:spcBef>
                        <a:spcAft>
                          <a:spcPts val="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Revoke 3 years originally imposed and re-suspend 2 years</a:t>
                      </a:r>
                    </a:p>
                  </a:txBody>
                  <a:tcPr marL="68580" marR="68580" marT="0" marB="0"/>
                </a:tc>
                <a:extLst>
                  <a:ext uri="{0D108BD9-81ED-4DB2-BD59-A6C34878D82A}">
                    <a16:rowId xmlns:a16="http://schemas.microsoft.com/office/drawing/2014/main" val="468285077"/>
                  </a:ext>
                </a:extLst>
              </a:tr>
            </a:tbl>
          </a:graphicData>
        </a:graphic>
      </p:graphicFrame>
    </p:spTree>
    <p:extLst>
      <p:ext uri="{BB962C8B-B14F-4D97-AF65-F5344CB8AC3E}">
        <p14:creationId xmlns:p14="http://schemas.microsoft.com/office/powerpoint/2010/main" val="871450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1BB7C-3F4F-2F51-5640-748DD6C47441}"/>
              </a:ext>
            </a:extLst>
          </p:cNvPr>
          <p:cNvSpPr>
            <a:spLocks noGrp="1"/>
          </p:cNvSpPr>
          <p:nvPr>
            <p:ph type="title"/>
          </p:nvPr>
        </p:nvSpPr>
        <p:spPr/>
        <p:txBody>
          <a:bodyPr/>
          <a:lstStyle/>
          <a:p>
            <a:pPr algn="ctr"/>
            <a:r>
              <a:rPr lang="en-US" b="1" dirty="0"/>
              <a:t>Post-</a:t>
            </a:r>
            <a:r>
              <a:rPr lang="en-US" b="1" i="1" dirty="0"/>
              <a:t>Hamilton </a:t>
            </a:r>
            <a:r>
              <a:rPr lang="en-US" b="1" dirty="0"/>
              <a:t>Example 3 (continued)</a:t>
            </a:r>
            <a:endParaRPr lang="en-US" dirty="0"/>
          </a:p>
        </p:txBody>
      </p:sp>
      <p:sp>
        <p:nvSpPr>
          <p:cNvPr id="3" name="Content Placeholder 2">
            <a:extLst>
              <a:ext uri="{FF2B5EF4-FFF2-40B4-BE49-F238E27FC236}">
                <a16:creationId xmlns:a16="http://schemas.microsoft.com/office/drawing/2014/main" id="{306321F4-EAEA-99D8-C38B-181A8819F045}"/>
              </a:ext>
            </a:extLst>
          </p:cNvPr>
          <p:cNvSpPr>
            <a:spLocks noGrp="1"/>
          </p:cNvSpPr>
          <p:nvPr>
            <p:ph idx="1"/>
          </p:nvPr>
        </p:nvSpPr>
        <p:spPr/>
        <p:txBody>
          <a:bodyPr>
            <a:normAutofit fontScale="85000" lnSpcReduction="10000"/>
          </a:bodyPr>
          <a:lstStyle/>
          <a:p>
            <a:pPr marL="0" marR="0" indent="0" algn="ctr">
              <a:lnSpc>
                <a:spcPct val="107000"/>
              </a:lnSpc>
              <a:spcBef>
                <a:spcPts val="0"/>
              </a:spcBef>
              <a:spcAft>
                <a:spcPts val="800"/>
              </a:spcAft>
              <a:buNone/>
            </a:pPr>
            <a:r>
              <a:rPr lang="en-US" i="1" kern="100" dirty="0">
                <a:effectLst/>
                <a:latin typeface="Times New Roman" panose="02020603050405020304" pitchFamily="18" charset="0"/>
                <a:ea typeface="Calibri" panose="020F0502020204030204" pitchFamily="34" charset="0"/>
                <a:cs typeface="Times New Roman" panose="02020603050405020304" pitchFamily="18" charset="0"/>
              </a:rPr>
              <a:t>Assume Sentencing Date of January 1, 2024 for the Combined Sentencing Event</a:t>
            </a: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Maximum Time to Which Defendant Could be Sentenced on the New Charges: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20 years</a:t>
            </a: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Actual Total Sentence on New Charges: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12 years with 10 years suspended, 10 years GB</a:t>
            </a: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Maximum Possible Period of Suspension on New Charges (i.e. GB):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20 years (maximum period of suspension is unaffected by the defendant’s actual sentence)</a:t>
            </a: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Maximum Time to Which Defendant Could be Sentenced on the Violation: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3 years (can only revoke what was originally imposed)</a:t>
            </a:r>
          </a:p>
          <a:p>
            <a:pPr marL="0" marR="0">
              <a:lnSpc>
                <a:spcPct val="107000"/>
              </a:lnSpc>
              <a:spcBef>
                <a:spcPts val="0"/>
              </a:spcBef>
              <a:spcAft>
                <a:spcPts val="800"/>
              </a:spcAft>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Maximum Possible Period of Re-Suspension on Violation (i.e. GB):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2 years</a:t>
            </a:r>
          </a:p>
          <a:p>
            <a:endParaRPr lang="en-US" dirty="0"/>
          </a:p>
        </p:txBody>
      </p:sp>
    </p:spTree>
    <p:extLst>
      <p:ext uri="{BB962C8B-B14F-4D97-AF65-F5344CB8AC3E}">
        <p14:creationId xmlns:p14="http://schemas.microsoft.com/office/powerpoint/2010/main" val="42079587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35D55-6701-EDDF-3FA7-A7D2CF7664FB}"/>
              </a:ext>
            </a:extLst>
          </p:cNvPr>
          <p:cNvSpPr>
            <a:spLocks noGrp="1"/>
          </p:cNvSpPr>
          <p:nvPr>
            <p:ph type="title"/>
          </p:nvPr>
        </p:nvSpPr>
        <p:spPr/>
        <p:txBody>
          <a:bodyPr/>
          <a:lstStyle/>
          <a:p>
            <a:pPr algn="ctr"/>
            <a:r>
              <a:rPr lang="en-US" b="1" dirty="0"/>
              <a:t>Explaining the Good Behavior Time on the Revocation in Example 3</a:t>
            </a:r>
          </a:p>
        </p:txBody>
      </p:sp>
      <p:sp>
        <p:nvSpPr>
          <p:cNvPr id="3" name="Content Placeholder 2">
            <a:extLst>
              <a:ext uri="{FF2B5EF4-FFF2-40B4-BE49-F238E27FC236}">
                <a16:creationId xmlns:a16="http://schemas.microsoft.com/office/drawing/2014/main" id="{9148B2B2-4056-2160-3167-28DE3EAD214E}"/>
              </a:ext>
            </a:extLst>
          </p:cNvPr>
          <p:cNvSpPr>
            <a:spLocks noGrp="1"/>
          </p:cNvSpPr>
          <p:nvPr>
            <p:ph idx="1"/>
          </p:nvPr>
        </p:nvSpPr>
        <p:spPr/>
        <p:txBody>
          <a:bodyPr>
            <a:normAutofit lnSpcReduction="10000"/>
          </a:bodyPr>
          <a:lstStyle/>
          <a:p>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Violations refer back to their original sentencing date. </a:t>
            </a:r>
            <a:endParaRPr lang="en-US" sz="3200" kern="100" dirty="0">
              <a:ea typeface="Calibri" panose="020F0502020204030204" pitchFamily="34" charset="0"/>
            </a:endParaRPr>
          </a:p>
          <a:p>
            <a:r>
              <a:rPr lang="en-US" sz="3200" kern="100" dirty="0">
                <a:ea typeface="Calibri" panose="020F0502020204030204" pitchFamily="34" charset="0"/>
              </a:rPr>
              <a:t>T</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he formula is [original sentencing date + combination of the statutory maximums in that sentencing event] = the end point for the period of suspension.</a:t>
            </a:r>
          </a:p>
          <a:p>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The new charges do not affect the length this time may be suspended. </a:t>
            </a:r>
          </a:p>
          <a:p>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Therefore, we have used 8 years of suspension time (January 1, 2016 to January 1, 2024) and can only re-suspend for 2 years.</a:t>
            </a:r>
          </a:p>
          <a:p>
            <a:endParaRPr lang="en-US" dirty="0"/>
          </a:p>
        </p:txBody>
      </p:sp>
    </p:spTree>
    <p:extLst>
      <p:ext uri="{BB962C8B-B14F-4D97-AF65-F5344CB8AC3E}">
        <p14:creationId xmlns:p14="http://schemas.microsoft.com/office/powerpoint/2010/main" val="955388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F4D61-9651-51B9-7F13-669BEC0242E3}"/>
              </a:ext>
            </a:extLst>
          </p:cNvPr>
          <p:cNvSpPr>
            <a:spLocks noGrp="1"/>
          </p:cNvSpPr>
          <p:nvPr>
            <p:ph type="ctrTitle"/>
          </p:nvPr>
        </p:nvSpPr>
        <p:spPr/>
        <p:txBody>
          <a:bodyPr/>
          <a:lstStyle/>
          <a:p>
            <a:r>
              <a:rPr lang="en-US" b="1" dirty="0"/>
              <a:t>Basics</a:t>
            </a:r>
          </a:p>
        </p:txBody>
      </p:sp>
      <p:sp>
        <p:nvSpPr>
          <p:cNvPr id="3" name="Subtitle 2">
            <a:extLst>
              <a:ext uri="{FF2B5EF4-FFF2-40B4-BE49-F238E27FC236}">
                <a16:creationId xmlns:a16="http://schemas.microsoft.com/office/drawing/2014/main" id="{FEAD3850-FAC9-3D6C-9441-CCD07D147F7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177976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308BD-57C0-2DF0-E3ED-1974971393CD}"/>
              </a:ext>
            </a:extLst>
          </p:cNvPr>
          <p:cNvSpPr>
            <a:spLocks noGrp="1"/>
          </p:cNvSpPr>
          <p:nvPr>
            <p:ph type="title"/>
          </p:nvPr>
        </p:nvSpPr>
        <p:spPr/>
        <p:txBody>
          <a:bodyPr/>
          <a:lstStyle/>
          <a:p>
            <a:pPr algn="ctr"/>
            <a:r>
              <a:rPr lang="en-US" b="1" dirty="0"/>
              <a:t>Implications for Misdemeanor Prosecutions</a:t>
            </a:r>
          </a:p>
        </p:txBody>
      </p:sp>
      <p:sp>
        <p:nvSpPr>
          <p:cNvPr id="3" name="Content Placeholder 2">
            <a:extLst>
              <a:ext uri="{FF2B5EF4-FFF2-40B4-BE49-F238E27FC236}">
                <a16:creationId xmlns:a16="http://schemas.microsoft.com/office/drawing/2014/main" id="{3665D65B-E54C-5773-7569-EB43AF6A227E}"/>
              </a:ext>
            </a:extLst>
          </p:cNvPr>
          <p:cNvSpPr>
            <a:spLocks noGrp="1"/>
          </p:cNvSpPr>
          <p:nvPr>
            <p:ph idx="1"/>
          </p:nvPr>
        </p:nvSpPr>
        <p:spPr/>
        <p:txBody>
          <a:bodyPr>
            <a:normAutofit/>
          </a:bodyPr>
          <a:lstStyle/>
          <a:p>
            <a:r>
              <a:rPr lang="en-US" sz="3200" dirty="0"/>
              <a:t>Prior to </a:t>
            </a:r>
            <a:r>
              <a:rPr lang="en-US" sz="3200" i="1" dirty="0"/>
              <a:t>Hamilton</a:t>
            </a:r>
            <a:r>
              <a:rPr lang="en-US" sz="3200" dirty="0"/>
              <a:t>, it was unclear whether sentences could be aggregated to extend Good Behavior on misdemeanors outside of the usual 6 to 12 months.</a:t>
            </a:r>
          </a:p>
          <a:p>
            <a:r>
              <a:rPr lang="en-US" sz="3200" dirty="0"/>
              <a:t>Now we know that misdemeanors can be aggregated in this way, which means that for offenses such as DUI, keeping your other misdemeanors, such as Reckless by Speed, even if you only impose court costs as a punishment, allows you to extend good behavior.</a:t>
            </a:r>
          </a:p>
        </p:txBody>
      </p:sp>
    </p:spTree>
    <p:extLst>
      <p:ext uri="{BB962C8B-B14F-4D97-AF65-F5344CB8AC3E}">
        <p14:creationId xmlns:p14="http://schemas.microsoft.com/office/powerpoint/2010/main" val="33318583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00777-37EC-3996-8CB2-C9968F09C9F6}"/>
              </a:ext>
            </a:extLst>
          </p:cNvPr>
          <p:cNvSpPr>
            <a:spLocks noGrp="1"/>
          </p:cNvSpPr>
          <p:nvPr>
            <p:ph type="title"/>
          </p:nvPr>
        </p:nvSpPr>
        <p:spPr/>
        <p:txBody>
          <a:bodyPr/>
          <a:lstStyle/>
          <a:p>
            <a:pPr algn="ctr"/>
            <a:r>
              <a:rPr lang="en-US" b="1" dirty="0"/>
              <a:t>One More Thing to Remember</a:t>
            </a:r>
          </a:p>
        </p:txBody>
      </p:sp>
      <p:sp>
        <p:nvSpPr>
          <p:cNvPr id="3" name="Content Placeholder 2">
            <a:extLst>
              <a:ext uri="{FF2B5EF4-FFF2-40B4-BE49-F238E27FC236}">
                <a16:creationId xmlns:a16="http://schemas.microsoft.com/office/drawing/2014/main" id="{F60853DA-92C2-45F7-8D1D-01D5CA6509F7}"/>
              </a:ext>
            </a:extLst>
          </p:cNvPr>
          <p:cNvSpPr>
            <a:spLocks noGrp="1"/>
          </p:cNvSpPr>
          <p:nvPr>
            <p:ph idx="1"/>
          </p:nvPr>
        </p:nvSpPr>
        <p:spPr/>
        <p:txBody>
          <a:bodyPr/>
          <a:lstStyle/>
          <a:p>
            <a:r>
              <a:rPr lang="en-US" sz="3200" dirty="0"/>
              <a:t>19.2-306- if a court finds that a defendant has </a:t>
            </a:r>
            <a:r>
              <a:rPr lang="en-US" sz="3200" b="1" dirty="0"/>
              <a:t>absconded</a:t>
            </a:r>
            <a:r>
              <a:rPr lang="en-US" sz="3200" dirty="0"/>
              <a:t> from the jurisdiction of the court, the court may extend the period of probation or suspended sentence for a period not to exceed the length of time that such defendant absconded.</a:t>
            </a:r>
          </a:p>
          <a:p>
            <a:endParaRPr lang="en-US" dirty="0"/>
          </a:p>
        </p:txBody>
      </p:sp>
    </p:spTree>
    <p:extLst>
      <p:ext uri="{BB962C8B-B14F-4D97-AF65-F5344CB8AC3E}">
        <p14:creationId xmlns:p14="http://schemas.microsoft.com/office/powerpoint/2010/main" val="38903805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rgbClr val="ECB0A6"/>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CD3EA-66A0-AD94-25CD-E0231B53897E}"/>
              </a:ext>
            </a:extLst>
          </p:cNvPr>
          <p:cNvSpPr>
            <a:spLocks noGrp="1"/>
          </p:cNvSpPr>
          <p:nvPr>
            <p:ph type="ctrTitle"/>
          </p:nvPr>
        </p:nvSpPr>
        <p:spPr/>
        <p:txBody>
          <a:bodyPr/>
          <a:lstStyle/>
          <a:p>
            <a:r>
              <a:rPr lang="en-US" b="1" dirty="0"/>
              <a:t>19.2-306.1 Overview</a:t>
            </a:r>
          </a:p>
        </p:txBody>
      </p:sp>
      <p:sp>
        <p:nvSpPr>
          <p:cNvPr id="3" name="Subtitle 2">
            <a:extLst>
              <a:ext uri="{FF2B5EF4-FFF2-40B4-BE49-F238E27FC236}">
                <a16:creationId xmlns:a16="http://schemas.microsoft.com/office/drawing/2014/main" id="{2FA3D601-E16B-95BF-C645-D6013AE171F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088263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rgbClr val="ECB0A6"/>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F0763-AE88-C880-1A9C-6F245C8B5267}"/>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Enumerated Technical Violations (19.2-306.1(A))</a:t>
            </a:r>
          </a:p>
        </p:txBody>
      </p:sp>
      <p:sp>
        <p:nvSpPr>
          <p:cNvPr id="3" name="Content Placeholder 2">
            <a:extLst>
              <a:ext uri="{FF2B5EF4-FFF2-40B4-BE49-F238E27FC236}">
                <a16:creationId xmlns:a16="http://schemas.microsoft.com/office/drawing/2014/main" id="{459A710E-B27F-EC39-C5F2-A7B42D6ABCE4}"/>
              </a:ext>
            </a:extLst>
          </p:cNvPr>
          <p:cNvSpPr>
            <a:spLocks noGrp="1"/>
          </p:cNvSpPr>
          <p:nvPr>
            <p:ph sz="half" idx="1"/>
          </p:nvPr>
        </p:nvSpPr>
        <p:spPr/>
        <p:txBody>
          <a:bodyPr>
            <a:noAutofit/>
          </a:bodyPr>
          <a:lstStyle/>
          <a:p>
            <a:r>
              <a:rPr lang="en-US" sz="2300" dirty="0">
                <a:latin typeface="Times New Roman" panose="02020603050405020304" pitchFamily="18" charset="0"/>
                <a:cs typeface="Times New Roman" panose="02020603050405020304" pitchFamily="18" charset="0"/>
              </a:rPr>
              <a:t>(i) report any arrest, including traffic tickets, within three days to the probation officer; </a:t>
            </a:r>
          </a:p>
          <a:p>
            <a:r>
              <a:rPr lang="en-US" sz="2300" dirty="0">
                <a:latin typeface="Times New Roman" panose="02020603050405020304" pitchFamily="18" charset="0"/>
                <a:cs typeface="Times New Roman" panose="02020603050405020304" pitchFamily="18" charset="0"/>
              </a:rPr>
              <a:t>(ii) maintain regular employment or notify the probation officer of any changes in employment; </a:t>
            </a:r>
          </a:p>
          <a:p>
            <a:r>
              <a:rPr lang="en-US" sz="2300" dirty="0">
                <a:latin typeface="Times New Roman" panose="02020603050405020304" pitchFamily="18" charset="0"/>
                <a:cs typeface="Times New Roman" panose="02020603050405020304" pitchFamily="18" charset="0"/>
              </a:rPr>
              <a:t>(iii) report within three days of release from incarceration; </a:t>
            </a:r>
          </a:p>
          <a:p>
            <a:r>
              <a:rPr lang="en-US" sz="2300" dirty="0">
                <a:latin typeface="Times New Roman" panose="02020603050405020304" pitchFamily="18" charset="0"/>
                <a:cs typeface="Times New Roman" panose="02020603050405020304" pitchFamily="18" charset="0"/>
              </a:rPr>
              <a:t>(iv) permit the probation officer to visit his home and place of employment; </a:t>
            </a:r>
          </a:p>
          <a:p>
            <a:r>
              <a:rPr lang="en-US" sz="2300" dirty="0">
                <a:latin typeface="Times New Roman" panose="02020603050405020304" pitchFamily="18" charset="0"/>
                <a:cs typeface="Times New Roman" panose="02020603050405020304" pitchFamily="18" charset="0"/>
              </a:rPr>
              <a:t>(v) follow the instructions of the probation officer, be truthful and cooperative, and report as instructed; </a:t>
            </a:r>
          </a:p>
        </p:txBody>
      </p:sp>
      <p:sp>
        <p:nvSpPr>
          <p:cNvPr id="4" name="Content Placeholder 3">
            <a:extLst>
              <a:ext uri="{FF2B5EF4-FFF2-40B4-BE49-F238E27FC236}">
                <a16:creationId xmlns:a16="http://schemas.microsoft.com/office/drawing/2014/main" id="{02467CC1-1F9B-586C-4479-76E90AFCADFB}"/>
              </a:ext>
            </a:extLst>
          </p:cNvPr>
          <p:cNvSpPr>
            <a:spLocks noGrp="1"/>
          </p:cNvSpPr>
          <p:nvPr>
            <p:ph sz="half" idx="2"/>
          </p:nvPr>
        </p:nvSpPr>
        <p:spPr/>
        <p:txBody>
          <a:bodyPr>
            <a:noAutofit/>
          </a:bodyPr>
          <a:lstStyle/>
          <a:p>
            <a:r>
              <a:rPr lang="en-US" sz="2000" dirty="0">
                <a:latin typeface="Times New Roman" panose="02020603050405020304" pitchFamily="18" charset="0"/>
                <a:cs typeface="Times New Roman" panose="02020603050405020304" pitchFamily="18" charset="0"/>
              </a:rPr>
              <a:t>(vi) refrain from the use of alcoholic beverages to the extent that it disrupts or interferes with his employment or orderly conduct;</a:t>
            </a:r>
          </a:p>
          <a:p>
            <a:r>
              <a:rPr lang="en-US" sz="2000" dirty="0">
                <a:latin typeface="Times New Roman" panose="02020603050405020304" pitchFamily="18" charset="0"/>
                <a:cs typeface="Times New Roman" panose="02020603050405020304" pitchFamily="18" charset="0"/>
              </a:rPr>
              <a:t>(vii) refrain from the use, possession, or distribution of controlled substances or related paraphernalia; </a:t>
            </a:r>
          </a:p>
          <a:p>
            <a:r>
              <a:rPr lang="en-US" sz="2000" dirty="0">
                <a:latin typeface="Times New Roman" panose="02020603050405020304" pitchFamily="18" charset="0"/>
                <a:cs typeface="Times New Roman" panose="02020603050405020304" pitchFamily="18" charset="0"/>
              </a:rPr>
              <a:t>(viii) refrain from the use, ownership, possession, or transportation of a firearm; </a:t>
            </a:r>
          </a:p>
          <a:p>
            <a:r>
              <a:rPr lang="en-US" sz="2000" dirty="0">
                <a:latin typeface="Times New Roman" panose="02020603050405020304" pitchFamily="18" charset="0"/>
                <a:cs typeface="Times New Roman" panose="02020603050405020304" pitchFamily="18" charset="0"/>
              </a:rPr>
              <a:t>(ix) gain permission to change his residence or remain in the Commonwealth or other designated area without permission of the probation officer; or </a:t>
            </a:r>
          </a:p>
          <a:p>
            <a:r>
              <a:rPr lang="en-US" sz="2000" dirty="0">
                <a:latin typeface="Times New Roman" panose="02020603050405020304" pitchFamily="18" charset="0"/>
                <a:cs typeface="Times New Roman" panose="02020603050405020304" pitchFamily="18" charset="0"/>
              </a:rPr>
              <a:t>(x) maintain contact with the probation officer whereby his whereabouts are no longer known to the probation officer.</a:t>
            </a:r>
          </a:p>
        </p:txBody>
      </p:sp>
    </p:spTree>
    <p:extLst>
      <p:ext uri="{BB962C8B-B14F-4D97-AF65-F5344CB8AC3E}">
        <p14:creationId xmlns:p14="http://schemas.microsoft.com/office/powerpoint/2010/main" val="25734811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rgbClr val="ECB0A6"/>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3DEA0-0C8C-4CE4-BCC6-E2B28EFEBC64}"/>
              </a:ext>
            </a:extLst>
          </p:cNvPr>
          <p:cNvSpPr>
            <a:spLocks noGrp="1"/>
          </p:cNvSpPr>
          <p:nvPr>
            <p:ph type="title"/>
          </p:nvPr>
        </p:nvSpPr>
        <p:spPr/>
        <p:txBody>
          <a:bodyPr/>
          <a:lstStyle/>
          <a:p>
            <a:pPr algn="ctr"/>
            <a:r>
              <a:rPr lang="en-US" b="1" dirty="0"/>
              <a:t>§19.2-306.1(C)- Technical Violation Sentencing Scheme</a:t>
            </a:r>
          </a:p>
        </p:txBody>
      </p:sp>
      <p:sp>
        <p:nvSpPr>
          <p:cNvPr id="3" name="Content Placeholder 2">
            <a:extLst>
              <a:ext uri="{FF2B5EF4-FFF2-40B4-BE49-F238E27FC236}">
                <a16:creationId xmlns:a16="http://schemas.microsoft.com/office/drawing/2014/main" id="{CB573280-DF6A-46B4-A2CF-B74D4C34422D}"/>
              </a:ext>
            </a:extLst>
          </p:cNvPr>
          <p:cNvSpPr>
            <a:spLocks noGrp="1"/>
          </p:cNvSpPr>
          <p:nvPr>
            <p:ph idx="1"/>
          </p:nvPr>
        </p:nvSpPr>
        <p:spPr/>
        <p:txBody>
          <a:bodyPr>
            <a:normAutofit/>
          </a:bodyPr>
          <a:lstStyle/>
          <a:p>
            <a:r>
              <a:rPr lang="en-US" dirty="0"/>
              <a:t>1</a:t>
            </a:r>
            <a:r>
              <a:rPr lang="en-US" baseline="30000" dirty="0"/>
              <a:t>st</a:t>
            </a:r>
            <a:r>
              <a:rPr lang="en-US" dirty="0"/>
              <a:t> Technical Violation = may NOT impose active incarceration (The Court may, however, revoke a fine)</a:t>
            </a:r>
          </a:p>
          <a:p>
            <a:r>
              <a:rPr lang="en-US" dirty="0"/>
              <a:t>2</a:t>
            </a:r>
            <a:r>
              <a:rPr lang="en-US" baseline="30000" dirty="0"/>
              <a:t>nd</a:t>
            </a:r>
            <a:r>
              <a:rPr lang="en-US" dirty="0"/>
              <a:t> Technical Violation = presumption against active incarceration, which, if overcome, can allow for the imposition of a </a:t>
            </a:r>
            <a:r>
              <a:rPr lang="en-US" u="sng" dirty="0"/>
              <a:t>maximum</a:t>
            </a:r>
            <a:r>
              <a:rPr lang="en-US" dirty="0"/>
              <a:t> of 14 days of active incarceration.</a:t>
            </a:r>
          </a:p>
          <a:p>
            <a:r>
              <a:rPr lang="en-US" dirty="0"/>
              <a:t>3</a:t>
            </a:r>
            <a:r>
              <a:rPr lang="en-US" baseline="30000" dirty="0"/>
              <a:t>rd+ </a:t>
            </a:r>
            <a:r>
              <a:rPr lang="en-US" dirty="0"/>
              <a:t>Technical Violation- allows for the revocation of the entire sentence.</a:t>
            </a:r>
          </a:p>
          <a:p>
            <a:r>
              <a:rPr lang="en-US" dirty="0"/>
              <a:t>Possession of a Firearm (viii) or Absconding (x) are punished as 2</a:t>
            </a:r>
            <a:r>
              <a:rPr lang="en-US" baseline="30000" dirty="0"/>
              <a:t>nd</a:t>
            </a:r>
            <a:r>
              <a:rPr lang="en-US" dirty="0"/>
              <a:t> Technical Violations on a first offense and as a 3</a:t>
            </a:r>
            <a:r>
              <a:rPr lang="en-US" baseline="30000" dirty="0"/>
              <a:t>rd</a:t>
            </a:r>
            <a:r>
              <a:rPr lang="en-US" dirty="0"/>
              <a:t> technical violation for a </a:t>
            </a:r>
            <a:r>
              <a:rPr lang="en-US"/>
              <a:t>second offense.</a:t>
            </a:r>
            <a:endParaRPr lang="en-US" dirty="0"/>
          </a:p>
        </p:txBody>
      </p:sp>
    </p:spTree>
    <p:extLst>
      <p:ext uri="{BB962C8B-B14F-4D97-AF65-F5344CB8AC3E}">
        <p14:creationId xmlns:p14="http://schemas.microsoft.com/office/powerpoint/2010/main" val="1703164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rgbClr val="ECB0A6"/>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72F4D-CFB4-061A-C42D-AD74E7886EE5}"/>
              </a:ext>
            </a:extLst>
          </p:cNvPr>
          <p:cNvSpPr>
            <a:spLocks noGrp="1"/>
          </p:cNvSpPr>
          <p:nvPr>
            <p:ph type="title"/>
          </p:nvPr>
        </p:nvSpPr>
        <p:spPr/>
        <p:txBody>
          <a:bodyPr/>
          <a:lstStyle/>
          <a:p>
            <a:pPr algn="ctr"/>
            <a:r>
              <a:rPr lang="en-US" b="1" dirty="0"/>
              <a:t>Exception to the Technical Violation Sentence Limitations</a:t>
            </a:r>
          </a:p>
        </p:txBody>
      </p:sp>
      <p:sp>
        <p:nvSpPr>
          <p:cNvPr id="3" name="Content Placeholder 2">
            <a:extLst>
              <a:ext uri="{FF2B5EF4-FFF2-40B4-BE49-F238E27FC236}">
                <a16:creationId xmlns:a16="http://schemas.microsoft.com/office/drawing/2014/main" id="{5616EB05-8D89-9874-BA19-591C52979087}"/>
              </a:ext>
            </a:extLst>
          </p:cNvPr>
          <p:cNvSpPr>
            <a:spLocks noGrp="1"/>
          </p:cNvSpPr>
          <p:nvPr>
            <p:ph idx="1"/>
          </p:nvPr>
        </p:nvSpPr>
        <p:spPr/>
        <p:txBody>
          <a:bodyPr/>
          <a:lstStyle/>
          <a:p>
            <a:r>
              <a:rPr lang="en-US" dirty="0"/>
              <a:t>19.2-306.1(D), “The limitations on sentencing in this section shall not apply to the extent that an </a:t>
            </a:r>
            <a:r>
              <a:rPr lang="en-US" b="1" dirty="0"/>
              <a:t>additional term of incarceration is necessary to allow a defendant to be evaluated for or to participate in a court-ordered drug, alcohol, or mental health treatment program. </a:t>
            </a:r>
            <a:r>
              <a:rPr lang="en-US" dirty="0"/>
              <a:t>In such case, the court shall order the shortest term of incarceration possible to achieve the required evaluation or participation.</a:t>
            </a:r>
          </a:p>
        </p:txBody>
      </p:sp>
    </p:spTree>
    <p:extLst>
      <p:ext uri="{BB962C8B-B14F-4D97-AF65-F5344CB8AC3E}">
        <p14:creationId xmlns:p14="http://schemas.microsoft.com/office/powerpoint/2010/main" val="22213260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rgbClr val="ECB0A6"/>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FA44-4DE1-C4DE-FCB8-BAA78E02892F}"/>
              </a:ext>
            </a:extLst>
          </p:cNvPr>
          <p:cNvSpPr>
            <a:spLocks noGrp="1"/>
          </p:cNvSpPr>
          <p:nvPr>
            <p:ph type="title"/>
          </p:nvPr>
        </p:nvSpPr>
        <p:spPr/>
        <p:txBody>
          <a:bodyPr/>
          <a:lstStyle/>
          <a:p>
            <a:pPr algn="ctr"/>
            <a:r>
              <a:rPr lang="en-US" b="1" dirty="0"/>
              <a:t>Absconding and Technical Violation Counting- Legal Analysis</a:t>
            </a:r>
          </a:p>
        </p:txBody>
      </p:sp>
      <p:sp>
        <p:nvSpPr>
          <p:cNvPr id="3" name="Content Placeholder 2">
            <a:extLst>
              <a:ext uri="{FF2B5EF4-FFF2-40B4-BE49-F238E27FC236}">
                <a16:creationId xmlns:a16="http://schemas.microsoft.com/office/drawing/2014/main" id="{C3E89A22-B272-12BE-A0A8-0CAF6F7A9C3F}"/>
              </a:ext>
            </a:extLst>
          </p:cNvPr>
          <p:cNvSpPr>
            <a:spLocks noGrp="1"/>
          </p:cNvSpPr>
          <p:nvPr>
            <p:ph idx="1"/>
          </p:nvPr>
        </p:nvSpPr>
        <p:spPr/>
        <p:txBody>
          <a:bodyPr>
            <a:normAutofit fontScale="77500" lnSpcReduction="20000"/>
          </a:bodyPr>
          <a:lstStyle/>
          <a:p>
            <a:r>
              <a:rPr lang="en-US" dirty="0"/>
              <a:t>“A first technical violation based on clause (viii) or (x) of subsection (A) shall be considered a second technical violation” by placing too much emphasis on the word “considered” and not examining what the phrase “a first technical violation based upon clause (viii) or (x) of subsection (A)” means in the context of the entirety of Subsection C. </a:t>
            </a:r>
          </a:p>
          <a:p>
            <a:r>
              <a:rPr lang="en-US" dirty="0"/>
              <a:t>That phrase clearly means that the first time a probationer commits a technical violation based upon clause (viii) or (x) of subsection (A), that he is punished as though it were a second technical violation. That is because that clause is rendered moot if the defendant’s violation is not his first technical violation of probation.  </a:t>
            </a:r>
          </a:p>
          <a:p>
            <a:r>
              <a:rPr lang="en-US" dirty="0"/>
              <a:t>The plain language reads “a first technical violation based . . .”, thus a probationer who has previously committed a technical violation cannot have a subsequent violation be a “first technical violation.” </a:t>
            </a:r>
          </a:p>
          <a:p>
            <a:r>
              <a:rPr lang="en-US" dirty="0"/>
              <a:t>The use of the indefinite article “a” makes all the difference. The indefinite article “a” means that the legislature was referring to the non-specific group of “technical violations,” not the definite group of “technical violations based on clause (viii) or (x) of subsection A shall be considered a second technical violation.”</a:t>
            </a:r>
          </a:p>
        </p:txBody>
      </p:sp>
    </p:spTree>
    <p:extLst>
      <p:ext uri="{BB962C8B-B14F-4D97-AF65-F5344CB8AC3E}">
        <p14:creationId xmlns:p14="http://schemas.microsoft.com/office/powerpoint/2010/main" val="27810653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rgbClr val="ECB0A6"/>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0AB15-747B-EA51-3409-938B7DB8BA7E}"/>
              </a:ext>
            </a:extLst>
          </p:cNvPr>
          <p:cNvSpPr>
            <a:spLocks noGrp="1"/>
          </p:cNvSpPr>
          <p:nvPr>
            <p:ph type="title"/>
          </p:nvPr>
        </p:nvSpPr>
        <p:spPr/>
        <p:txBody>
          <a:bodyPr/>
          <a:lstStyle/>
          <a:p>
            <a:pPr algn="ctr"/>
            <a:r>
              <a:rPr lang="en-US" b="1" dirty="0"/>
              <a:t>Huh? What did you just write?</a:t>
            </a:r>
          </a:p>
        </p:txBody>
      </p:sp>
      <p:sp>
        <p:nvSpPr>
          <p:cNvPr id="3" name="Content Placeholder 2">
            <a:extLst>
              <a:ext uri="{FF2B5EF4-FFF2-40B4-BE49-F238E27FC236}">
                <a16:creationId xmlns:a16="http://schemas.microsoft.com/office/drawing/2014/main" id="{7B7A0F83-AD5A-32FD-6E58-AC46EAA4A413}"/>
              </a:ext>
            </a:extLst>
          </p:cNvPr>
          <p:cNvSpPr>
            <a:spLocks noGrp="1"/>
          </p:cNvSpPr>
          <p:nvPr>
            <p:ph idx="1"/>
          </p:nvPr>
        </p:nvSpPr>
        <p:spPr/>
        <p:txBody>
          <a:bodyPr/>
          <a:lstStyle/>
          <a:p>
            <a:r>
              <a:rPr lang="en-US" dirty="0"/>
              <a:t>The way Absconding is written is clunky and weird.</a:t>
            </a:r>
          </a:p>
          <a:p>
            <a:r>
              <a:rPr lang="en-US" dirty="0"/>
              <a:t>Absconding is a technical violation. It is also punished more harshly than most other technical violations.</a:t>
            </a:r>
          </a:p>
          <a:p>
            <a:r>
              <a:rPr lang="en-US" dirty="0"/>
              <a:t>The best way to think about it is this: when a defendant commits a first technical violation based on absconding it is </a:t>
            </a:r>
            <a:r>
              <a:rPr lang="en-US" i="1" dirty="0"/>
              <a:t>punished </a:t>
            </a:r>
            <a:r>
              <a:rPr lang="en-US" dirty="0"/>
              <a:t>as though he has committed a technical violation in the past (i.e. a second technical violation).</a:t>
            </a:r>
          </a:p>
          <a:p>
            <a:r>
              <a:rPr lang="en-US" dirty="0"/>
              <a:t>However, it does NOT mean that he has two technical violations banked such that any subsequent technical violation constitutes a 3</a:t>
            </a:r>
            <a:r>
              <a:rPr lang="en-US" baseline="30000" dirty="0"/>
              <a:t>rd</a:t>
            </a:r>
            <a:r>
              <a:rPr lang="en-US" dirty="0"/>
              <a:t> technical violation.</a:t>
            </a:r>
          </a:p>
        </p:txBody>
      </p:sp>
    </p:spTree>
    <p:extLst>
      <p:ext uri="{BB962C8B-B14F-4D97-AF65-F5344CB8AC3E}">
        <p14:creationId xmlns:p14="http://schemas.microsoft.com/office/powerpoint/2010/main" val="26380664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rgbClr val="ECB0A6"/>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CB101-4099-3147-EB5C-8F17EFBBA9BB}"/>
              </a:ext>
            </a:extLst>
          </p:cNvPr>
          <p:cNvSpPr>
            <a:spLocks noGrp="1"/>
          </p:cNvSpPr>
          <p:nvPr>
            <p:ph type="title"/>
          </p:nvPr>
        </p:nvSpPr>
        <p:spPr/>
        <p:txBody>
          <a:bodyPr/>
          <a:lstStyle/>
          <a:p>
            <a:pPr algn="ctr"/>
            <a:r>
              <a:rPr lang="en-US" b="1" dirty="0"/>
              <a:t>Visual Representation of How to Count Absconding</a:t>
            </a:r>
          </a:p>
        </p:txBody>
      </p:sp>
      <p:graphicFrame>
        <p:nvGraphicFramePr>
          <p:cNvPr id="7" name="Content Placeholder 6">
            <a:extLst>
              <a:ext uri="{FF2B5EF4-FFF2-40B4-BE49-F238E27FC236}">
                <a16:creationId xmlns:a16="http://schemas.microsoft.com/office/drawing/2014/main" id="{33C9698B-2F94-5D89-1D47-EFC62172158F}"/>
              </a:ext>
            </a:extLst>
          </p:cNvPr>
          <p:cNvGraphicFramePr>
            <a:graphicFrameLocks noGrp="1"/>
          </p:cNvGraphicFramePr>
          <p:nvPr>
            <p:ph idx="1"/>
          </p:nvPr>
        </p:nvGraphicFramePr>
        <p:xfrm>
          <a:off x="838200" y="1825625"/>
          <a:ext cx="10515600" cy="466344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603211596"/>
                    </a:ext>
                  </a:extLst>
                </a:gridCol>
                <a:gridCol w="2628900">
                  <a:extLst>
                    <a:ext uri="{9D8B030D-6E8A-4147-A177-3AD203B41FA5}">
                      <a16:colId xmlns:a16="http://schemas.microsoft.com/office/drawing/2014/main" val="2133301688"/>
                    </a:ext>
                  </a:extLst>
                </a:gridCol>
                <a:gridCol w="2628900">
                  <a:extLst>
                    <a:ext uri="{9D8B030D-6E8A-4147-A177-3AD203B41FA5}">
                      <a16:colId xmlns:a16="http://schemas.microsoft.com/office/drawing/2014/main" val="351832695"/>
                    </a:ext>
                  </a:extLst>
                </a:gridCol>
                <a:gridCol w="2628900">
                  <a:extLst>
                    <a:ext uri="{9D8B030D-6E8A-4147-A177-3AD203B41FA5}">
                      <a16:colId xmlns:a16="http://schemas.microsoft.com/office/drawing/2014/main" val="3805401956"/>
                    </a:ext>
                  </a:extLst>
                </a:gridCol>
              </a:tblGrid>
              <a:tr h="370840">
                <a:tc>
                  <a:txBody>
                    <a:bodyPr/>
                    <a:lstStyle/>
                    <a:p>
                      <a:r>
                        <a:rPr lang="en-US" sz="1600" dirty="0">
                          <a:latin typeface="Times New Roman" panose="02020603050405020304" pitchFamily="18" charset="0"/>
                          <a:cs typeface="Times New Roman" panose="02020603050405020304" pitchFamily="18" charset="0"/>
                        </a:rPr>
                        <a:t>Violation</a:t>
                      </a:r>
                    </a:p>
                  </a:txBody>
                  <a:tcPr/>
                </a:tc>
                <a:tc>
                  <a:txBody>
                    <a:bodyPr/>
                    <a:lstStyle/>
                    <a:p>
                      <a:r>
                        <a:rPr lang="en-US" sz="1600" dirty="0">
                          <a:latin typeface="Times New Roman" panose="02020603050405020304" pitchFamily="18" charset="0"/>
                          <a:cs typeface="Times New Roman" panose="02020603050405020304" pitchFamily="18" charset="0"/>
                        </a:rPr>
                        <a:t>Technical Violation Number</a:t>
                      </a:r>
                    </a:p>
                  </a:txBody>
                  <a:tcPr/>
                </a:tc>
                <a:tc>
                  <a:txBody>
                    <a:bodyPr/>
                    <a:lstStyle/>
                    <a:p>
                      <a:r>
                        <a:rPr lang="en-US" sz="1600" dirty="0">
                          <a:latin typeface="Times New Roman" panose="02020603050405020304" pitchFamily="18" charset="0"/>
                          <a:cs typeface="Times New Roman" panose="02020603050405020304" pitchFamily="18" charset="0"/>
                        </a:rPr>
                        <a:t>Punishment Allowed</a:t>
                      </a:r>
                    </a:p>
                  </a:txBody>
                  <a:tcPr/>
                </a:tc>
                <a:tc>
                  <a:txBody>
                    <a:bodyPr/>
                    <a:lstStyle/>
                    <a:p>
                      <a:r>
                        <a:rPr lang="en-US" sz="1600" dirty="0">
                          <a:latin typeface="Times New Roman" panose="02020603050405020304" pitchFamily="18" charset="0"/>
                          <a:cs typeface="Times New Roman" panose="02020603050405020304" pitchFamily="18" charset="0"/>
                        </a:rPr>
                        <a:t>Why?</a:t>
                      </a:r>
                    </a:p>
                  </a:txBody>
                  <a:tcPr/>
                </a:tc>
                <a:extLst>
                  <a:ext uri="{0D108BD9-81ED-4DB2-BD59-A6C34878D82A}">
                    <a16:rowId xmlns:a16="http://schemas.microsoft.com/office/drawing/2014/main" val="37349172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Times New Roman" panose="02020603050405020304" pitchFamily="18" charset="0"/>
                          <a:cs typeface="Times New Roman" panose="02020603050405020304" pitchFamily="18" charset="0"/>
                        </a:rPr>
                        <a:t>Defendant </a:t>
                      </a:r>
                      <a:r>
                        <a:rPr lang="en-US" sz="1600" b="1" dirty="0">
                          <a:latin typeface="Times New Roman" panose="02020603050405020304" pitchFamily="18" charset="0"/>
                          <a:cs typeface="Times New Roman" panose="02020603050405020304" pitchFamily="18" charset="0"/>
                        </a:rPr>
                        <a:t>Absconds</a:t>
                      </a:r>
                      <a:r>
                        <a:rPr lang="en-US" sz="1600" dirty="0">
                          <a:latin typeface="Times New Roman" panose="02020603050405020304" pitchFamily="18" charset="0"/>
                          <a:cs typeface="Times New Roman" panose="02020603050405020304" pitchFamily="18" charset="0"/>
                        </a:rPr>
                        <a:t> from 6/1/23 to 8/1/23. Defendant is arrested on 8/1/23 for the violation. </a:t>
                      </a:r>
                    </a:p>
                    <a:p>
                      <a:endParaRPr lang="en-US"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1</a:t>
                      </a:r>
                    </a:p>
                  </a:txBody>
                  <a:tcPr/>
                </a:tc>
                <a:tc>
                  <a:txBody>
                    <a:bodyPr/>
                    <a:lstStyle/>
                    <a:p>
                      <a:r>
                        <a:rPr lang="en-US" sz="1600" dirty="0">
                          <a:latin typeface="Times New Roman" panose="02020603050405020304" pitchFamily="18" charset="0"/>
                          <a:cs typeface="Times New Roman" panose="02020603050405020304" pitchFamily="18" charset="0"/>
                        </a:rPr>
                        <a:t>Up to 14 days</a:t>
                      </a:r>
                    </a:p>
                  </a:txBody>
                  <a:tcPr/>
                </a:tc>
                <a:tc>
                  <a:txBody>
                    <a:bodyPr/>
                    <a:lstStyle/>
                    <a:p>
                      <a:r>
                        <a:rPr lang="en-US" sz="1600" dirty="0">
                          <a:latin typeface="Times New Roman" panose="02020603050405020304" pitchFamily="18" charset="0"/>
                          <a:cs typeface="Times New Roman" panose="02020603050405020304" pitchFamily="18" charset="0"/>
                        </a:rPr>
                        <a:t>This is a first technical violation based upon Absconding. Thus, it may be punished by up to 14 days of incarceration.</a:t>
                      </a:r>
                    </a:p>
                  </a:txBody>
                  <a:tcPr/>
                </a:tc>
                <a:extLst>
                  <a:ext uri="{0D108BD9-81ED-4DB2-BD59-A6C34878D82A}">
                    <a16:rowId xmlns:a16="http://schemas.microsoft.com/office/drawing/2014/main" val="13813048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Times New Roman" panose="02020603050405020304" pitchFamily="18" charset="0"/>
                          <a:cs typeface="Times New Roman" panose="02020603050405020304" pitchFamily="18" charset="0"/>
                        </a:rPr>
                        <a:t>Defendant tests positive for Fentanyl twice. Defendant is arrested for these two tests.</a:t>
                      </a:r>
                    </a:p>
                    <a:p>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NO ABSCONDING THIS TIME</a:t>
                      </a:r>
                    </a:p>
                  </a:txBody>
                  <a:tcPr/>
                </a:tc>
                <a:tc>
                  <a:txBody>
                    <a:bodyPr/>
                    <a:lstStyle/>
                    <a:p>
                      <a:r>
                        <a:rPr lang="en-US" sz="1600" dirty="0">
                          <a:latin typeface="Times New Roman" panose="02020603050405020304" pitchFamily="18" charset="0"/>
                          <a:cs typeface="Times New Roman" panose="02020603050405020304" pitchFamily="18" charset="0"/>
                        </a:rPr>
                        <a:t>2</a:t>
                      </a:r>
                    </a:p>
                  </a:txBody>
                  <a:tcPr/>
                </a:tc>
                <a:tc>
                  <a:txBody>
                    <a:bodyPr/>
                    <a:lstStyle/>
                    <a:p>
                      <a:r>
                        <a:rPr lang="en-US" sz="1600" dirty="0">
                          <a:latin typeface="Times New Roman" panose="02020603050405020304" pitchFamily="18" charset="0"/>
                          <a:cs typeface="Times New Roman" panose="02020603050405020304" pitchFamily="18" charset="0"/>
                        </a:rPr>
                        <a:t>Up to 14 days</a:t>
                      </a:r>
                    </a:p>
                  </a:txBody>
                  <a:tcPr/>
                </a:tc>
                <a:tc>
                  <a:txBody>
                    <a:bodyPr/>
                    <a:lstStyle/>
                    <a:p>
                      <a:r>
                        <a:rPr lang="en-US" sz="1600" dirty="0">
                          <a:latin typeface="Times New Roman" panose="02020603050405020304" pitchFamily="18" charset="0"/>
                          <a:cs typeface="Times New Roman" panose="02020603050405020304" pitchFamily="18" charset="0"/>
                        </a:rPr>
                        <a:t>This is the defendant’s second technical violation. The prior absconding is a technical violation. However, though this the defendant’s second technical violation, it is not the defendant’s second technical violation based upon Absconding, so it may only be punished by up to 14 days of incarceration.</a:t>
                      </a:r>
                    </a:p>
                  </a:txBody>
                  <a:tcPr/>
                </a:tc>
                <a:extLst>
                  <a:ext uri="{0D108BD9-81ED-4DB2-BD59-A6C34878D82A}">
                    <a16:rowId xmlns:a16="http://schemas.microsoft.com/office/drawing/2014/main" val="2390981883"/>
                  </a:ext>
                </a:extLst>
              </a:tr>
            </a:tbl>
          </a:graphicData>
        </a:graphic>
      </p:graphicFrame>
    </p:spTree>
    <p:extLst>
      <p:ext uri="{BB962C8B-B14F-4D97-AF65-F5344CB8AC3E}">
        <p14:creationId xmlns:p14="http://schemas.microsoft.com/office/powerpoint/2010/main" val="17741372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rgbClr val="ECB0A6"/>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9EBF4-978A-6F7D-F58F-8E94B6485ADF}"/>
              </a:ext>
            </a:extLst>
          </p:cNvPr>
          <p:cNvSpPr>
            <a:spLocks noGrp="1"/>
          </p:cNvSpPr>
          <p:nvPr>
            <p:ph type="title"/>
          </p:nvPr>
        </p:nvSpPr>
        <p:spPr/>
        <p:txBody>
          <a:bodyPr/>
          <a:lstStyle/>
          <a:p>
            <a:pPr algn="ctr"/>
            <a:r>
              <a:rPr lang="en-US" b="1" dirty="0"/>
              <a:t>Visual Representation of Last Example- Reversed</a:t>
            </a:r>
          </a:p>
        </p:txBody>
      </p:sp>
      <p:sp>
        <p:nvSpPr>
          <p:cNvPr id="3" name="Content Placeholder 2">
            <a:extLst>
              <a:ext uri="{FF2B5EF4-FFF2-40B4-BE49-F238E27FC236}">
                <a16:creationId xmlns:a16="http://schemas.microsoft.com/office/drawing/2014/main" id="{A2B4D923-10DE-E240-16D0-213BC97DC5F3}"/>
              </a:ext>
            </a:extLst>
          </p:cNvPr>
          <p:cNvSpPr>
            <a:spLocks noGrp="1"/>
          </p:cNvSpPr>
          <p:nvPr>
            <p:ph idx="1"/>
          </p:nvPr>
        </p:nvSpPr>
        <p:spPr/>
        <p:txBody>
          <a:bodyPr/>
          <a:lstStyle/>
          <a:p>
            <a:endParaRPr lang="en-US" dirty="0"/>
          </a:p>
        </p:txBody>
      </p:sp>
      <p:graphicFrame>
        <p:nvGraphicFramePr>
          <p:cNvPr id="4" name="Content Placeholder 6">
            <a:extLst>
              <a:ext uri="{FF2B5EF4-FFF2-40B4-BE49-F238E27FC236}">
                <a16:creationId xmlns:a16="http://schemas.microsoft.com/office/drawing/2014/main" id="{7519AFD2-54D0-5CBE-5F1C-AC1699E8E26F}"/>
              </a:ext>
            </a:extLst>
          </p:cNvPr>
          <p:cNvGraphicFramePr>
            <a:graphicFrameLocks/>
          </p:cNvGraphicFramePr>
          <p:nvPr/>
        </p:nvGraphicFramePr>
        <p:xfrm>
          <a:off x="838200" y="1825625"/>
          <a:ext cx="10515600" cy="490728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603211596"/>
                    </a:ext>
                  </a:extLst>
                </a:gridCol>
                <a:gridCol w="2628900">
                  <a:extLst>
                    <a:ext uri="{9D8B030D-6E8A-4147-A177-3AD203B41FA5}">
                      <a16:colId xmlns:a16="http://schemas.microsoft.com/office/drawing/2014/main" val="2133301688"/>
                    </a:ext>
                  </a:extLst>
                </a:gridCol>
                <a:gridCol w="2628900">
                  <a:extLst>
                    <a:ext uri="{9D8B030D-6E8A-4147-A177-3AD203B41FA5}">
                      <a16:colId xmlns:a16="http://schemas.microsoft.com/office/drawing/2014/main" val="351832695"/>
                    </a:ext>
                  </a:extLst>
                </a:gridCol>
                <a:gridCol w="2628900">
                  <a:extLst>
                    <a:ext uri="{9D8B030D-6E8A-4147-A177-3AD203B41FA5}">
                      <a16:colId xmlns:a16="http://schemas.microsoft.com/office/drawing/2014/main" val="3805401956"/>
                    </a:ext>
                  </a:extLst>
                </a:gridCol>
              </a:tblGrid>
              <a:tr h="370840">
                <a:tc>
                  <a:txBody>
                    <a:bodyPr/>
                    <a:lstStyle/>
                    <a:p>
                      <a:r>
                        <a:rPr lang="en-US" sz="1600" dirty="0">
                          <a:latin typeface="Times New Roman" panose="02020603050405020304" pitchFamily="18" charset="0"/>
                          <a:cs typeface="Times New Roman" panose="02020603050405020304" pitchFamily="18" charset="0"/>
                        </a:rPr>
                        <a:t>Violation</a:t>
                      </a:r>
                    </a:p>
                  </a:txBody>
                  <a:tcPr/>
                </a:tc>
                <a:tc>
                  <a:txBody>
                    <a:bodyPr/>
                    <a:lstStyle/>
                    <a:p>
                      <a:r>
                        <a:rPr lang="en-US" sz="1600" dirty="0">
                          <a:latin typeface="Times New Roman" panose="02020603050405020304" pitchFamily="18" charset="0"/>
                          <a:cs typeface="Times New Roman" panose="02020603050405020304" pitchFamily="18" charset="0"/>
                        </a:rPr>
                        <a:t>Technical Violation Number</a:t>
                      </a:r>
                    </a:p>
                  </a:txBody>
                  <a:tcPr/>
                </a:tc>
                <a:tc>
                  <a:txBody>
                    <a:bodyPr/>
                    <a:lstStyle/>
                    <a:p>
                      <a:r>
                        <a:rPr lang="en-US" sz="1600" dirty="0">
                          <a:latin typeface="Times New Roman" panose="02020603050405020304" pitchFamily="18" charset="0"/>
                          <a:cs typeface="Times New Roman" panose="02020603050405020304" pitchFamily="18" charset="0"/>
                        </a:rPr>
                        <a:t>Punishment Allowed</a:t>
                      </a:r>
                    </a:p>
                  </a:txBody>
                  <a:tcPr/>
                </a:tc>
                <a:tc>
                  <a:txBody>
                    <a:bodyPr/>
                    <a:lstStyle/>
                    <a:p>
                      <a:r>
                        <a:rPr lang="en-US" sz="1600" dirty="0">
                          <a:latin typeface="Times New Roman" panose="02020603050405020304" pitchFamily="18" charset="0"/>
                          <a:cs typeface="Times New Roman" panose="02020603050405020304" pitchFamily="18" charset="0"/>
                        </a:rPr>
                        <a:t>Why?</a:t>
                      </a:r>
                    </a:p>
                  </a:txBody>
                  <a:tcPr/>
                </a:tc>
                <a:extLst>
                  <a:ext uri="{0D108BD9-81ED-4DB2-BD59-A6C34878D82A}">
                    <a16:rowId xmlns:a16="http://schemas.microsoft.com/office/drawing/2014/main" val="37349172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Times New Roman" panose="02020603050405020304" pitchFamily="18" charset="0"/>
                          <a:cs typeface="Times New Roman" panose="02020603050405020304" pitchFamily="18" charset="0"/>
                        </a:rPr>
                        <a:t>Defendant tests positive for Fentanyl on 6/1/23 and 8/1/23. Defendant is arrested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Times New Roman" panose="02020603050405020304" pitchFamily="18" charset="0"/>
                          <a:cs typeface="Times New Roman" panose="02020603050405020304" pitchFamily="18" charset="0"/>
                        </a:rPr>
                        <a:t>for these two tests.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NO ABSCONDING</a:t>
                      </a:r>
                    </a:p>
                  </a:txBody>
                  <a:tcPr/>
                </a:tc>
                <a:tc>
                  <a:txBody>
                    <a:bodyPr/>
                    <a:lstStyle/>
                    <a:p>
                      <a:r>
                        <a:rPr lang="en-US" sz="1600" dirty="0">
                          <a:latin typeface="Times New Roman" panose="02020603050405020304" pitchFamily="18" charset="0"/>
                          <a:cs typeface="Times New Roman" panose="02020603050405020304" pitchFamily="18" charset="0"/>
                        </a:rPr>
                        <a:t>1</a:t>
                      </a:r>
                    </a:p>
                  </a:txBody>
                  <a:tcPr/>
                </a:tc>
                <a:tc>
                  <a:txBody>
                    <a:bodyPr/>
                    <a:lstStyle/>
                    <a:p>
                      <a:r>
                        <a:rPr lang="en-US" sz="1600" dirty="0">
                          <a:latin typeface="Times New Roman" panose="02020603050405020304" pitchFamily="18" charset="0"/>
                          <a:cs typeface="Times New Roman" panose="02020603050405020304" pitchFamily="18" charset="0"/>
                        </a:rPr>
                        <a:t>Revoke/re-suspend</a:t>
                      </a:r>
                    </a:p>
                  </a:txBody>
                  <a:tcPr/>
                </a:tc>
                <a:tc>
                  <a:txBody>
                    <a:bodyPr/>
                    <a:lstStyle/>
                    <a:p>
                      <a:r>
                        <a:rPr lang="en-US" sz="1600" dirty="0">
                          <a:latin typeface="Times New Roman" panose="02020603050405020304" pitchFamily="18" charset="0"/>
                          <a:cs typeface="Times New Roman" panose="02020603050405020304" pitchFamily="18" charset="0"/>
                        </a:rPr>
                        <a:t>This is a first technical violation, and it is based upon positive drug tests, thus revoke and resuspend is the only option.</a:t>
                      </a:r>
                    </a:p>
                  </a:txBody>
                  <a:tcPr/>
                </a:tc>
                <a:extLst>
                  <a:ext uri="{0D108BD9-81ED-4DB2-BD59-A6C34878D82A}">
                    <a16:rowId xmlns:a16="http://schemas.microsoft.com/office/drawing/2014/main" val="13813048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Times New Roman" panose="02020603050405020304" pitchFamily="18" charset="0"/>
                          <a:cs typeface="Times New Roman" panose="02020603050405020304" pitchFamily="18" charset="0"/>
                        </a:rPr>
                        <a:t>This same defendant is released, reports to probation, but then </a:t>
                      </a:r>
                      <a:r>
                        <a:rPr lang="en-US" sz="1600" b="1" dirty="0">
                          <a:latin typeface="Times New Roman" panose="02020603050405020304" pitchFamily="18" charset="0"/>
                          <a:cs typeface="Times New Roman" panose="02020603050405020304" pitchFamily="18" charset="0"/>
                        </a:rPr>
                        <a:t>absconds </a:t>
                      </a:r>
                      <a:r>
                        <a:rPr lang="en-US" sz="1600" dirty="0">
                          <a:latin typeface="Times New Roman" panose="02020603050405020304" pitchFamily="18" charset="0"/>
                          <a:cs typeface="Times New Roman" panose="02020603050405020304" pitchFamily="18" charset="0"/>
                        </a:rPr>
                        <a:t>until he is arrested on a capias for his probation violation.</a:t>
                      </a:r>
                    </a:p>
                  </a:txBody>
                  <a:tcPr/>
                </a:tc>
                <a:tc>
                  <a:txBody>
                    <a:bodyPr/>
                    <a:lstStyle/>
                    <a:p>
                      <a:r>
                        <a:rPr lang="en-US" sz="1600" dirty="0">
                          <a:latin typeface="Times New Roman" panose="02020603050405020304" pitchFamily="18" charset="0"/>
                          <a:cs typeface="Times New Roman" panose="02020603050405020304" pitchFamily="18" charset="0"/>
                        </a:rPr>
                        <a:t>2</a:t>
                      </a:r>
                    </a:p>
                  </a:txBody>
                  <a:tcPr/>
                </a:tc>
                <a:tc>
                  <a:txBody>
                    <a:bodyPr/>
                    <a:lstStyle/>
                    <a:p>
                      <a:r>
                        <a:rPr lang="en-US" sz="1600" dirty="0">
                          <a:latin typeface="Times New Roman" panose="02020603050405020304" pitchFamily="18" charset="0"/>
                          <a:cs typeface="Times New Roman" panose="02020603050405020304" pitchFamily="18" charset="0"/>
                        </a:rPr>
                        <a:t>Up to 14 days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Times New Roman" panose="02020603050405020304" pitchFamily="18" charset="0"/>
                          <a:cs typeface="Times New Roman" panose="02020603050405020304" pitchFamily="18" charset="0"/>
                        </a:rPr>
                        <a:t>This is the defendant’s second technical violation. However, </a:t>
                      </a:r>
                      <a:r>
                        <a:rPr lang="en-US" sz="1600">
                          <a:latin typeface="Times New Roman" panose="02020603050405020304" pitchFamily="18" charset="0"/>
                          <a:cs typeface="Times New Roman" panose="02020603050405020304" pitchFamily="18" charset="0"/>
                        </a:rPr>
                        <a:t>though this is </a:t>
                      </a:r>
                      <a:r>
                        <a:rPr lang="en-US" sz="1600" dirty="0">
                          <a:latin typeface="Times New Roman" panose="02020603050405020304" pitchFamily="18" charset="0"/>
                          <a:cs typeface="Times New Roman" panose="02020603050405020304" pitchFamily="18" charset="0"/>
                        </a:rPr>
                        <a:t>the defendant’s second technical violation, it is not the defendant’s second technical violation based upon Absconding, so it may only be punished by up to 14 days of incarceration.</a:t>
                      </a:r>
                    </a:p>
                    <a:p>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90981883"/>
                  </a:ext>
                </a:extLst>
              </a:tr>
            </a:tbl>
          </a:graphicData>
        </a:graphic>
      </p:graphicFrame>
    </p:spTree>
    <p:extLst>
      <p:ext uri="{BB962C8B-B14F-4D97-AF65-F5344CB8AC3E}">
        <p14:creationId xmlns:p14="http://schemas.microsoft.com/office/powerpoint/2010/main" val="566056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CD3FA-B3F8-429E-19AB-983942BC36F9}"/>
              </a:ext>
            </a:extLst>
          </p:cNvPr>
          <p:cNvSpPr>
            <a:spLocks noGrp="1"/>
          </p:cNvSpPr>
          <p:nvPr>
            <p:ph type="title"/>
          </p:nvPr>
        </p:nvSpPr>
        <p:spPr/>
        <p:txBody>
          <a:bodyPr/>
          <a:lstStyle/>
          <a:p>
            <a:pPr algn="ctr"/>
            <a:r>
              <a:rPr lang="en-US" b="1" dirty="0"/>
              <a:t>Suspended Sentences vs. Probation</a:t>
            </a:r>
          </a:p>
        </p:txBody>
      </p:sp>
      <p:sp>
        <p:nvSpPr>
          <p:cNvPr id="3" name="Content Placeholder 2">
            <a:extLst>
              <a:ext uri="{FF2B5EF4-FFF2-40B4-BE49-F238E27FC236}">
                <a16:creationId xmlns:a16="http://schemas.microsoft.com/office/drawing/2014/main" id="{1624318A-4C9F-4F86-57EE-B32F93F61A25}"/>
              </a:ext>
            </a:extLst>
          </p:cNvPr>
          <p:cNvSpPr>
            <a:spLocks noGrp="1"/>
          </p:cNvSpPr>
          <p:nvPr>
            <p:ph idx="1"/>
          </p:nvPr>
        </p:nvSpPr>
        <p:spPr/>
        <p:txBody>
          <a:bodyPr/>
          <a:lstStyle/>
          <a:p>
            <a:r>
              <a:rPr lang="en-US" dirty="0"/>
              <a:t>“[S]</a:t>
            </a:r>
            <a:r>
              <a:rPr lang="en-US" dirty="0" err="1"/>
              <a:t>entencing</a:t>
            </a:r>
            <a:r>
              <a:rPr lang="en-US" dirty="0"/>
              <a:t> judges must be cognizant that probation and suspension of sentence are separate and distinct concepts and that they may be fixed at different intervals to accomplish different goals.” </a:t>
            </a:r>
            <a:r>
              <a:rPr lang="en-US" i="1" dirty="0"/>
              <a:t>Word v. Commonwealth</a:t>
            </a:r>
            <a:r>
              <a:rPr lang="en-US" dirty="0"/>
              <a:t>, 41 </a:t>
            </a:r>
            <a:r>
              <a:rPr lang="en-US" dirty="0" err="1"/>
              <a:t>Va.App</a:t>
            </a:r>
            <a:r>
              <a:rPr lang="en-US" dirty="0"/>
              <a:t>. 496 (2003)</a:t>
            </a:r>
          </a:p>
          <a:p>
            <a:r>
              <a:rPr lang="en-US" dirty="0"/>
              <a:t>Suspending sentence is to delay either the execution of an imposed sentence or the imposition of a sentence. See Code § 19.2-303. A court may “suspend” all or a portion of a sentence or delay imposition of a sentence “under terms and conditions which shall be entered in writing by the court.” </a:t>
            </a:r>
            <a:r>
              <a:rPr lang="en-US" i="1" dirty="0"/>
              <a:t>Word v. Commonwealth</a:t>
            </a:r>
            <a:r>
              <a:rPr lang="en-US" dirty="0"/>
              <a:t>, 41 </a:t>
            </a:r>
            <a:r>
              <a:rPr lang="en-US" dirty="0" err="1"/>
              <a:t>Va.App</a:t>
            </a:r>
            <a:r>
              <a:rPr lang="en-US" dirty="0"/>
              <a:t>. 496 (2003)</a:t>
            </a:r>
          </a:p>
        </p:txBody>
      </p:sp>
    </p:spTree>
    <p:extLst>
      <p:ext uri="{BB962C8B-B14F-4D97-AF65-F5344CB8AC3E}">
        <p14:creationId xmlns:p14="http://schemas.microsoft.com/office/powerpoint/2010/main" val="39137572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rgbClr val="ECB0A6"/>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B3B1F-063F-E6D1-C2BF-C573E0CF6BA6}"/>
              </a:ext>
            </a:extLst>
          </p:cNvPr>
          <p:cNvSpPr>
            <a:spLocks noGrp="1"/>
          </p:cNvSpPr>
          <p:nvPr>
            <p:ph type="title"/>
          </p:nvPr>
        </p:nvSpPr>
        <p:spPr/>
        <p:txBody>
          <a:bodyPr/>
          <a:lstStyle/>
          <a:p>
            <a:pPr algn="ctr"/>
            <a:r>
              <a:rPr lang="en-US" b="1" dirty="0"/>
              <a:t>Visual Representation- Double Absconding</a:t>
            </a:r>
          </a:p>
        </p:txBody>
      </p:sp>
      <p:graphicFrame>
        <p:nvGraphicFramePr>
          <p:cNvPr id="4" name="Table 4">
            <a:extLst>
              <a:ext uri="{FF2B5EF4-FFF2-40B4-BE49-F238E27FC236}">
                <a16:creationId xmlns:a16="http://schemas.microsoft.com/office/drawing/2014/main" id="{70CD64E9-3109-311B-CE32-847D0311E16E}"/>
              </a:ext>
            </a:extLst>
          </p:cNvPr>
          <p:cNvGraphicFramePr>
            <a:graphicFrameLocks noGrp="1"/>
          </p:cNvGraphicFramePr>
          <p:nvPr>
            <p:ph idx="1"/>
          </p:nvPr>
        </p:nvGraphicFramePr>
        <p:xfrm>
          <a:off x="838200" y="1825625"/>
          <a:ext cx="10515600" cy="368808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3549031766"/>
                    </a:ext>
                  </a:extLst>
                </a:gridCol>
                <a:gridCol w="2628900">
                  <a:extLst>
                    <a:ext uri="{9D8B030D-6E8A-4147-A177-3AD203B41FA5}">
                      <a16:colId xmlns:a16="http://schemas.microsoft.com/office/drawing/2014/main" val="167346095"/>
                    </a:ext>
                  </a:extLst>
                </a:gridCol>
                <a:gridCol w="2628900">
                  <a:extLst>
                    <a:ext uri="{9D8B030D-6E8A-4147-A177-3AD203B41FA5}">
                      <a16:colId xmlns:a16="http://schemas.microsoft.com/office/drawing/2014/main" val="3460851064"/>
                    </a:ext>
                  </a:extLst>
                </a:gridCol>
                <a:gridCol w="2628900">
                  <a:extLst>
                    <a:ext uri="{9D8B030D-6E8A-4147-A177-3AD203B41FA5}">
                      <a16:colId xmlns:a16="http://schemas.microsoft.com/office/drawing/2014/main" val="1107659313"/>
                    </a:ext>
                  </a:extLst>
                </a:gridCol>
              </a:tblGrid>
              <a:tr h="370840">
                <a:tc>
                  <a:txBody>
                    <a:bodyPr/>
                    <a:lstStyle/>
                    <a:p>
                      <a:r>
                        <a:rPr lang="en-US" sz="1600" dirty="0">
                          <a:latin typeface="Times New Roman" panose="02020603050405020304" pitchFamily="18" charset="0"/>
                          <a:cs typeface="Times New Roman" panose="02020603050405020304" pitchFamily="18" charset="0"/>
                        </a:rPr>
                        <a:t>Violation</a:t>
                      </a:r>
                    </a:p>
                  </a:txBody>
                  <a:tcPr/>
                </a:tc>
                <a:tc>
                  <a:txBody>
                    <a:bodyPr/>
                    <a:lstStyle/>
                    <a:p>
                      <a:r>
                        <a:rPr lang="en-US" sz="1600" dirty="0">
                          <a:latin typeface="Times New Roman" panose="02020603050405020304" pitchFamily="18" charset="0"/>
                          <a:cs typeface="Times New Roman" panose="02020603050405020304" pitchFamily="18" charset="0"/>
                        </a:rPr>
                        <a:t>Technical Violation Number</a:t>
                      </a:r>
                    </a:p>
                  </a:txBody>
                  <a:tcPr/>
                </a:tc>
                <a:tc>
                  <a:txBody>
                    <a:bodyPr/>
                    <a:lstStyle/>
                    <a:p>
                      <a:r>
                        <a:rPr lang="en-US" sz="1600" dirty="0">
                          <a:latin typeface="Times New Roman" panose="02020603050405020304" pitchFamily="18" charset="0"/>
                          <a:cs typeface="Times New Roman" panose="02020603050405020304" pitchFamily="18" charset="0"/>
                        </a:rPr>
                        <a:t>Punishment Allowed</a:t>
                      </a:r>
                    </a:p>
                  </a:txBody>
                  <a:tcPr/>
                </a:tc>
                <a:tc>
                  <a:txBody>
                    <a:bodyPr/>
                    <a:lstStyle/>
                    <a:p>
                      <a:r>
                        <a:rPr lang="en-US" sz="1600" dirty="0">
                          <a:latin typeface="Times New Roman" panose="02020603050405020304" pitchFamily="18" charset="0"/>
                          <a:cs typeface="Times New Roman" panose="02020603050405020304" pitchFamily="18" charset="0"/>
                        </a:rPr>
                        <a:t>Why?</a:t>
                      </a:r>
                    </a:p>
                  </a:txBody>
                  <a:tcPr/>
                </a:tc>
                <a:extLst>
                  <a:ext uri="{0D108BD9-81ED-4DB2-BD59-A6C34878D82A}">
                    <a16:rowId xmlns:a16="http://schemas.microsoft.com/office/drawing/2014/main" val="31409973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Times New Roman" panose="02020603050405020304" pitchFamily="18" charset="0"/>
                          <a:cs typeface="Times New Roman" panose="02020603050405020304" pitchFamily="18" charset="0"/>
                        </a:rPr>
                        <a:t>Defendant tests positive for Fentanyl on 6/1/23 and then </a:t>
                      </a:r>
                      <a:r>
                        <a:rPr lang="en-US" sz="1600" b="1" dirty="0">
                          <a:latin typeface="Times New Roman" panose="02020603050405020304" pitchFamily="18" charset="0"/>
                          <a:cs typeface="Times New Roman" panose="02020603050405020304" pitchFamily="18" charset="0"/>
                        </a:rPr>
                        <a:t>absconds</a:t>
                      </a:r>
                      <a:r>
                        <a:rPr lang="en-US" sz="1600" b="0" dirty="0">
                          <a:latin typeface="Times New Roman" panose="02020603050405020304" pitchFamily="18" charset="0"/>
                          <a:cs typeface="Times New Roman" panose="02020603050405020304" pitchFamily="18" charset="0"/>
                        </a:rPr>
                        <a:t> until</a:t>
                      </a:r>
                      <a:r>
                        <a:rPr lang="en-US" sz="1600" dirty="0">
                          <a:latin typeface="Times New Roman" panose="02020603050405020304" pitchFamily="18" charset="0"/>
                          <a:cs typeface="Times New Roman" panose="02020603050405020304" pitchFamily="18" charset="0"/>
                        </a:rPr>
                        <a:t> 8/1/23. Defendant is arrested on 8/1/23 for both violations.</a:t>
                      </a:r>
                    </a:p>
                  </a:txBody>
                  <a:tcPr/>
                </a:tc>
                <a:tc>
                  <a:txBody>
                    <a:bodyPr/>
                    <a:lstStyle/>
                    <a:p>
                      <a:r>
                        <a:rPr lang="en-US" sz="1600" dirty="0">
                          <a:latin typeface="Times New Roman" panose="02020603050405020304" pitchFamily="18" charset="0"/>
                          <a:cs typeface="Times New Roman" panose="02020603050405020304" pitchFamily="18" charset="0"/>
                        </a:rPr>
                        <a:t>1</a:t>
                      </a:r>
                    </a:p>
                  </a:txBody>
                  <a:tcPr/>
                </a:tc>
                <a:tc>
                  <a:txBody>
                    <a:bodyPr/>
                    <a:lstStyle/>
                    <a:p>
                      <a:r>
                        <a:rPr lang="en-US" sz="1600" dirty="0">
                          <a:latin typeface="Times New Roman" panose="02020603050405020304" pitchFamily="18" charset="0"/>
                          <a:cs typeface="Times New Roman" panose="02020603050405020304" pitchFamily="18" charset="0"/>
                        </a:rPr>
                        <a:t>Up to 14 days</a:t>
                      </a:r>
                    </a:p>
                  </a:txBody>
                  <a:tcPr/>
                </a:tc>
                <a:tc>
                  <a:txBody>
                    <a:bodyPr/>
                    <a:lstStyle/>
                    <a:p>
                      <a:r>
                        <a:rPr lang="en-US" sz="1600" dirty="0">
                          <a:latin typeface="Times New Roman" panose="02020603050405020304" pitchFamily="18" charset="0"/>
                          <a:cs typeface="Times New Roman" panose="02020603050405020304" pitchFamily="18" charset="0"/>
                        </a:rPr>
                        <a:t>This is a first technical violation, but it is based, in part, on absconding. Thus, it is </a:t>
                      </a:r>
                      <a:r>
                        <a:rPr lang="en-US" sz="1600" i="1" dirty="0">
                          <a:latin typeface="Times New Roman" panose="02020603050405020304" pitchFamily="18" charset="0"/>
                          <a:cs typeface="Times New Roman" panose="02020603050405020304" pitchFamily="18" charset="0"/>
                        </a:rPr>
                        <a:t>punished</a:t>
                      </a:r>
                      <a:r>
                        <a:rPr lang="en-US" sz="1600" dirty="0">
                          <a:latin typeface="Times New Roman" panose="02020603050405020304" pitchFamily="18" charset="0"/>
                          <a:cs typeface="Times New Roman" panose="02020603050405020304" pitchFamily="18" charset="0"/>
                        </a:rPr>
                        <a:t> as though it is a second technical violation.</a:t>
                      </a:r>
                    </a:p>
                  </a:txBody>
                  <a:tcPr/>
                </a:tc>
                <a:extLst>
                  <a:ext uri="{0D108BD9-81ED-4DB2-BD59-A6C34878D82A}">
                    <a16:rowId xmlns:a16="http://schemas.microsoft.com/office/drawing/2014/main" val="8185384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Times New Roman" panose="02020603050405020304" pitchFamily="18" charset="0"/>
                          <a:cs typeface="Times New Roman" panose="02020603050405020304" pitchFamily="18" charset="0"/>
                        </a:rPr>
                        <a:t>This same defendant is released, reports to probation, and then </a:t>
                      </a:r>
                      <a:r>
                        <a:rPr lang="en-US" sz="1600" b="1" dirty="0">
                          <a:latin typeface="Times New Roman" panose="02020603050405020304" pitchFamily="18" charset="0"/>
                          <a:cs typeface="Times New Roman" panose="02020603050405020304" pitchFamily="18" charset="0"/>
                        </a:rPr>
                        <a:t>absconds</a:t>
                      </a:r>
                      <a:r>
                        <a:rPr lang="en-US" sz="1600" b="0" dirty="0">
                          <a:latin typeface="Times New Roman" panose="02020603050405020304" pitchFamily="18" charset="0"/>
                          <a:cs typeface="Times New Roman" panose="02020603050405020304" pitchFamily="18" charset="0"/>
                        </a:rPr>
                        <a:t>. He is arrested for this violation.</a:t>
                      </a:r>
                      <a:endParaRPr lang="en-US"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2</a:t>
                      </a:r>
                    </a:p>
                  </a:txBody>
                  <a:tcPr/>
                </a:tc>
                <a:tc>
                  <a:txBody>
                    <a:bodyPr/>
                    <a:lstStyle/>
                    <a:p>
                      <a:r>
                        <a:rPr lang="en-US" sz="1600" dirty="0">
                          <a:latin typeface="Times New Roman" panose="02020603050405020304" pitchFamily="18" charset="0"/>
                          <a:cs typeface="Times New Roman" panose="02020603050405020304" pitchFamily="18" charset="0"/>
                        </a:rPr>
                        <a:t>Up to the unserved portion of the defendant’s sentence.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Times New Roman" panose="02020603050405020304" pitchFamily="18" charset="0"/>
                          <a:cs typeface="Times New Roman" panose="02020603050405020304" pitchFamily="18" charset="0"/>
                        </a:rPr>
                        <a:t>This is the defendant’s second technical violation. However, because the previous violation was based upon absconding, it is </a:t>
                      </a:r>
                      <a:r>
                        <a:rPr lang="en-US" sz="1600" i="1" dirty="0">
                          <a:latin typeface="Times New Roman" panose="02020603050405020304" pitchFamily="18" charset="0"/>
                          <a:cs typeface="Times New Roman" panose="02020603050405020304" pitchFamily="18" charset="0"/>
                        </a:rPr>
                        <a:t>punished</a:t>
                      </a:r>
                      <a:r>
                        <a:rPr lang="en-US" sz="1600" i="0" dirty="0">
                          <a:latin typeface="Times New Roman" panose="02020603050405020304" pitchFamily="18" charset="0"/>
                          <a:cs typeface="Times New Roman" panose="02020603050405020304" pitchFamily="18" charset="0"/>
                        </a:rPr>
                        <a:t> as though it is his third technical violation.</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848686078"/>
                  </a:ext>
                </a:extLst>
              </a:tr>
            </a:tbl>
          </a:graphicData>
        </a:graphic>
      </p:graphicFrame>
    </p:spTree>
    <p:extLst>
      <p:ext uri="{BB962C8B-B14F-4D97-AF65-F5344CB8AC3E}">
        <p14:creationId xmlns:p14="http://schemas.microsoft.com/office/powerpoint/2010/main" val="26981857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rgbClr val="ECB0A6"/>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0A89C-48FB-B9B7-3F9D-6531AF750AE7}"/>
              </a:ext>
            </a:extLst>
          </p:cNvPr>
          <p:cNvSpPr>
            <a:spLocks noGrp="1"/>
          </p:cNvSpPr>
          <p:nvPr>
            <p:ph type="title"/>
          </p:nvPr>
        </p:nvSpPr>
        <p:spPr>
          <a:xfrm>
            <a:off x="747665" y="0"/>
            <a:ext cx="10515600" cy="1325563"/>
          </a:xfrm>
        </p:spPr>
        <p:txBody>
          <a:bodyPr>
            <a:normAutofit/>
          </a:bodyPr>
          <a:lstStyle/>
          <a:p>
            <a:pPr algn="ctr"/>
            <a:r>
              <a:rPr lang="en-US" sz="2800" b="1" dirty="0"/>
              <a:t>Visual Representation- Absconding Sandwich</a:t>
            </a:r>
          </a:p>
        </p:txBody>
      </p:sp>
      <p:graphicFrame>
        <p:nvGraphicFramePr>
          <p:cNvPr id="4" name="Table 4">
            <a:extLst>
              <a:ext uri="{FF2B5EF4-FFF2-40B4-BE49-F238E27FC236}">
                <a16:creationId xmlns:a16="http://schemas.microsoft.com/office/drawing/2014/main" id="{886F0686-4D5A-0324-5498-814AB9FD8D0B}"/>
              </a:ext>
            </a:extLst>
          </p:cNvPr>
          <p:cNvGraphicFramePr>
            <a:graphicFrameLocks noGrp="1"/>
          </p:cNvGraphicFramePr>
          <p:nvPr>
            <p:ph idx="1"/>
          </p:nvPr>
        </p:nvGraphicFramePr>
        <p:xfrm>
          <a:off x="620917" y="920278"/>
          <a:ext cx="10515600" cy="533400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3011940337"/>
                    </a:ext>
                  </a:extLst>
                </a:gridCol>
                <a:gridCol w="2628900">
                  <a:extLst>
                    <a:ext uri="{9D8B030D-6E8A-4147-A177-3AD203B41FA5}">
                      <a16:colId xmlns:a16="http://schemas.microsoft.com/office/drawing/2014/main" val="3647594841"/>
                    </a:ext>
                  </a:extLst>
                </a:gridCol>
                <a:gridCol w="2628900">
                  <a:extLst>
                    <a:ext uri="{9D8B030D-6E8A-4147-A177-3AD203B41FA5}">
                      <a16:colId xmlns:a16="http://schemas.microsoft.com/office/drawing/2014/main" val="3023397530"/>
                    </a:ext>
                  </a:extLst>
                </a:gridCol>
                <a:gridCol w="2628900">
                  <a:extLst>
                    <a:ext uri="{9D8B030D-6E8A-4147-A177-3AD203B41FA5}">
                      <a16:colId xmlns:a16="http://schemas.microsoft.com/office/drawing/2014/main" val="3804869607"/>
                    </a:ext>
                  </a:extLst>
                </a:gridCol>
              </a:tblGrid>
              <a:tr h="370840">
                <a:tc>
                  <a:txBody>
                    <a:bodyPr/>
                    <a:lstStyle/>
                    <a:p>
                      <a:r>
                        <a:rPr lang="en-US" sz="1600" dirty="0">
                          <a:latin typeface="Times New Roman" panose="02020603050405020304" pitchFamily="18" charset="0"/>
                          <a:cs typeface="Times New Roman" panose="02020603050405020304" pitchFamily="18" charset="0"/>
                        </a:rPr>
                        <a:t>Violation</a:t>
                      </a:r>
                    </a:p>
                  </a:txBody>
                  <a:tcPr/>
                </a:tc>
                <a:tc>
                  <a:txBody>
                    <a:bodyPr/>
                    <a:lstStyle/>
                    <a:p>
                      <a:r>
                        <a:rPr lang="en-US" sz="1600" dirty="0">
                          <a:latin typeface="Times New Roman" panose="02020603050405020304" pitchFamily="18" charset="0"/>
                          <a:cs typeface="Times New Roman" panose="02020603050405020304" pitchFamily="18" charset="0"/>
                        </a:rPr>
                        <a:t>Technical Violation Number</a:t>
                      </a:r>
                    </a:p>
                  </a:txBody>
                  <a:tcPr/>
                </a:tc>
                <a:tc>
                  <a:txBody>
                    <a:bodyPr/>
                    <a:lstStyle/>
                    <a:p>
                      <a:r>
                        <a:rPr lang="en-US" sz="1600" dirty="0">
                          <a:latin typeface="Times New Roman" panose="02020603050405020304" pitchFamily="18" charset="0"/>
                          <a:cs typeface="Times New Roman" panose="02020603050405020304" pitchFamily="18" charset="0"/>
                        </a:rPr>
                        <a:t>Punishment Allowed</a:t>
                      </a:r>
                    </a:p>
                  </a:txBody>
                  <a:tcPr/>
                </a:tc>
                <a:tc>
                  <a:txBody>
                    <a:bodyPr/>
                    <a:lstStyle/>
                    <a:p>
                      <a:r>
                        <a:rPr lang="en-US" sz="1600" dirty="0">
                          <a:latin typeface="Times New Roman" panose="02020603050405020304" pitchFamily="18" charset="0"/>
                          <a:cs typeface="Times New Roman" panose="02020603050405020304" pitchFamily="18" charset="0"/>
                        </a:rPr>
                        <a:t>Why?</a:t>
                      </a:r>
                    </a:p>
                  </a:txBody>
                  <a:tcPr/>
                </a:tc>
                <a:extLst>
                  <a:ext uri="{0D108BD9-81ED-4DB2-BD59-A6C34878D82A}">
                    <a16:rowId xmlns:a16="http://schemas.microsoft.com/office/drawing/2014/main" val="4153063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Defendant tests positive for Fentanyl on twice and then </a:t>
                      </a:r>
                      <a:r>
                        <a:rPr lang="en-US" sz="1400" b="1" dirty="0">
                          <a:latin typeface="Times New Roman" panose="02020603050405020304" pitchFamily="18" charset="0"/>
                          <a:cs typeface="Times New Roman" panose="02020603050405020304" pitchFamily="18" charset="0"/>
                        </a:rPr>
                        <a:t>absconds</a:t>
                      </a:r>
                      <a:r>
                        <a:rPr lang="en-US" sz="1400" b="0" dirty="0">
                          <a:latin typeface="Times New Roman" panose="02020603050405020304" pitchFamily="18" charset="0"/>
                          <a:cs typeface="Times New Roman" panose="02020603050405020304" pitchFamily="18" charset="0"/>
                        </a:rPr>
                        <a:t> until</a:t>
                      </a:r>
                      <a:r>
                        <a:rPr lang="en-US" sz="1400" dirty="0">
                          <a:latin typeface="Times New Roman" panose="02020603050405020304" pitchFamily="18" charset="0"/>
                          <a:cs typeface="Times New Roman" panose="02020603050405020304" pitchFamily="18" charset="0"/>
                        </a:rPr>
                        <a:t> his arrest on the violations.</a:t>
                      </a:r>
                    </a:p>
                  </a:txBody>
                  <a:tcPr/>
                </a:tc>
                <a:tc>
                  <a:txBody>
                    <a:bodyPr/>
                    <a:lstStyle/>
                    <a:p>
                      <a:r>
                        <a:rPr lang="en-US" sz="1400" dirty="0">
                          <a:latin typeface="Times New Roman" panose="02020603050405020304" pitchFamily="18" charset="0"/>
                          <a:cs typeface="Times New Roman" panose="02020603050405020304" pitchFamily="18" charset="0"/>
                        </a:rPr>
                        <a:t>1</a:t>
                      </a:r>
                    </a:p>
                  </a:txBody>
                  <a:tcPr/>
                </a:tc>
                <a:tc>
                  <a:txBody>
                    <a:bodyPr/>
                    <a:lstStyle/>
                    <a:p>
                      <a:r>
                        <a:rPr lang="en-US" sz="1400" dirty="0">
                          <a:latin typeface="Times New Roman" panose="02020603050405020304" pitchFamily="18" charset="0"/>
                          <a:cs typeface="Times New Roman" panose="02020603050405020304" pitchFamily="18" charset="0"/>
                        </a:rPr>
                        <a:t>Up to 14 days</a:t>
                      </a:r>
                    </a:p>
                  </a:txBody>
                  <a:tcPr/>
                </a:tc>
                <a:tc>
                  <a:txBody>
                    <a:bodyPr/>
                    <a:lstStyle/>
                    <a:p>
                      <a:r>
                        <a:rPr lang="en-US" sz="1400" dirty="0">
                          <a:latin typeface="Times New Roman" panose="02020603050405020304" pitchFamily="18" charset="0"/>
                          <a:cs typeface="Times New Roman" panose="02020603050405020304" pitchFamily="18" charset="0"/>
                        </a:rPr>
                        <a:t>This is a first technical violation, but it is based, in part, on absconding. Thus, it is </a:t>
                      </a:r>
                      <a:r>
                        <a:rPr lang="en-US" sz="1400" i="1" dirty="0">
                          <a:latin typeface="Times New Roman" panose="02020603050405020304" pitchFamily="18" charset="0"/>
                          <a:cs typeface="Times New Roman" panose="02020603050405020304" pitchFamily="18" charset="0"/>
                        </a:rPr>
                        <a:t>punished</a:t>
                      </a:r>
                      <a:r>
                        <a:rPr lang="en-US" sz="1400" dirty="0">
                          <a:latin typeface="Times New Roman" panose="02020603050405020304" pitchFamily="18" charset="0"/>
                          <a:cs typeface="Times New Roman" panose="02020603050405020304" pitchFamily="18" charset="0"/>
                        </a:rPr>
                        <a:t> as though it is a second technical violation.</a:t>
                      </a:r>
                    </a:p>
                  </a:txBody>
                  <a:tcPr/>
                </a:tc>
                <a:extLst>
                  <a:ext uri="{0D108BD9-81ED-4DB2-BD59-A6C34878D82A}">
                    <a16:rowId xmlns:a16="http://schemas.microsoft.com/office/drawing/2014/main" val="30480165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This same defendant is released and once again tests positive for Fentanyl. He is arrested on this violation.</a:t>
                      </a:r>
                    </a:p>
                    <a:p>
                      <a:endParaRPr lang="en-US" sz="1400"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NO ABSCONDING THIS TIME</a:t>
                      </a:r>
                    </a:p>
                  </a:txBody>
                  <a:tcPr/>
                </a:tc>
                <a:tc>
                  <a:txBody>
                    <a:bodyPr/>
                    <a:lstStyle/>
                    <a:p>
                      <a:r>
                        <a:rPr lang="en-US" sz="1400" dirty="0">
                          <a:latin typeface="Times New Roman" panose="02020603050405020304" pitchFamily="18" charset="0"/>
                          <a:cs typeface="Times New Roman" panose="02020603050405020304" pitchFamily="18" charset="0"/>
                        </a:rPr>
                        <a:t>2</a:t>
                      </a:r>
                    </a:p>
                  </a:txBody>
                  <a:tcPr/>
                </a:tc>
                <a:tc>
                  <a:txBody>
                    <a:bodyPr/>
                    <a:lstStyle/>
                    <a:p>
                      <a:r>
                        <a:rPr lang="en-US" sz="1400" dirty="0">
                          <a:latin typeface="Times New Roman" panose="02020603050405020304" pitchFamily="18" charset="0"/>
                          <a:cs typeface="Times New Roman" panose="02020603050405020304" pitchFamily="18" charset="0"/>
                        </a:rPr>
                        <a:t>Up to 14 days</a:t>
                      </a:r>
                    </a:p>
                  </a:txBody>
                  <a:tcPr/>
                </a:tc>
                <a:tc>
                  <a:txBody>
                    <a:bodyPr/>
                    <a:lstStyle/>
                    <a:p>
                      <a:r>
                        <a:rPr lang="en-US" sz="1400" dirty="0">
                          <a:latin typeface="Times New Roman" panose="02020603050405020304" pitchFamily="18" charset="0"/>
                          <a:cs typeface="Times New Roman" panose="02020603050405020304" pitchFamily="18" charset="0"/>
                        </a:rPr>
                        <a:t>This is the defendant’s second technical violation. The prior absconding is a technical violation. However, though this is the defendant’s second technical violation, it is not the defendant’s second technical violation based upon Absconding, so it may only be punished by up to 14 days of incarceration.</a:t>
                      </a:r>
                    </a:p>
                  </a:txBody>
                  <a:tcPr/>
                </a:tc>
                <a:extLst>
                  <a:ext uri="{0D108BD9-81ED-4DB2-BD59-A6C34878D82A}">
                    <a16:rowId xmlns:a16="http://schemas.microsoft.com/office/drawing/2014/main" val="32735983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This same defendant is released, reports to probation, and then </a:t>
                      </a:r>
                      <a:r>
                        <a:rPr lang="en-US" sz="1400" b="1" dirty="0">
                          <a:latin typeface="Times New Roman" panose="02020603050405020304" pitchFamily="18" charset="0"/>
                          <a:cs typeface="Times New Roman" panose="02020603050405020304" pitchFamily="18" charset="0"/>
                        </a:rPr>
                        <a:t>absconds</a:t>
                      </a:r>
                      <a:r>
                        <a:rPr lang="en-US" sz="1400" dirty="0">
                          <a:latin typeface="Times New Roman" panose="02020603050405020304" pitchFamily="18" charset="0"/>
                          <a:cs typeface="Times New Roman" panose="02020603050405020304" pitchFamily="18" charset="0"/>
                        </a:rPr>
                        <a:t> until he is arrested on a capias for his probation violation.</a:t>
                      </a:r>
                    </a:p>
                  </a:txBody>
                  <a:tcPr/>
                </a:tc>
                <a:tc>
                  <a:txBody>
                    <a:bodyPr/>
                    <a:lstStyle/>
                    <a:p>
                      <a:r>
                        <a:rPr lang="en-US" sz="1400" dirty="0">
                          <a:latin typeface="Times New Roman" panose="02020603050405020304" pitchFamily="18" charset="0"/>
                          <a:cs typeface="Times New Roman" panose="02020603050405020304" pitchFamily="18" charset="0"/>
                        </a:rPr>
                        <a:t>3</a:t>
                      </a:r>
                    </a:p>
                  </a:txBody>
                  <a:tcPr/>
                </a:tc>
                <a:tc>
                  <a:txBody>
                    <a:bodyPr/>
                    <a:lstStyle/>
                    <a:p>
                      <a:r>
                        <a:rPr lang="en-US" sz="1400" dirty="0">
                          <a:latin typeface="Times New Roman" panose="02020603050405020304" pitchFamily="18" charset="0"/>
                          <a:cs typeface="Times New Roman" panose="02020603050405020304" pitchFamily="18" charset="0"/>
                        </a:rPr>
                        <a:t>Up to the unserved portion of the defendant’s sentence.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This is the defendant’s third technical violation overall, and his second based upon absconding, thus under either analysis, he may be punished by serving the rest of his sentence.</a:t>
                      </a:r>
                    </a:p>
                  </a:txBody>
                  <a:tcPr/>
                </a:tc>
                <a:extLst>
                  <a:ext uri="{0D108BD9-81ED-4DB2-BD59-A6C34878D82A}">
                    <a16:rowId xmlns:a16="http://schemas.microsoft.com/office/drawing/2014/main" val="337174668"/>
                  </a:ext>
                </a:extLst>
              </a:tr>
            </a:tbl>
          </a:graphicData>
        </a:graphic>
      </p:graphicFrame>
    </p:spTree>
    <p:extLst>
      <p:ext uri="{BB962C8B-B14F-4D97-AF65-F5344CB8AC3E}">
        <p14:creationId xmlns:p14="http://schemas.microsoft.com/office/powerpoint/2010/main" val="14685594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rgbClr val="ECB0A6"/>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BA31C-DE4A-FCC1-EC84-5636B1C247EE}"/>
              </a:ext>
            </a:extLst>
          </p:cNvPr>
          <p:cNvSpPr>
            <a:spLocks noGrp="1"/>
          </p:cNvSpPr>
          <p:nvPr>
            <p:ph type="title"/>
          </p:nvPr>
        </p:nvSpPr>
        <p:spPr/>
        <p:txBody>
          <a:bodyPr/>
          <a:lstStyle/>
          <a:p>
            <a:pPr algn="ctr"/>
            <a:r>
              <a:rPr lang="en-US" dirty="0"/>
              <a:t>That is dumb. Why is that?</a:t>
            </a:r>
          </a:p>
        </p:txBody>
      </p:sp>
      <p:sp>
        <p:nvSpPr>
          <p:cNvPr id="3" name="Content Placeholder 2">
            <a:extLst>
              <a:ext uri="{FF2B5EF4-FFF2-40B4-BE49-F238E27FC236}">
                <a16:creationId xmlns:a16="http://schemas.microsoft.com/office/drawing/2014/main" id="{8F9B2805-E2C7-B898-80A3-3DDF205FBB88}"/>
              </a:ext>
            </a:extLst>
          </p:cNvPr>
          <p:cNvSpPr>
            <a:spLocks noGrp="1"/>
          </p:cNvSpPr>
          <p:nvPr>
            <p:ph idx="1"/>
          </p:nvPr>
        </p:nvSpPr>
        <p:spPr/>
        <p:txBody>
          <a:bodyPr/>
          <a:lstStyle/>
          <a:p>
            <a:r>
              <a:rPr lang="en-US" dirty="0"/>
              <a:t>“a first technical violation based on clause (viii) or (x) of subsection A shall be considered a second technical violation, </a:t>
            </a:r>
            <a:r>
              <a:rPr lang="en-US" b="1" dirty="0"/>
              <a:t>and any subsequent technical violation also based on clause </a:t>
            </a:r>
            <a:r>
              <a:rPr lang="en-US" dirty="0"/>
              <a:t>(viii) or (x) of subsection A shall be considered a third or subsequent technical violation.”</a:t>
            </a:r>
          </a:p>
          <a:p>
            <a:r>
              <a:rPr lang="en-US" dirty="0"/>
              <a:t>Thus, from the plain language, the defendant must twice have technical violations under clause (viii) or (x) to count as a third technical violation.</a:t>
            </a:r>
          </a:p>
        </p:txBody>
      </p:sp>
    </p:spTree>
    <p:extLst>
      <p:ext uri="{BB962C8B-B14F-4D97-AF65-F5344CB8AC3E}">
        <p14:creationId xmlns:p14="http://schemas.microsoft.com/office/powerpoint/2010/main" val="2565012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69147-D573-D591-8990-0C3977035ECE}"/>
              </a:ext>
            </a:extLst>
          </p:cNvPr>
          <p:cNvSpPr>
            <a:spLocks noGrp="1"/>
          </p:cNvSpPr>
          <p:nvPr>
            <p:ph type="ctrTitle"/>
          </p:nvPr>
        </p:nvSpPr>
        <p:spPr/>
        <p:txBody>
          <a:bodyPr/>
          <a:lstStyle/>
          <a:p>
            <a:r>
              <a:rPr lang="en-US" b="1" dirty="0">
                <a:latin typeface="Times New Roman" panose="02020603050405020304" pitchFamily="18" charset="0"/>
                <a:cs typeface="Times New Roman" panose="02020603050405020304" pitchFamily="18" charset="0"/>
              </a:rPr>
              <a:t>19.2-306.1- Settled Law Section</a:t>
            </a:r>
          </a:p>
        </p:txBody>
      </p:sp>
      <p:sp>
        <p:nvSpPr>
          <p:cNvPr id="3" name="Subtitle 2">
            <a:extLst>
              <a:ext uri="{FF2B5EF4-FFF2-40B4-BE49-F238E27FC236}">
                <a16:creationId xmlns:a16="http://schemas.microsoft.com/office/drawing/2014/main" id="{D25B426D-F194-EFFD-E7B1-8B0C185DC8B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994808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D85F5-B087-A356-CCA5-8726A1A59674}"/>
              </a:ext>
            </a:extLst>
          </p:cNvPr>
          <p:cNvSpPr>
            <a:spLocks noGrp="1"/>
          </p:cNvSpPr>
          <p:nvPr>
            <p:ph type="title"/>
          </p:nvPr>
        </p:nvSpPr>
        <p:spPr/>
        <p:txBody>
          <a:bodyPr/>
          <a:lstStyle/>
          <a:p>
            <a:pPr algn="ctr"/>
            <a:r>
              <a:rPr lang="en-US" b="1" dirty="0"/>
              <a:t>19.2-306.1 is Not Retroactive</a:t>
            </a:r>
          </a:p>
        </p:txBody>
      </p:sp>
      <p:sp>
        <p:nvSpPr>
          <p:cNvPr id="3" name="Content Placeholder 2">
            <a:extLst>
              <a:ext uri="{FF2B5EF4-FFF2-40B4-BE49-F238E27FC236}">
                <a16:creationId xmlns:a16="http://schemas.microsoft.com/office/drawing/2014/main" id="{4357BE9D-AE7A-AFB8-E354-5A16E2320155}"/>
              </a:ext>
            </a:extLst>
          </p:cNvPr>
          <p:cNvSpPr>
            <a:spLocks noGrp="1"/>
          </p:cNvSpPr>
          <p:nvPr>
            <p:ph idx="1"/>
          </p:nvPr>
        </p:nvSpPr>
        <p:spPr/>
        <p:txBody>
          <a:bodyPr/>
          <a:lstStyle/>
          <a:p>
            <a:r>
              <a:rPr lang="en-US" dirty="0"/>
              <a:t>“We hold that the circuit court did not err in the way it handled the revocation of Green's sentence—in accordance with the law that was in effect when Green committed the relevant probation violations and also in effect when his revocation proceeding began.”</a:t>
            </a:r>
          </a:p>
          <a:p>
            <a:pPr lvl="1"/>
            <a:r>
              <a:rPr lang="en-US" i="1" dirty="0"/>
              <a:t>Green v. Commonwealth</a:t>
            </a:r>
            <a:r>
              <a:rPr lang="en-US" dirty="0"/>
              <a:t>, 75 </a:t>
            </a:r>
            <a:r>
              <a:rPr lang="en-US" dirty="0" err="1"/>
              <a:t>Va.App</a:t>
            </a:r>
            <a:r>
              <a:rPr lang="en-US" dirty="0"/>
              <a:t>. 69 (2022) makes it clear that 19.2-306.1 is not retroactive. </a:t>
            </a:r>
          </a:p>
          <a:p>
            <a:r>
              <a:rPr lang="en-US" dirty="0"/>
              <a:t>However, </a:t>
            </a:r>
            <a:r>
              <a:rPr lang="en-US" b="1" dirty="0"/>
              <a:t>both</a:t>
            </a:r>
            <a:r>
              <a:rPr lang="en-US" dirty="0"/>
              <a:t> parties may consent to apply 19.2-306.1 retroactively.</a:t>
            </a:r>
          </a:p>
        </p:txBody>
      </p:sp>
    </p:spTree>
    <p:extLst>
      <p:ext uri="{BB962C8B-B14F-4D97-AF65-F5344CB8AC3E}">
        <p14:creationId xmlns:p14="http://schemas.microsoft.com/office/powerpoint/2010/main" val="26285405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8A7AF-F459-80A7-C373-93CF6726FAC4}"/>
              </a:ext>
            </a:extLst>
          </p:cNvPr>
          <p:cNvSpPr>
            <a:spLocks noGrp="1"/>
          </p:cNvSpPr>
          <p:nvPr>
            <p:ph type="title"/>
          </p:nvPr>
        </p:nvSpPr>
        <p:spPr/>
        <p:txBody>
          <a:bodyPr/>
          <a:lstStyle/>
          <a:p>
            <a:pPr algn="ctr"/>
            <a:r>
              <a:rPr lang="en-US" b="1" dirty="0"/>
              <a:t>There are Two Types of Violations</a:t>
            </a:r>
          </a:p>
        </p:txBody>
      </p:sp>
      <p:sp>
        <p:nvSpPr>
          <p:cNvPr id="3" name="Content Placeholder 2">
            <a:extLst>
              <a:ext uri="{FF2B5EF4-FFF2-40B4-BE49-F238E27FC236}">
                <a16:creationId xmlns:a16="http://schemas.microsoft.com/office/drawing/2014/main" id="{DF3F92A0-60D2-49E3-D01D-56F140ADB4BD}"/>
              </a:ext>
            </a:extLst>
          </p:cNvPr>
          <p:cNvSpPr>
            <a:spLocks noGrp="1"/>
          </p:cNvSpPr>
          <p:nvPr>
            <p:ph idx="1"/>
          </p:nvPr>
        </p:nvSpPr>
        <p:spPr/>
        <p:txBody>
          <a:bodyPr/>
          <a:lstStyle/>
          <a:p>
            <a:r>
              <a:rPr lang="en-US" dirty="0"/>
              <a:t>“Code § 19.2-306.1 creates two tiers of probation violations: </a:t>
            </a:r>
          </a:p>
          <a:p>
            <a:pPr lvl="1"/>
            <a:r>
              <a:rPr lang="en-US" dirty="0"/>
              <a:t>(1) technical violations, based on a probationer's failure to do one of ten enumerated actions, and </a:t>
            </a:r>
          </a:p>
          <a:p>
            <a:pPr lvl="1"/>
            <a:r>
              <a:rPr lang="en-US" dirty="0"/>
              <a:t>(2) non-technical violations.” </a:t>
            </a:r>
          </a:p>
          <a:p>
            <a:pPr lvl="1"/>
            <a:endParaRPr lang="en-US" i="1" dirty="0"/>
          </a:p>
          <a:p>
            <a:pPr marL="457200" lvl="1" indent="0">
              <a:buNone/>
            </a:pPr>
            <a:r>
              <a:rPr lang="en-US" i="1" dirty="0" err="1"/>
              <a:t>Delaune</a:t>
            </a:r>
            <a:r>
              <a:rPr lang="en-US" i="1" dirty="0"/>
              <a:t> v. Commonwealth</a:t>
            </a:r>
            <a:r>
              <a:rPr lang="en-US" dirty="0"/>
              <a:t>, 76 </a:t>
            </a:r>
            <a:r>
              <a:rPr lang="en-US" dirty="0" err="1"/>
              <a:t>Va.App</a:t>
            </a:r>
            <a:r>
              <a:rPr lang="en-US" dirty="0"/>
              <a:t>. 372 (2023)</a:t>
            </a:r>
            <a:endParaRPr lang="en-US" i="1" dirty="0"/>
          </a:p>
        </p:txBody>
      </p:sp>
    </p:spTree>
    <p:extLst>
      <p:ext uri="{BB962C8B-B14F-4D97-AF65-F5344CB8AC3E}">
        <p14:creationId xmlns:p14="http://schemas.microsoft.com/office/powerpoint/2010/main" val="14151676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F0763-AE88-C880-1A9C-6F245C8B5267}"/>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Enumerated Technical Violations (19.2-306.1(A))</a:t>
            </a:r>
          </a:p>
        </p:txBody>
      </p:sp>
      <p:sp>
        <p:nvSpPr>
          <p:cNvPr id="3" name="Content Placeholder 2">
            <a:extLst>
              <a:ext uri="{FF2B5EF4-FFF2-40B4-BE49-F238E27FC236}">
                <a16:creationId xmlns:a16="http://schemas.microsoft.com/office/drawing/2014/main" id="{459A710E-B27F-EC39-C5F2-A7B42D6ABCE4}"/>
              </a:ext>
            </a:extLst>
          </p:cNvPr>
          <p:cNvSpPr>
            <a:spLocks noGrp="1"/>
          </p:cNvSpPr>
          <p:nvPr>
            <p:ph sz="half" idx="1"/>
          </p:nvPr>
        </p:nvSpPr>
        <p:spPr/>
        <p:txBody>
          <a:bodyPr>
            <a:noAutofit/>
          </a:bodyPr>
          <a:lstStyle/>
          <a:p>
            <a:r>
              <a:rPr lang="en-US" sz="2300" dirty="0">
                <a:latin typeface="Times New Roman" panose="02020603050405020304" pitchFamily="18" charset="0"/>
                <a:cs typeface="Times New Roman" panose="02020603050405020304" pitchFamily="18" charset="0"/>
              </a:rPr>
              <a:t>(i) report any arrest, including traffic tickets, within three days to the probation officer; </a:t>
            </a:r>
          </a:p>
          <a:p>
            <a:r>
              <a:rPr lang="en-US" sz="2300" dirty="0">
                <a:latin typeface="Times New Roman" panose="02020603050405020304" pitchFamily="18" charset="0"/>
                <a:cs typeface="Times New Roman" panose="02020603050405020304" pitchFamily="18" charset="0"/>
              </a:rPr>
              <a:t>(ii) maintain regular employment or notify the probation officer of any changes in employment; </a:t>
            </a:r>
          </a:p>
          <a:p>
            <a:r>
              <a:rPr lang="en-US" sz="2300" dirty="0">
                <a:latin typeface="Times New Roman" panose="02020603050405020304" pitchFamily="18" charset="0"/>
                <a:cs typeface="Times New Roman" panose="02020603050405020304" pitchFamily="18" charset="0"/>
              </a:rPr>
              <a:t>(iii) report within three days of release from incarceration; </a:t>
            </a:r>
          </a:p>
          <a:p>
            <a:r>
              <a:rPr lang="en-US" sz="2300" dirty="0">
                <a:latin typeface="Times New Roman" panose="02020603050405020304" pitchFamily="18" charset="0"/>
                <a:cs typeface="Times New Roman" panose="02020603050405020304" pitchFamily="18" charset="0"/>
              </a:rPr>
              <a:t>(iv) permit the probation officer to visit his home and place of employment; </a:t>
            </a:r>
          </a:p>
          <a:p>
            <a:r>
              <a:rPr lang="en-US" sz="2300" dirty="0">
                <a:latin typeface="Times New Roman" panose="02020603050405020304" pitchFamily="18" charset="0"/>
                <a:cs typeface="Times New Roman" panose="02020603050405020304" pitchFamily="18" charset="0"/>
              </a:rPr>
              <a:t>(v) follow the instructions of the probation officer, be truthful and cooperative, and report as instructed; </a:t>
            </a:r>
          </a:p>
        </p:txBody>
      </p:sp>
      <p:sp>
        <p:nvSpPr>
          <p:cNvPr id="4" name="Content Placeholder 3">
            <a:extLst>
              <a:ext uri="{FF2B5EF4-FFF2-40B4-BE49-F238E27FC236}">
                <a16:creationId xmlns:a16="http://schemas.microsoft.com/office/drawing/2014/main" id="{02467CC1-1F9B-586C-4479-76E90AFCADFB}"/>
              </a:ext>
            </a:extLst>
          </p:cNvPr>
          <p:cNvSpPr>
            <a:spLocks noGrp="1"/>
          </p:cNvSpPr>
          <p:nvPr>
            <p:ph sz="half" idx="2"/>
          </p:nvPr>
        </p:nvSpPr>
        <p:spPr/>
        <p:txBody>
          <a:bodyPr>
            <a:noAutofit/>
          </a:bodyPr>
          <a:lstStyle/>
          <a:p>
            <a:r>
              <a:rPr lang="en-US" sz="2000" dirty="0">
                <a:latin typeface="Times New Roman" panose="02020603050405020304" pitchFamily="18" charset="0"/>
                <a:cs typeface="Times New Roman" panose="02020603050405020304" pitchFamily="18" charset="0"/>
              </a:rPr>
              <a:t>(vi) refrain from the use of alcoholic beverages to the extent that it disrupts or interferes with his employment or orderly conduct;</a:t>
            </a:r>
          </a:p>
          <a:p>
            <a:r>
              <a:rPr lang="en-US" sz="2000" dirty="0">
                <a:latin typeface="Times New Roman" panose="02020603050405020304" pitchFamily="18" charset="0"/>
                <a:cs typeface="Times New Roman" panose="02020603050405020304" pitchFamily="18" charset="0"/>
              </a:rPr>
              <a:t>(vii) refrain from the use, possession, or distribution of controlled substances or related paraphernalia; </a:t>
            </a:r>
          </a:p>
          <a:p>
            <a:r>
              <a:rPr lang="en-US" sz="2000" dirty="0">
                <a:latin typeface="Times New Roman" panose="02020603050405020304" pitchFamily="18" charset="0"/>
                <a:cs typeface="Times New Roman" panose="02020603050405020304" pitchFamily="18" charset="0"/>
              </a:rPr>
              <a:t>(viii) refrain from the use, ownership, possession, or transportation of a firearm; </a:t>
            </a:r>
          </a:p>
          <a:p>
            <a:r>
              <a:rPr lang="en-US" sz="2000" dirty="0">
                <a:latin typeface="Times New Roman" panose="02020603050405020304" pitchFamily="18" charset="0"/>
                <a:cs typeface="Times New Roman" panose="02020603050405020304" pitchFamily="18" charset="0"/>
              </a:rPr>
              <a:t>(ix) gain permission to change his residence or remain in the Commonwealth or other designated area without permission of the probation officer; or </a:t>
            </a:r>
          </a:p>
          <a:p>
            <a:r>
              <a:rPr lang="en-US" sz="2000" dirty="0">
                <a:latin typeface="Times New Roman" panose="02020603050405020304" pitchFamily="18" charset="0"/>
                <a:cs typeface="Times New Roman" panose="02020603050405020304" pitchFamily="18" charset="0"/>
              </a:rPr>
              <a:t>(x) maintain contact with the probation officer whereby his whereabouts are no longer known to the probation officer.</a:t>
            </a:r>
          </a:p>
        </p:txBody>
      </p:sp>
    </p:spTree>
    <p:extLst>
      <p:ext uri="{BB962C8B-B14F-4D97-AF65-F5344CB8AC3E}">
        <p14:creationId xmlns:p14="http://schemas.microsoft.com/office/powerpoint/2010/main" val="33166440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463E8-D6CD-4342-C735-6818E36417DA}"/>
              </a:ext>
            </a:extLst>
          </p:cNvPr>
          <p:cNvSpPr>
            <a:spLocks noGrp="1"/>
          </p:cNvSpPr>
          <p:nvPr>
            <p:ph type="title"/>
          </p:nvPr>
        </p:nvSpPr>
        <p:spPr/>
        <p:txBody>
          <a:bodyPr/>
          <a:lstStyle/>
          <a:p>
            <a:pPr algn="ctr"/>
            <a:r>
              <a:rPr lang="en-US" b="1" dirty="0"/>
              <a:t>Court Cannot Preempt the Code</a:t>
            </a:r>
          </a:p>
        </p:txBody>
      </p:sp>
      <p:sp>
        <p:nvSpPr>
          <p:cNvPr id="3" name="Content Placeholder 2">
            <a:extLst>
              <a:ext uri="{FF2B5EF4-FFF2-40B4-BE49-F238E27FC236}">
                <a16:creationId xmlns:a16="http://schemas.microsoft.com/office/drawing/2014/main" id="{7BA31237-D5C9-C3DC-48AB-557D8F003F05}"/>
              </a:ext>
            </a:extLst>
          </p:cNvPr>
          <p:cNvSpPr>
            <a:spLocks noGrp="1"/>
          </p:cNvSpPr>
          <p:nvPr>
            <p:ph idx="1"/>
          </p:nvPr>
        </p:nvSpPr>
        <p:spPr/>
        <p:txBody>
          <a:bodyPr>
            <a:normAutofit lnSpcReduction="10000"/>
          </a:bodyPr>
          <a:lstStyle/>
          <a:p>
            <a:r>
              <a:rPr lang="en-US" dirty="0"/>
              <a:t>“The statute focuses on the underlying violation conduct itself, not the particular language or label a trial court may have used in imposing a condition of probation.”</a:t>
            </a:r>
          </a:p>
          <a:p>
            <a:pPr lvl="1"/>
            <a:r>
              <a:rPr lang="en-US" i="1" dirty="0" err="1"/>
              <a:t>Delaune</a:t>
            </a:r>
            <a:r>
              <a:rPr lang="en-US" i="1" dirty="0"/>
              <a:t> v. Commonwealth</a:t>
            </a:r>
            <a:r>
              <a:rPr lang="en-US" dirty="0"/>
              <a:t>, 76 </a:t>
            </a:r>
            <a:r>
              <a:rPr lang="en-US" dirty="0" err="1"/>
              <a:t>Va.App</a:t>
            </a:r>
            <a:r>
              <a:rPr lang="en-US" dirty="0"/>
              <a:t>. 372 (2023)</a:t>
            </a:r>
          </a:p>
          <a:p>
            <a:r>
              <a:rPr lang="en-US" dirty="0"/>
              <a:t>“When the violation conduct matches the conduct listed in Code § 19.2-306.1(A), it is, by definition, a ‘technical violation.’”</a:t>
            </a:r>
          </a:p>
          <a:p>
            <a:pPr lvl="1"/>
            <a:r>
              <a:rPr lang="en-US" i="1" dirty="0" err="1"/>
              <a:t>Delaune</a:t>
            </a:r>
            <a:r>
              <a:rPr lang="en-US" i="1" dirty="0"/>
              <a:t> v. Commonwealth</a:t>
            </a:r>
            <a:r>
              <a:rPr lang="en-US" dirty="0"/>
              <a:t>, 76 </a:t>
            </a:r>
            <a:r>
              <a:rPr lang="en-US" dirty="0" err="1"/>
              <a:t>Va.App</a:t>
            </a:r>
            <a:r>
              <a:rPr lang="en-US" dirty="0"/>
              <a:t>. 372 (2023)</a:t>
            </a:r>
          </a:p>
          <a:p>
            <a:r>
              <a:rPr lang="en-US" i="1" dirty="0"/>
              <a:t>“</a:t>
            </a:r>
            <a:r>
              <a:rPr lang="en-US" dirty="0"/>
              <a:t>The language, therefore, need not be identical, as long as the probationer's proscribed ‘underlying’ conduct ‘matches’ the listed technical violation in the statute.” </a:t>
            </a:r>
            <a:r>
              <a:rPr lang="en-US" i="1" dirty="0"/>
              <a:t>Thomas v. Commonwealth, </a:t>
            </a:r>
            <a:r>
              <a:rPr lang="en-US" dirty="0"/>
              <a:t>77 Va. App. 613 (2023).</a:t>
            </a:r>
          </a:p>
          <a:p>
            <a:pPr marL="0" indent="0">
              <a:buNone/>
            </a:pPr>
            <a:endParaRPr lang="en-US" dirty="0"/>
          </a:p>
        </p:txBody>
      </p:sp>
    </p:spTree>
    <p:extLst>
      <p:ext uri="{BB962C8B-B14F-4D97-AF65-F5344CB8AC3E}">
        <p14:creationId xmlns:p14="http://schemas.microsoft.com/office/powerpoint/2010/main" val="12926957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1E5B0-AFA3-6157-EA5E-6E2F4837C93A}"/>
              </a:ext>
            </a:extLst>
          </p:cNvPr>
          <p:cNvSpPr>
            <a:spLocks noGrp="1"/>
          </p:cNvSpPr>
          <p:nvPr>
            <p:ph type="title"/>
          </p:nvPr>
        </p:nvSpPr>
        <p:spPr/>
        <p:txBody>
          <a:bodyPr>
            <a:normAutofit fontScale="90000"/>
          </a:bodyPr>
          <a:lstStyle/>
          <a:p>
            <a:pPr algn="ctr"/>
            <a:r>
              <a:rPr lang="en-US" b="1" dirty="0"/>
              <a:t>Drug Use Is Always a Technical Violation but Alcohol Use Can Be a Special Condition Violation</a:t>
            </a:r>
          </a:p>
        </p:txBody>
      </p:sp>
      <p:sp>
        <p:nvSpPr>
          <p:cNvPr id="3" name="Content Placeholder 2">
            <a:extLst>
              <a:ext uri="{FF2B5EF4-FFF2-40B4-BE49-F238E27FC236}">
                <a16:creationId xmlns:a16="http://schemas.microsoft.com/office/drawing/2014/main" id="{DBB9E7B0-5D05-8AEA-978B-4F76AD0B6CC2}"/>
              </a:ext>
            </a:extLst>
          </p:cNvPr>
          <p:cNvSpPr>
            <a:spLocks noGrp="1"/>
          </p:cNvSpPr>
          <p:nvPr>
            <p:ph idx="1"/>
          </p:nvPr>
        </p:nvSpPr>
        <p:spPr/>
        <p:txBody>
          <a:bodyPr>
            <a:normAutofit fontScale="92500" lnSpcReduction="20000"/>
          </a:bodyPr>
          <a:lstStyle/>
          <a:p>
            <a:r>
              <a:rPr lang="en-US" dirty="0"/>
              <a:t>In </a:t>
            </a:r>
            <a:r>
              <a:rPr lang="en-US" i="1" dirty="0" err="1"/>
              <a:t>Delaune</a:t>
            </a:r>
            <a:r>
              <a:rPr lang="en-US" dirty="0"/>
              <a:t>, we held that a probationer's drug use was a technical violation because it was a failure to “refrain from the use, possession, or distribution of controlled substances” under Code § 19.2-306.1(A)(vii), even though the sentencing order required the defendant to remain “drug free” as a “special condition” of her suspended sentence.</a:t>
            </a:r>
          </a:p>
          <a:p>
            <a:r>
              <a:rPr lang="en-US" dirty="0"/>
              <a:t>Here, as in Thomas, the circuit court required Sherman to remain “alcohol free” as a special condition of his suspended sentence. That condition was more restrictive than Code § 19.2-306.1(A)(vi), which “defines using alcohol as a technical violation only ‘to the extent that it disrupts or interferes with’ the probationer's ‘employment or orderly conduct.’ . . . Accordingly, under Code § 19.2-306.1, Sherman committed a non-technical violation of the conditions of his suspended sentence. </a:t>
            </a:r>
          </a:p>
          <a:p>
            <a:r>
              <a:rPr lang="en-US" i="1" dirty="0"/>
              <a:t>Sherman v. Commonwealth</a:t>
            </a:r>
            <a:r>
              <a:rPr lang="en-US" dirty="0"/>
              <a:t>, 2023 WL 5534580.</a:t>
            </a:r>
            <a:endParaRPr lang="en-US" i="1" dirty="0"/>
          </a:p>
        </p:txBody>
      </p:sp>
    </p:spTree>
    <p:extLst>
      <p:ext uri="{BB962C8B-B14F-4D97-AF65-F5344CB8AC3E}">
        <p14:creationId xmlns:p14="http://schemas.microsoft.com/office/powerpoint/2010/main" val="33548524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82C14-420C-C949-9BE2-40713C2424A4}"/>
              </a:ext>
            </a:extLst>
          </p:cNvPr>
          <p:cNvSpPr>
            <a:spLocks noGrp="1"/>
          </p:cNvSpPr>
          <p:nvPr>
            <p:ph type="title"/>
          </p:nvPr>
        </p:nvSpPr>
        <p:spPr/>
        <p:txBody>
          <a:bodyPr/>
          <a:lstStyle/>
          <a:p>
            <a:pPr algn="ctr"/>
            <a:r>
              <a:rPr lang="en-US" b="1" dirty="0"/>
              <a:t>Failing to Report to Probation At All is Not Absconding</a:t>
            </a:r>
          </a:p>
        </p:txBody>
      </p:sp>
      <p:sp>
        <p:nvSpPr>
          <p:cNvPr id="3" name="Content Placeholder 2">
            <a:extLst>
              <a:ext uri="{FF2B5EF4-FFF2-40B4-BE49-F238E27FC236}">
                <a16:creationId xmlns:a16="http://schemas.microsoft.com/office/drawing/2014/main" id="{C777F2E9-AFB9-B232-D8D0-80C5241A5B6B}"/>
              </a:ext>
            </a:extLst>
          </p:cNvPr>
          <p:cNvSpPr>
            <a:spLocks noGrp="1"/>
          </p:cNvSpPr>
          <p:nvPr>
            <p:ph idx="1"/>
          </p:nvPr>
        </p:nvSpPr>
        <p:spPr/>
        <p:txBody>
          <a:bodyPr/>
          <a:lstStyle/>
          <a:p>
            <a:r>
              <a:rPr lang="en-US" dirty="0"/>
              <a:t>“Here, appellant failed to report to probation within three days of his release from incarceration. Because we hold that a violation of Code § 19.2-306.1(A)(iii) does not require that a probationer must have eventually reported to probation, we conclude that appellant's behavior fell under Code § 19.2-306.1(A)(iii) and constituted a first technical violation.”</a:t>
            </a:r>
          </a:p>
          <a:p>
            <a:r>
              <a:rPr lang="en-US" i="1" dirty="0" err="1"/>
              <a:t>Henthorne</a:t>
            </a:r>
            <a:r>
              <a:rPr lang="en-US" i="1" dirty="0"/>
              <a:t> v. Commonwealth</a:t>
            </a:r>
            <a:r>
              <a:rPr lang="en-US" dirty="0"/>
              <a:t>, 76 </a:t>
            </a:r>
            <a:r>
              <a:rPr lang="en-US" dirty="0" err="1"/>
              <a:t>Va.App</a:t>
            </a:r>
            <a:r>
              <a:rPr lang="en-US" dirty="0"/>
              <a:t>. 60 (2022)</a:t>
            </a:r>
            <a:endParaRPr lang="en-US" i="1" dirty="0"/>
          </a:p>
        </p:txBody>
      </p:sp>
    </p:spTree>
    <p:extLst>
      <p:ext uri="{BB962C8B-B14F-4D97-AF65-F5344CB8AC3E}">
        <p14:creationId xmlns:p14="http://schemas.microsoft.com/office/powerpoint/2010/main" val="3386417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0B671-0CF6-65F5-90B6-C8AB9F34B81D}"/>
              </a:ext>
            </a:extLst>
          </p:cNvPr>
          <p:cNvSpPr>
            <a:spLocks noGrp="1"/>
          </p:cNvSpPr>
          <p:nvPr>
            <p:ph type="title"/>
          </p:nvPr>
        </p:nvSpPr>
        <p:spPr/>
        <p:txBody>
          <a:bodyPr/>
          <a:lstStyle/>
          <a:p>
            <a:pPr algn="ctr"/>
            <a:r>
              <a:rPr lang="en-US" b="1" dirty="0"/>
              <a:t>Suspended Sentence vs. Probation</a:t>
            </a:r>
          </a:p>
        </p:txBody>
      </p:sp>
      <p:sp>
        <p:nvSpPr>
          <p:cNvPr id="3" name="Content Placeholder 2">
            <a:extLst>
              <a:ext uri="{FF2B5EF4-FFF2-40B4-BE49-F238E27FC236}">
                <a16:creationId xmlns:a16="http://schemas.microsoft.com/office/drawing/2014/main" id="{5D13EF26-6BFD-3162-8F39-84322053E54B}"/>
              </a:ext>
            </a:extLst>
          </p:cNvPr>
          <p:cNvSpPr>
            <a:spLocks noGrp="1"/>
          </p:cNvSpPr>
          <p:nvPr>
            <p:ph idx="1"/>
          </p:nvPr>
        </p:nvSpPr>
        <p:spPr/>
        <p:txBody>
          <a:bodyPr>
            <a:normAutofit lnSpcReduction="10000"/>
          </a:bodyPr>
          <a:lstStyle/>
          <a:p>
            <a:r>
              <a:rPr lang="en-US" dirty="0"/>
              <a:t>Probation, on the other hand, refers to the continued supervision by the court over the convicted offender and may be either supervised or unsupervised but shall be “under such conditions as the court shall determine.” </a:t>
            </a:r>
          </a:p>
          <a:p>
            <a:r>
              <a:rPr lang="en-US" dirty="0"/>
              <a:t>Probation is defined as “the action of suspending the sentence of a convicted offender in such a way that the offender is given freedom after promising good behavior and agreeing to a varying degree of supervision, to the usual imposed condition of making a report to a particular officer or court at stated intervals, and to any other additionally specified conditions.” </a:t>
            </a:r>
            <a:r>
              <a:rPr lang="en-US" i="1" dirty="0"/>
              <a:t>Word v. Commonwealth</a:t>
            </a:r>
            <a:r>
              <a:rPr lang="en-US" dirty="0"/>
              <a:t>, 41 </a:t>
            </a:r>
            <a:r>
              <a:rPr lang="en-US" dirty="0" err="1"/>
              <a:t>Va.App</a:t>
            </a:r>
            <a:r>
              <a:rPr lang="en-US" dirty="0"/>
              <a:t>. 496 (2003)</a:t>
            </a:r>
          </a:p>
        </p:txBody>
      </p:sp>
    </p:spTree>
    <p:extLst>
      <p:ext uri="{BB962C8B-B14F-4D97-AF65-F5344CB8AC3E}">
        <p14:creationId xmlns:p14="http://schemas.microsoft.com/office/powerpoint/2010/main" val="25633005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527BE-B68C-B720-FD0B-269ACD93F967}"/>
              </a:ext>
            </a:extLst>
          </p:cNvPr>
          <p:cNvSpPr>
            <a:spLocks noGrp="1"/>
          </p:cNvSpPr>
          <p:nvPr>
            <p:ph type="title"/>
          </p:nvPr>
        </p:nvSpPr>
        <p:spPr/>
        <p:txBody>
          <a:bodyPr/>
          <a:lstStyle/>
          <a:p>
            <a:pPr algn="ctr"/>
            <a:r>
              <a:rPr lang="en-US" b="1" dirty="0"/>
              <a:t>Violating No Contact Orders is a Special Condition Violation</a:t>
            </a:r>
          </a:p>
        </p:txBody>
      </p:sp>
      <p:sp>
        <p:nvSpPr>
          <p:cNvPr id="3" name="Content Placeholder 2">
            <a:extLst>
              <a:ext uri="{FF2B5EF4-FFF2-40B4-BE49-F238E27FC236}">
                <a16:creationId xmlns:a16="http://schemas.microsoft.com/office/drawing/2014/main" id="{5E90E3C5-59A0-0C38-7BD6-966656E648D6}"/>
              </a:ext>
            </a:extLst>
          </p:cNvPr>
          <p:cNvSpPr>
            <a:spLocks noGrp="1"/>
          </p:cNvSpPr>
          <p:nvPr>
            <p:ph idx="1"/>
          </p:nvPr>
        </p:nvSpPr>
        <p:spPr/>
        <p:txBody>
          <a:bodyPr/>
          <a:lstStyle/>
          <a:p>
            <a:r>
              <a:rPr lang="en-US" dirty="0"/>
              <a:t>In this case, however, the circuit court did not rely on the general good behavior condition in revoking Diaz-Urrutia's suspended sentence. Instead, the circuit court relied on the specific special condition that Diaz-Urrutia not have contact with the victim of his crime.</a:t>
            </a:r>
          </a:p>
          <a:p>
            <a:pPr lvl="1"/>
            <a:r>
              <a:rPr lang="en-US" i="1" dirty="0"/>
              <a:t>Diaz-Urrutia v. Commonwealth</a:t>
            </a:r>
            <a:r>
              <a:rPr lang="en-US" dirty="0"/>
              <a:t>, 77 </a:t>
            </a:r>
            <a:r>
              <a:rPr lang="en-US" dirty="0" err="1"/>
              <a:t>Va.App</a:t>
            </a:r>
            <a:r>
              <a:rPr lang="en-US" dirty="0"/>
              <a:t>. 182 (2023)</a:t>
            </a:r>
            <a:endParaRPr lang="en-US" i="1" dirty="0"/>
          </a:p>
        </p:txBody>
      </p:sp>
    </p:spTree>
    <p:extLst>
      <p:ext uri="{BB962C8B-B14F-4D97-AF65-F5344CB8AC3E}">
        <p14:creationId xmlns:p14="http://schemas.microsoft.com/office/powerpoint/2010/main" val="29261528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93291-AB90-8E76-2D09-A2B5632D992D}"/>
              </a:ext>
            </a:extLst>
          </p:cNvPr>
          <p:cNvSpPr>
            <a:spLocks noGrp="1"/>
          </p:cNvSpPr>
          <p:nvPr>
            <p:ph type="title"/>
          </p:nvPr>
        </p:nvSpPr>
        <p:spPr/>
        <p:txBody>
          <a:bodyPr/>
          <a:lstStyle/>
          <a:p>
            <a:pPr algn="ctr"/>
            <a:r>
              <a:rPr lang="en-US" b="1" dirty="0"/>
              <a:t>Possessing a Firearm is a Technical Violation</a:t>
            </a:r>
          </a:p>
        </p:txBody>
      </p:sp>
      <p:sp>
        <p:nvSpPr>
          <p:cNvPr id="3" name="Content Placeholder 2">
            <a:extLst>
              <a:ext uri="{FF2B5EF4-FFF2-40B4-BE49-F238E27FC236}">
                <a16:creationId xmlns:a16="http://schemas.microsoft.com/office/drawing/2014/main" id="{8845D29F-F83D-8796-A187-9FA3C54E9B7F}"/>
              </a:ext>
            </a:extLst>
          </p:cNvPr>
          <p:cNvSpPr>
            <a:spLocks noGrp="1"/>
          </p:cNvSpPr>
          <p:nvPr>
            <p:ph idx="1"/>
          </p:nvPr>
        </p:nvSpPr>
        <p:spPr/>
        <p:txBody>
          <a:bodyPr/>
          <a:lstStyle/>
          <a:p>
            <a:r>
              <a:rPr lang="en-US" dirty="0"/>
              <a:t>If the defendant possesses a firearm, </a:t>
            </a:r>
            <a:r>
              <a:rPr lang="en-US" u="sng" dirty="0"/>
              <a:t>but is not convicted of any crime as a result of that possession</a:t>
            </a:r>
            <a:r>
              <a:rPr lang="en-US" dirty="0"/>
              <a:t>, possession of that firearm is a technical violation.</a:t>
            </a:r>
          </a:p>
          <a:p>
            <a:r>
              <a:rPr lang="en-US" i="1" dirty="0"/>
              <a:t>See Anderson v. Commonwealth</a:t>
            </a:r>
            <a:r>
              <a:rPr lang="en-US" dirty="0"/>
              <a:t>, 2023 WL 3826413 and19.2-306.1(A)(viii)</a:t>
            </a:r>
            <a:endParaRPr lang="en-US" i="1" dirty="0"/>
          </a:p>
        </p:txBody>
      </p:sp>
    </p:spTree>
    <p:extLst>
      <p:ext uri="{BB962C8B-B14F-4D97-AF65-F5344CB8AC3E}">
        <p14:creationId xmlns:p14="http://schemas.microsoft.com/office/powerpoint/2010/main" val="15142468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90822-06B6-2B36-4467-7FA8627EF8D5}"/>
              </a:ext>
            </a:extLst>
          </p:cNvPr>
          <p:cNvSpPr>
            <a:spLocks noGrp="1"/>
          </p:cNvSpPr>
          <p:nvPr>
            <p:ph type="title"/>
          </p:nvPr>
        </p:nvSpPr>
        <p:spPr/>
        <p:txBody>
          <a:bodyPr/>
          <a:lstStyle/>
          <a:p>
            <a:pPr algn="ctr"/>
            <a:r>
              <a:rPr lang="en-US" b="1" dirty="0"/>
              <a:t>Technical Violations Prior to July 1, 2021 Count Towards the Total</a:t>
            </a:r>
          </a:p>
        </p:txBody>
      </p:sp>
      <p:sp>
        <p:nvSpPr>
          <p:cNvPr id="3" name="Content Placeholder 2">
            <a:extLst>
              <a:ext uri="{FF2B5EF4-FFF2-40B4-BE49-F238E27FC236}">
                <a16:creationId xmlns:a16="http://schemas.microsoft.com/office/drawing/2014/main" id="{F829E888-8AA4-B9EE-4986-8435635AD9ED}"/>
              </a:ext>
            </a:extLst>
          </p:cNvPr>
          <p:cNvSpPr>
            <a:spLocks noGrp="1"/>
          </p:cNvSpPr>
          <p:nvPr>
            <p:ph idx="1"/>
          </p:nvPr>
        </p:nvSpPr>
        <p:spPr/>
        <p:txBody>
          <a:bodyPr/>
          <a:lstStyle/>
          <a:p>
            <a:r>
              <a:rPr lang="en-US" dirty="0"/>
              <a:t>“Neither Green nor Heart stands for the proposition, as appellant appears to suggest, that a trial court governed by Code § 19.2-306.1 cannot consider the nature of prior probation violations to determine under which sentencing provision of the new statute it must proceed.”</a:t>
            </a:r>
          </a:p>
          <a:p>
            <a:pPr lvl="1"/>
            <a:r>
              <a:rPr lang="en-US" i="1" dirty="0"/>
              <a:t>Nottingham v. Commonwealth</a:t>
            </a:r>
            <a:r>
              <a:rPr lang="en-US" dirty="0"/>
              <a:t>, 77 </a:t>
            </a:r>
            <a:r>
              <a:rPr lang="en-US" dirty="0" err="1"/>
              <a:t>Va.App</a:t>
            </a:r>
            <a:r>
              <a:rPr lang="en-US" dirty="0"/>
              <a:t>. 60 (2023)</a:t>
            </a:r>
          </a:p>
          <a:p>
            <a:r>
              <a:rPr lang="en-US" dirty="0"/>
              <a:t>However, the burden is on the Commonwealth to show the nature of the past violations to establish which technical violation the defendant is on for sentencing. </a:t>
            </a:r>
          </a:p>
          <a:p>
            <a:pPr lvl="1"/>
            <a:r>
              <a:rPr lang="en-US" i="1" dirty="0"/>
              <a:t>See Heart v. Commonwealth</a:t>
            </a:r>
            <a:r>
              <a:rPr lang="en-US" dirty="0"/>
              <a:t>, 75 </a:t>
            </a:r>
            <a:r>
              <a:rPr lang="en-US" dirty="0" err="1"/>
              <a:t>Va.App</a:t>
            </a:r>
            <a:r>
              <a:rPr lang="en-US" dirty="0"/>
              <a:t>. 453 (2022)</a:t>
            </a:r>
            <a:endParaRPr lang="en-US" i="1" dirty="0"/>
          </a:p>
        </p:txBody>
      </p:sp>
    </p:spTree>
    <p:extLst>
      <p:ext uri="{BB962C8B-B14F-4D97-AF65-F5344CB8AC3E}">
        <p14:creationId xmlns:p14="http://schemas.microsoft.com/office/powerpoint/2010/main" val="7061319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7ACC2-5CD1-389D-08E8-AE0A88963281}"/>
              </a:ext>
            </a:extLst>
          </p:cNvPr>
          <p:cNvSpPr>
            <a:spLocks noGrp="1"/>
          </p:cNvSpPr>
          <p:nvPr>
            <p:ph type="title"/>
          </p:nvPr>
        </p:nvSpPr>
        <p:spPr/>
        <p:txBody>
          <a:bodyPr>
            <a:normAutofit fontScale="90000"/>
          </a:bodyPr>
          <a:lstStyle/>
          <a:p>
            <a:pPr algn="ctr"/>
            <a:r>
              <a:rPr lang="en-US" b="1" dirty="0"/>
              <a:t>The Court is Not Required to Conduct Single Violation Hearings When the Defendant Has Multiple Violations</a:t>
            </a:r>
          </a:p>
        </p:txBody>
      </p:sp>
      <p:sp>
        <p:nvSpPr>
          <p:cNvPr id="3" name="Content Placeholder 2">
            <a:extLst>
              <a:ext uri="{FF2B5EF4-FFF2-40B4-BE49-F238E27FC236}">
                <a16:creationId xmlns:a16="http://schemas.microsoft.com/office/drawing/2014/main" id="{ECF97657-969A-4A60-F019-BA950C225749}"/>
              </a:ext>
            </a:extLst>
          </p:cNvPr>
          <p:cNvSpPr>
            <a:spLocks noGrp="1"/>
          </p:cNvSpPr>
          <p:nvPr>
            <p:ph idx="1"/>
          </p:nvPr>
        </p:nvSpPr>
        <p:spPr/>
        <p:txBody>
          <a:bodyPr>
            <a:normAutofit fontScale="92500" lnSpcReduction="20000"/>
          </a:bodyPr>
          <a:lstStyle/>
          <a:p>
            <a:r>
              <a:rPr lang="en-US" dirty="0"/>
              <a:t>As earlier noted, the final sentence of Code § 19.2-306.1(A) provides that multiple technical violations that a trial court considers at the same revocation hearing must be treated as one for purposes of sentencing. </a:t>
            </a:r>
          </a:p>
          <a:p>
            <a:r>
              <a:rPr lang="en-US" dirty="0"/>
              <a:t>Thus, the statute implicitly acknowledges that it is permissible for a circuit court to hold one revocation hearing upon allegations of multiple probation violations. </a:t>
            </a:r>
          </a:p>
          <a:p>
            <a:r>
              <a:rPr lang="en-US" dirty="0"/>
              <a:t>Nevertheless, we reject Canales's argument that the statutory scheme required the trial court to conduct one comprehensive revocation hearing for the multiple technical violations alleged in the MVR. </a:t>
            </a:r>
          </a:p>
          <a:p>
            <a:r>
              <a:rPr lang="en-US" dirty="0"/>
              <a:t>Neither Code § 19.2-306 nor § 19.2-306.1 contains language limiting a circuit court to one revocation hearing per report of probation violations.</a:t>
            </a:r>
          </a:p>
          <a:p>
            <a:r>
              <a:rPr lang="en-US" i="1" dirty="0"/>
              <a:t>Canales v. Commonwealth</a:t>
            </a:r>
            <a:r>
              <a:rPr lang="en-US" dirty="0"/>
              <a:t>, 78 </a:t>
            </a:r>
            <a:r>
              <a:rPr lang="en-US" dirty="0" err="1"/>
              <a:t>Va.App</a:t>
            </a:r>
            <a:r>
              <a:rPr lang="en-US" dirty="0"/>
              <a:t>. 353 (2023)</a:t>
            </a:r>
            <a:endParaRPr lang="en-US" i="1" dirty="0"/>
          </a:p>
        </p:txBody>
      </p:sp>
    </p:spTree>
    <p:extLst>
      <p:ext uri="{BB962C8B-B14F-4D97-AF65-F5344CB8AC3E}">
        <p14:creationId xmlns:p14="http://schemas.microsoft.com/office/powerpoint/2010/main" val="18443867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60EA6-5945-8563-42E5-1774567D3B87}"/>
              </a:ext>
            </a:extLst>
          </p:cNvPr>
          <p:cNvSpPr>
            <a:spLocks noGrp="1"/>
          </p:cNvSpPr>
          <p:nvPr>
            <p:ph type="title"/>
          </p:nvPr>
        </p:nvSpPr>
        <p:spPr>
          <a:xfrm>
            <a:off x="838200" y="347541"/>
            <a:ext cx="10515600" cy="1325563"/>
          </a:xfrm>
        </p:spPr>
        <p:txBody>
          <a:bodyPr>
            <a:normAutofit fontScale="90000"/>
          </a:bodyPr>
          <a:lstStyle/>
          <a:p>
            <a:pPr algn="ctr"/>
            <a:r>
              <a:rPr lang="en-US" dirty="0"/>
              <a:t>Multiple Technical Violations Heard in One Violation Hearing Count as One Technical Violation</a:t>
            </a:r>
          </a:p>
        </p:txBody>
      </p:sp>
      <p:sp>
        <p:nvSpPr>
          <p:cNvPr id="3" name="Content Placeholder 2">
            <a:extLst>
              <a:ext uri="{FF2B5EF4-FFF2-40B4-BE49-F238E27FC236}">
                <a16:creationId xmlns:a16="http://schemas.microsoft.com/office/drawing/2014/main" id="{EABD2EA0-2D24-F784-58A9-E2D7DEC54A53}"/>
              </a:ext>
            </a:extLst>
          </p:cNvPr>
          <p:cNvSpPr>
            <a:spLocks noGrp="1"/>
          </p:cNvSpPr>
          <p:nvPr>
            <p:ph idx="1"/>
          </p:nvPr>
        </p:nvSpPr>
        <p:spPr/>
        <p:txBody>
          <a:bodyPr/>
          <a:lstStyle/>
          <a:p>
            <a:r>
              <a:rPr lang="en-US" dirty="0"/>
              <a:t>“Multiple technical violations arising from a single course of conduct or a single incident </a:t>
            </a:r>
            <a:r>
              <a:rPr lang="en-US" b="1" dirty="0"/>
              <a:t>or considered at the same revocation hearing </a:t>
            </a:r>
            <a:r>
              <a:rPr lang="en-US" dirty="0"/>
              <a:t>shall not be considered separate technical violations for the purposes of sentencing pursuant to this section.” 19.2-306.1(A)</a:t>
            </a:r>
          </a:p>
          <a:p>
            <a:r>
              <a:rPr lang="en-US" dirty="0"/>
              <a:t>As earlier noted, the final sentence of Code § 19.2-306.1(A) provides that multiple technical violations that a trial court considers at the same revocation hearing must be treated as one for purposes of sentencing. </a:t>
            </a:r>
          </a:p>
          <a:p>
            <a:pPr lvl="1"/>
            <a:r>
              <a:rPr lang="en-US" i="1" dirty="0"/>
              <a:t>Canales v. Commonwealth</a:t>
            </a:r>
            <a:r>
              <a:rPr lang="en-US" dirty="0"/>
              <a:t>, 78 </a:t>
            </a:r>
            <a:r>
              <a:rPr lang="en-US" dirty="0" err="1"/>
              <a:t>Va.App</a:t>
            </a:r>
            <a:r>
              <a:rPr lang="en-US" dirty="0"/>
              <a:t>. 353 (2023)</a:t>
            </a:r>
          </a:p>
          <a:p>
            <a:endParaRPr lang="en-US" dirty="0"/>
          </a:p>
        </p:txBody>
      </p:sp>
    </p:spTree>
    <p:extLst>
      <p:ext uri="{BB962C8B-B14F-4D97-AF65-F5344CB8AC3E}">
        <p14:creationId xmlns:p14="http://schemas.microsoft.com/office/powerpoint/2010/main" val="15461684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6AC39-461C-6C81-507D-EB81EFF24EB4}"/>
              </a:ext>
            </a:extLst>
          </p:cNvPr>
          <p:cNvSpPr>
            <a:spLocks noGrp="1"/>
          </p:cNvSpPr>
          <p:nvPr>
            <p:ph type="ctrTitle"/>
          </p:nvPr>
        </p:nvSpPr>
        <p:spPr/>
        <p:txBody>
          <a:bodyPr/>
          <a:lstStyle/>
          <a:p>
            <a:r>
              <a:rPr lang="en-US" b="1" dirty="0">
                <a:latin typeface="Times New Roman" panose="02020603050405020304" pitchFamily="18" charset="0"/>
                <a:cs typeface="Times New Roman" panose="02020603050405020304" pitchFamily="18" charset="0"/>
              </a:rPr>
              <a:t>19.2-306.1- Interpretative Law Section</a:t>
            </a:r>
          </a:p>
        </p:txBody>
      </p:sp>
      <p:sp>
        <p:nvSpPr>
          <p:cNvPr id="3" name="Subtitle 2">
            <a:extLst>
              <a:ext uri="{FF2B5EF4-FFF2-40B4-BE49-F238E27FC236}">
                <a16:creationId xmlns:a16="http://schemas.microsoft.com/office/drawing/2014/main" id="{8113A4B1-2B81-0160-B4D5-D7C899ACAF5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418001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D7796-5197-751F-A0E2-9270D9CA8021}"/>
              </a:ext>
            </a:extLst>
          </p:cNvPr>
          <p:cNvSpPr>
            <a:spLocks noGrp="1"/>
          </p:cNvSpPr>
          <p:nvPr>
            <p:ph type="title"/>
          </p:nvPr>
        </p:nvSpPr>
        <p:spPr/>
        <p:txBody>
          <a:bodyPr/>
          <a:lstStyle/>
          <a:p>
            <a:pPr algn="ctr"/>
            <a:r>
              <a:rPr lang="en-US" b="1" dirty="0"/>
              <a:t>Single Course of Conduct</a:t>
            </a:r>
          </a:p>
        </p:txBody>
      </p:sp>
      <p:sp>
        <p:nvSpPr>
          <p:cNvPr id="3" name="Content Placeholder 2">
            <a:extLst>
              <a:ext uri="{FF2B5EF4-FFF2-40B4-BE49-F238E27FC236}">
                <a16:creationId xmlns:a16="http://schemas.microsoft.com/office/drawing/2014/main" id="{5075D251-7FB4-2E94-E335-A568DA823B3E}"/>
              </a:ext>
            </a:extLst>
          </p:cNvPr>
          <p:cNvSpPr>
            <a:spLocks noGrp="1"/>
          </p:cNvSpPr>
          <p:nvPr>
            <p:ph idx="1"/>
          </p:nvPr>
        </p:nvSpPr>
        <p:spPr/>
        <p:txBody>
          <a:bodyPr/>
          <a:lstStyle/>
          <a:p>
            <a:r>
              <a:rPr lang="en-US" dirty="0"/>
              <a:t>If a court holds multiple violation hearings as permitted by </a:t>
            </a:r>
            <a:r>
              <a:rPr lang="en-US" i="1" dirty="0"/>
              <a:t>Canales v. Commonwealth</a:t>
            </a:r>
            <a:r>
              <a:rPr lang="en-US" dirty="0"/>
              <a:t>, 78 </a:t>
            </a:r>
            <a:r>
              <a:rPr lang="en-US" dirty="0" err="1"/>
              <a:t>Va.App</a:t>
            </a:r>
            <a:r>
              <a:rPr lang="en-US" dirty="0"/>
              <a:t>. 353 (2023), the Court must still determine whether the defendant’s actions constitute a “single course of conduct.” </a:t>
            </a:r>
          </a:p>
          <a:p>
            <a:r>
              <a:rPr lang="en-US" dirty="0"/>
              <a:t>“Multiple technical violations arising from a single course of conduct or a single incident . . . shall not be considered separate technical violations for the purposes of sentencing pursuant to this section.” 19.2-306.1(A)</a:t>
            </a:r>
          </a:p>
        </p:txBody>
      </p:sp>
    </p:spTree>
    <p:extLst>
      <p:ext uri="{BB962C8B-B14F-4D97-AF65-F5344CB8AC3E}">
        <p14:creationId xmlns:p14="http://schemas.microsoft.com/office/powerpoint/2010/main" val="21010120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71653-15C6-1CBB-08BB-A52300DE6D5D}"/>
              </a:ext>
            </a:extLst>
          </p:cNvPr>
          <p:cNvSpPr>
            <a:spLocks noGrp="1"/>
          </p:cNvSpPr>
          <p:nvPr>
            <p:ph type="title"/>
          </p:nvPr>
        </p:nvSpPr>
        <p:spPr/>
        <p:txBody>
          <a:bodyPr/>
          <a:lstStyle/>
          <a:p>
            <a:pPr algn="ctr"/>
            <a:r>
              <a:rPr lang="en-US" b="1" dirty="0"/>
              <a:t>Single Course of Conduct Defined</a:t>
            </a:r>
          </a:p>
        </p:txBody>
      </p:sp>
      <p:sp>
        <p:nvSpPr>
          <p:cNvPr id="3" name="Content Placeholder 2">
            <a:extLst>
              <a:ext uri="{FF2B5EF4-FFF2-40B4-BE49-F238E27FC236}">
                <a16:creationId xmlns:a16="http://schemas.microsoft.com/office/drawing/2014/main" id="{836736FF-2A96-142F-790A-CCBC5C565B1F}"/>
              </a:ext>
            </a:extLst>
          </p:cNvPr>
          <p:cNvSpPr>
            <a:spLocks noGrp="1"/>
          </p:cNvSpPr>
          <p:nvPr>
            <p:ph idx="1"/>
          </p:nvPr>
        </p:nvSpPr>
        <p:spPr>
          <a:xfrm>
            <a:off x="838200" y="1808041"/>
            <a:ext cx="10515600" cy="4351338"/>
          </a:xfrm>
        </p:spPr>
        <p:txBody>
          <a:bodyPr>
            <a:normAutofit/>
          </a:bodyPr>
          <a:lstStyle/>
          <a:p>
            <a:r>
              <a:rPr lang="en-US" dirty="0"/>
              <a:t>We conclude that the General Assembly, in limiting the scope of sentencing for multiple technical violations arising from “a single course of conduct,” intended the trial court to focus upon the overall conduct that formed the basis for the violation of a probation condition, regardless of whether the conduct occurred more than once. </a:t>
            </a:r>
          </a:p>
          <a:p>
            <a:r>
              <a:rPr lang="en-US" dirty="0"/>
              <a:t>“Conduct” is “[p]</a:t>
            </a:r>
            <a:r>
              <a:rPr lang="en-US" dirty="0" err="1"/>
              <a:t>ersonal</a:t>
            </a:r>
            <a:r>
              <a:rPr lang="en-US" dirty="0"/>
              <a:t> behavior, whether by action or inaction; the manner in which a person behaves[.]”</a:t>
            </a:r>
          </a:p>
          <a:p>
            <a:r>
              <a:rPr lang="en-US" b="1" dirty="0"/>
              <a:t>So then, “a single course of conduct” is an ordered continuing process, succession, sequence, or series of acts or behavior.</a:t>
            </a:r>
          </a:p>
          <a:p>
            <a:r>
              <a:rPr lang="en-US" i="1" dirty="0"/>
              <a:t>Canales v. Commonwealth</a:t>
            </a:r>
            <a:r>
              <a:rPr lang="en-US" dirty="0"/>
              <a:t>, 78 </a:t>
            </a:r>
            <a:r>
              <a:rPr lang="en-US" dirty="0" err="1"/>
              <a:t>Va.App</a:t>
            </a:r>
            <a:r>
              <a:rPr lang="en-US" dirty="0"/>
              <a:t>. 353 (2023)</a:t>
            </a:r>
          </a:p>
        </p:txBody>
      </p:sp>
    </p:spTree>
    <p:extLst>
      <p:ext uri="{BB962C8B-B14F-4D97-AF65-F5344CB8AC3E}">
        <p14:creationId xmlns:p14="http://schemas.microsoft.com/office/powerpoint/2010/main" val="13257022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6C2A5-2853-D625-E86D-C824EC66ED93}"/>
              </a:ext>
            </a:extLst>
          </p:cNvPr>
          <p:cNvSpPr>
            <a:spLocks noGrp="1"/>
          </p:cNvSpPr>
          <p:nvPr>
            <p:ph type="title"/>
          </p:nvPr>
        </p:nvSpPr>
        <p:spPr/>
        <p:txBody>
          <a:bodyPr/>
          <a:lstStyle/>
          <a:p>
            <a:pPr algn="ctr"/>
            <a:r>
              <a:rPr lang="en-US" dirty="0"/>
              <a:t>Single Course of Conduct Explained</a:t>
            </a:r>
          </a:p>
        </p:txBody>
      </p:sp>
      <p:sp>
        <p:nvSpPr>
          <p:cNvPr id="3" name="Content Placeholder 2">
            <a:extLst>
              <a:ext uri="{FF2B5EF4-FFF2-40B4-BE49-F238E27FC236}">
                <a16:creationId xmlns:a16="http://schemas.microsoft.com/office/drawing/2014/main" id="{5F2E51D9-A536-D8CF-05B2-D8B41C49B4A3}"/>
              </a:ext>
            </a:extLst>
          </p:cNvPr>
          <p:cNvSpPr>
            <a:spLocks noGrp="1"/>
          </p:cNvSpPr>
          <p:nvPr>
            <p:ph idx="1"/>
          </p:nvPr>
        </p:nvSpPr>
        <p:spPr/>
        <p:txBody>
          <a:bodyPr>
            <a:normAutofit fontScale="92500" lnSpcReduction="10000"/>
          </a:bodyPr>
          <a:lstStyle/>
          <a:p>
            <a:r>
              <a:rPr lang="en-US" dirty="0"/>
              <a:t>Here, Canales tested positive for drug tests on May 25 and October 12, 2021. He failed to report for drug testing on June 2, August 3, August 19, and September 23, 2021; he also failed to appear for a scheduled appointment with probation on September 17, 2021.  </a:t>
            </a:r>
          </a:p>
          <a:p>
            <a:r>
              <a:rPr lang="en-US" dirty="0"/>
              <a:t>His two positive drug tests are technical violations per Code § 19.2-306.1(A)(vii). His failure to attend scheduled drug tests and meetings are technical violations per Code § 19.2-306.1(A)(v). Using controlled substances and missing appointments are not the same act or behavior. </a:t>
            </a:r>
          </a:p>
          <a:p>
            <a:r>
              <a:rPr lang="en-US" dirty="0"/>
              <a:t>Thus, Canales's </a:t>
            </a:r>
            <a:r>
              <a:rPr lang="en-US" b="1" dirty="0"/>
              <a:t>individual violations constituted two courses of conduct, each of which was to be treated on its own as a single course of conduct for sentencing purposes </a:t>
            </a:r>
            <a:r>
              <a:rPr lang="en-US" dirty="0"/>
              <a:t>under Code § 19.2-306.1(C).</a:t>
            </a:r>
          </a:p>
          <a:p>
            <a:r>
              <a:rPr lang="en-US" i="1" dirty="0"/>
              <a:t>Canales v. Commonwealth</a:t>
            </a:r>
            <a:r>
              <a:rPr lang="en-US" dirty="0"/>
              <a:t>, 78 </a:t>
            </a:r>
            <a:r>
              <a:rPr lang="en-US" dirty="0" err="1"/>
              <a:t>Va.App</a:t>
            </a:r>
            <a:r>
              <a:rPr lang="en-US" dirty="0"/>
              <a:t>. 353 (2023)</a:t>
            </a:r>
          </a:p>
          <a:p>
            <a:endParaRPr lang="en-US" dirty="0"/>
          </a:p>
        </p:txBody>
      </p:sp>
    </p:spTree>
    <p:extLst>
      <p:ext uri="{BB962C8B-B14F-4D97-AF65-F5344CB8AC3E}">
        <p14:creationId xmlns:p14="http://schemas.microsoft.com/office/powerpoint/2010/main" val="10895867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A34EA-81CD-32F8-FD4A-B6B5F4CE8E23}"/>
              </a:ext>
            </a:extLst>
          </p:cNvPr>
          <p:cNvSpPr>
            <a:spLocks noGrp="1"/>
          </p:cNvSpPr>
          <p:nvPr>
            <p:ph type="title"/>
          </p:nvPr>
        </p:nvSpPr>
        <p:spPr/>
        <p:txBody>
          <a:bodyPr/>
          <a:lstStyle/>
          <a:p>
            <a:pPr algn="ctr"/>
            <a:r>
              <a:rPr lang="en-US" b="1" dirty="0"/>
              <a:t>Takeaways</a:t>
            </a:r>
          </a:p>
        </p:txBody>
      </p:sp>
      <p:sp>
        <p:nvSpPr>
          <p:cNvPr id="3" name="Content Placeholder 2">
            <a:extLst>
              <a:ext uri="{FF2B5EF4-FFF2-40B4-BE49-F238E27FC236}">
                <a16:creationId xmlns:a16="http://schemas.microsoft.com/office/drawing/2014/main" id="{E2BB13AF-3490-6E2A-A8FE-2CF01BF48EC5}"/>
              </a:ext>
            </a:extLst>
          </p:cNvPr>
          <p:cNvSpPr>
            <a:spLocks noGrp="1"/>
          </p:cNvSpPr>
          <p:nvPr>
            <p:ph idx="1"/>
          </p:nvPr>
        </p:nvSpPr>
        <p:spPr/>
        <p:txBody>
          <a:bodyPr/>
          <a:lstStyle/>
          <a:p>
            <a:r>
              <a:rPr lang="en-US" dirty="0"/>
              <a:t>Generally, identical violations will be treated as a “single course of conduct.” Canales’s positive drug screens were almost 5 months apart and yet the Court of Appeals found them as one course of conduct.</a:t>
            </a:r>
          </a:p>
          <a:p>
            <a:r>
              <a:rPr lang="en-US" dirty="0"/>
              <a:t>The defendant, if clever, could have argued that he stopped attending probation appointments because of his drug use, thus it was one “ordered continuing process, succession, sequence, or series of acts or behavior.”</a:t>
            </a:r>
          </a:p>
          <a:p>
            <a:r>
              <a:rPr lang="en-US" dirty="0"/>
              <a:t>This will be a fact-specific inquiry.</a:t>
            </a:r>
          </a:p>
          <a:p>
            <a:endParaRPr lang="en-US" dirty="0"/>
          </a:p>
        </p:txBody>
      </p:sp>
    </p:spTree>
    <p:extLst>
      <p:ext uri="{BB962C8B-B14F-4D97-AF65-F5344CB8AC3E}">
        <p14:creationId xmlns:p14="http://schemas.microsoft.com/office/powerpoint/2010/main" val="2719493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791C6-CB52-72BC-A37D-B176B3184480}"/>
              </a:ext>
            </a:extLst>
          </p:cNvPr>
          <p:cNvSpPr>
            <a:spLocks noGrp="1"/>
          </p:cNvSpPr>
          <p:nvPr>
            <p:ph type="title"/>
          </p:nvPr>
        </p:nvSpPr>
        <p:spPr/>
        <p:txBody>
          <a:bodyPr/>
          <a:lstStyle/>
          <a:p>
            <a:pPr algn="ctr"/>
            <a:r>
              <a:rPr lang="en-US" b="1" dirty="0"/>
              <a:t>Suspended Sentence vs. Probation</a:t>
            </a:r>
          </a:p>
        </p:txBody>
      </p:sp>
      <p:sp>
        <p:nvSpPr>
          <p:cNvPr id="3" name="Content Placeholder 2">
            <a:extLst>
              <a:ext uri="{FF2B5EF4-FFF2-40B4-BE49-F238E27FC236}">
                <a16:creationId xmlns:a16="http://schemas.microsoft.com/office/drawing/2014/main" id="{77CE9435-C6E3-A751-6185-85E8923DAAFF}"/>
              </a:ext>
            </a:extLst>
          </p:cNvPr>
          <p:cNvSpPr>
            <a:spLocks noGrp="1"/>
          </p:cNvSpPr>
          <p:nvPr>
            <p:ph idx="1"/>
          </p:nvPr>
        </p:nvSpPr>
        <p:spPr/>
        <p:txBody>
          <a:bodyPr/>
          <a:lstStyle/>
          <a:p>
            <a:r>
              <a:rPr lang="en-US" dirty="0"/>
              <a:t>“[While] the conditions imposed in probation and those imposed in the suspension of sentences need not be analyzed in different contexts[, separate conditions may be imposed as a prerequisite to suspending a sentence which may be only tangentially related to the conditions of probation. However,] [t]he common objective of such conditions is to protect society and to promote rehabilitation of the convict.” </a:t>
            </a:r>
            <a:r>
              <a:rPr lang="en-US" i="1" dirty="0"/>
              <a:t>Word v. Commonwealth</a:t>
            </a:r>
            <a:r>
              <a:rPr lang="en-US" dirty="0"/>
              <a:t>, 41 </a:t>
            </a:r>
            <a:r>
              <a:rPr lang="en-US" dirty="0" err="1"/>
              <a:t>Va.App</a:t>
            </a:r>
            <a:r>
              <a:rPr lang="en-US" dirty="0"/>
              <a:t>. 496 (2003)</a:t>
            </a:r>
          </a:p>
        </p:txBody>
      </p:sp>
    </p:spTree>
    <p:extLst>
      <p:ext uri="{BB962C8B-B14F-4D97-AF65-F5344CB8AC3E}">
        <p14:creationId xmlns:p14="http://schemas.microsoft.com/office/powerpoint/2010/main" val="22014543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AE43B-6275-F1E4-39E6-5E129094252B}"/>
              </a:ext>
            </a:extLst>
          </p:cNvPr>
          <p:cNvSpPr>
            <a:spLocks noGrp="1"/>
          </p:cNvSpPr>
          <p:nvPr>
            <p:ph type="title"/>
          </p:nvPr>
        </p:nvSpPr>
        <p:spPr/>
        <p:txBody>
          <a:bodyPr>
            <a:normAutofit fontScale="90000"/>
          </a:bodyPr>
          <a:lstStyle/>
          <a:p>
            <a:pPr algn="ctr"/>
            <a:r>
              <a:rPr lang="en-US" b="1" dirty="0"/>
              <a:t>Sentencing Limitations for Technical Violations Apply to All Suspended Sentences</a:t>
            </a:r>
          </a:p>
        </p:txBody>
      </p:sp>
      <p:sp>
        <p:nvSpPr>
          <p:cNvPr id="3" name="Content Placeholder 2">
            <a:extLst>
              <a:ext uri="{FF2B5EF4-FFF2-40B4-BE49-F238E27FC236}">
                <a16:creationId xmlns:a16="http://schemas.microsoft.com/office/drawing/2014/main" id="{63531A22-B84B-7B48-E903-C8D9B37B0090}"/>
              </a:ext>
            </a:extLst>
          </p:cNvPr>
          <p:cNvSpPr>
            <a:spLocks noGrp="1"/>
          </p:cNvSpPr>
          <p:nvPr>
            <p:ph idx="1"/>
          </p:nvPr>
        </p:nvSpPr>
        <p:spPr/>
        <p:txBody>
          <a:bodyPr/>
          <a:lstStyle/>
          <a:p>
            <a:r>
              <a:rPr lang="en-US" dirty="0"/>
              <a:t>19.2-306.1(C)- The court shall not impose a sentence of a term of active incarceration upon a first technical violation of the terms and conditions </a:t>
            </a:r>
            <a:r>
              <a:rPr lang="en-US" u="sng" dirty="0"/>
              <a:t>of a suspended sentence </a:t>
            </a:r>
            <a:r>
              <a:rPr lang="en-US" i="1" dirty="0"/>
              <a:t>or</a:t>
            </a:r>
            <a:r>
              <a:rPr lang="en-US" dirty="0"/>
              <a:t> </a:t>
            </a:r>
            <a:r>
              <a:rPr lang="en-US" b="1" dirty="0"/>
              <a:t>probation</a:t>
            </a:r>
            <a:r>
              <a:rPr lang="en-US" dirty="0"/>
              <a:t>.”</a:t>
            </a:r>
          </a:p>
          <a:p>
            <a:r>
              <a:rPr lang="en-US" dirty="0"/>
              <a:t>The sentencing section of 19.2-306.1 clearly uses the disjunctive when expressing the limitations on a court’s ability to sentence the defendant and thus, not placing someone on supervised probation is not a mechanism to dodge the statute’s limitations.</a:t>
            </a:r>
          </a:p>
        </p:txBody>
      </p:sp>
    </p:spTree>
    <p:extLst>
      <p:ext uri="{BB962C8B-B14F-4D97-AF65-F5344CB8AC3E}">
        <p14:creationId xmlns:p14="http://schemas.microsoft.com/office/powerpoint/2010/main" val="38565720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9754E-B7EC-F43F-9C5C-D9AF13497831}"/>
              </a:ext>
            </a:extLst>
          </p:cNvPr>
          <p:cNvSpPr>
            <a:spLocks noGrp="1"/>
          </p:cNvSpPr>
          <p:nvPr>
            <p:ph type="title"/>
          </p:nvPr>
        </p:nvSpPr>
        <p:spPr/>
        <p:txBody>
          <a:bodyPr/>
          <a:lstStyle/>
          <a:p>
            <a:pPr algn="ctr"/>
            <a:r>
              <a:rPr lang="en-US" b="1" dirty="0"/>
              <a:t>It is a Four-Step Process to Evaluate a Court’s Sentencing Authority</a:t>
            </a:r>
          </a:p>
        </p:txBody>
      </p:sp>
      <p:sp>
        <p:nvSpPr>
          <p:cNvPr id="3" name="Content Placeholder 2">
            <a:extLst>
              <a:ext uri="{FF2B5EF4-FFF2-40B4-BE49-F238E27FC236}">
                <a16:creationId xmlns:a16="http://schemas.microsoft.com/office/drawing/2014/main" id="{1109940F-C52B-982E-876E-91C9115597C7}"/>
              </a:ext>
            </a:extLst>
          </p:cNvPr>
          <p:cNvSpPr>
            <a:spLocks noGrp="1"/>
          </p:cNvSpPr>
          <p:nvPr>
            <p:ph idx="1"/>
          </p:nvPr>
        </p:nvSpPr>
        <p:spPr/>
        <p:txBody>
          <a:bodyPr>
            <a:normAutofit fontScale="62500" lnSpcReduction="20000"/>
          </a:bodyPr>
          <a:lstStyle/>
          <a:p>
            <a:r>
              <a:rPr lang="en-US" dirty="0"/>
              <a:t>Accordingly, a sentencing court must engage in a four-step process to classify the basis of the revocation proceeding before determining what sentence it may impose.</a:t>
            </a:r>
          </a:p>
          <a:p>
            <a:r>
              <a:rPr lang="en-US" dirty="0"/>
              <a:t> First, the court must determine whether “the violation conduct matches the conduct [specifically] listed in Code § 19.2-306.1(A).” </a:t>
            </a:r>
          </a:p>
          <a:p>
            <a:r>
              <a:rPr lang="en-US" dirty="0"/>
              <a:t>If so, then the defendant has committed a technical violation and the sentencing limitations found in Code § 19.2-306.1(A) apply, regardless of whether the sentencing court included that conduct as “another condition” of the defendant's suspended sentence. </a:t>
            </a:r>
          </a:p>
          <a:p>
            <a:r>
              <a:rPr lang="en-US" dirty="0"/>
              <a:t>If the violation conduct does not match the conduct listed in Code § 19.2-306.1(A), the court must then determine whether “another condition,” other than the generic good behavior condition of the defendant's suspended sentence covers the conduct. If so, then the court's sentencing authority is not restricted by Code § 19.2-306.1. </a:t>
            </a:r>
          </a:p>
          <a:p>
            <a:r>
              <a:rPr lang="en-US" dirty="0"/>
              <a:t>If the defendant's sentencing order contained no other condition matching the violation conduct, then the court must determine whether the conduct resulted in a new criminal conviction. If so, then the court's sentencing authority is not restricted by Code § 19.2-306.1. </a:t>
            </a:r>
          </a:p>
          <a:p>
            <a:r>
              <a:rPr lang="en-US" dirty="0"/>
              <a:t>Finally, if none of the above apply, then the court must determine whether the defendant has engaged in substantial misconduct amounting to a good conduct violation.</a:t>
            </a:r>
          </a:p>
          <a:p>
            <a:r>
              <a:rPr lang="en-US" i="1" dirty="0"/>
              <a:t>Diaz-Urrutia v. Commonwealth</a:t>
            </a:r>
            <a:r>
              <a:rPr lang="en-US" dirty="0"/>
              <a:t>, 77 </a:t>
            </a:r>
            <a:r>
              <a:rPr lang="en-US" dirty="0" err="1"/>
              <a:t>Va.App</a:t>
            </a:r>
            <a:r>
              <a:rPr lang="en-US" dirty="0"/>
              <a:t>. 182 (2023)</a:t>
            </a:r>
            <a:endParaRPr lang="en-US" i="1" dirty="0"/>
          </a:p>
        </p:txBody>
      </p:sp>
    </p:spTree>
    <p:extLst>
      <p:ext uri="{BB962C8B-B14F-4D97-AF65-F5344CB8AC3E}">
        <p14:creationId xmlns:p14="http://schemas.microsoft.com/office/powerpoint/2010/main" val="14133370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5FD6B-5613-DF70-609F-84AFA9245907}"/>
              </a:ext>
            </a:extLst>
          </p:cNvPr>
          <p:cNvSpPr>
            <a:spLocks noGrp="1"/>
          </p:cNvSpPr>
          <p:nvPr>
            <p:ph type="title"/>
          </p:nvPr>
        </p:nvSpPr>
        <p:spPr/>
        <p:txBody>
          <a:bodyPr/>
          <a:lstStyle/>
          <a:p>
            <a:pPr algn="ctr"/>
            <a:r>
              <a:rPr lang="en-US" b="1" dirty="0"/>
              <a:t>Good Conduct Violations Still Exist</a:t>
            </a:r>
          </a:p>
        </p:txBody>
      </p:sp>
      <p:sp>
        <p:nvSpPr>
          <p:cNvPr id="3" name="Content Placeholder 2">
            <a:extLst>
              <a:ext uri="{FF2B5EF4-FFF2-40B4-BE49-F238E27FC236}">
                <a16:creationId xmlns:a16="http://schemas.microsoft.com/office/drawing/2014/main" id="{D5FF91F9-67A7-DFAA-A07F-F5348BC5AB8C}"/>
              </a:ext>
            </a:extLst>
          </p:cNvPr>
          <p:cNvSpPr>
            <a:spLocks noGrp="1"/>
          </p:cNvSpPr>
          <p:nvPr>
            <p:ph idx="1"/>
          </p:nvPr>
        </p:nvSpPr>
        <p:spPr/>
        <p:txBody>
          <a:bodyPr/>
          <a:lstStyle/>
          <a:p>
            <a:r>
              <a:rPr lang="en-US" i="1" dirty="0"/>
              <a:t>Diaz-Urrutia v. Commonwealth</a:t>
            </a:r>
            <a:r>
              <a:rPr lang="en-US" dirty="0"/>
              <a:t>, 77 </a:t>
            </a:r>
            <a:r>
              <a:rPr lang="en-US" dirty="0" err="1"/>
              <a:t>Va.App</a:t>
            </a:r>
            <a:r>
              <a:rPr lang="en-US" dirty="0"/>
              <a:t>. 182 (2023), makes it clear that “good conduct” violations still exist.</a:t>
            </a:r>
            <a:endParaRPr lang="en-US" i="1" dirty="0"/>
          </a:p>
          <a:p>
            <a:r>
              <a:rPr lang="en-US" dirty="0"/>
              <a:t>However, 19.2-306.1(B) states, “[if defendant violates] another condition other than (</a:t>
            </a:r>
            <a:r>
              <a:rPr lang="en-US" dirty="0" err="1"/>
              <a:t>i</a:t>
            </a:r>
            <a:r>
              <a:rPr lang="en-US" dirty="0"/>
              <a:t>) a technical violation or (ii) a good conduct violation that did not result in a criminal conviction, then the court may revoke the suspension and impose or resuspend any or all of that period previously suspended.”</a:t>
            </a:r>
          </a:p>
          <a:p>
            <a:r>
              <a:rPr lang="en-US" dirty="0"/>
              <a:t>Thus, the Court may not impose active incarceration for a “good conduct” violation.</a:t>
            </a:r>
          </a:p>
        </p:txBody>
      </p:sp>
    </p:spTree>
    <p:extLst>
      <p:ext uri="{BB962C8B-B14F-4D97-AF65-F5344CB8AC3E}">
        <p14:creationId xmlns:p14="http://schemas.microsoft.com/office/powerpoint/2010/main" val="14126802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F2C27-DA72-6BE6-FA3C-E9ED9E20CEAC}"/>
              </a:ext>
            </a:extLst>
          </p:cNvPr>
          <p:cNvSpPr>
            <a:spLocks noGrp="1"/>
          </p:cNvSpPr>
          <p:nvPr>
            <p:ph type="title"/>
          </p:nvPr>
        </p:nvSpPr>
        <p:spPr/>
        <p:txBody>
          <a:bodyPr/>
          <a:lstStyle/>
          <a:p>
            <a:pPr algn="ctr"/>
            <a:r>
              <a:rPr lang="en-US" b="1" dirty="0"/>
              <a:t>The Following are Special Condition Violations</a:t>
            </a:r>
          </a:p>
        </p:txBody>
      </p:sp>
      <p:sp>
        <p:nvSpPr>
          <p:cNvPr id="3" name="Content Placeholder 2">
            <a:extLst>
              <a:ext uri="{FF2B5EF4-FFF2-40B4-BE49-F238E27FC236}">
                <a16:creationId xmlns:a16="http://schemas.microsoft.com/office/drawing/2014/main" id="{2EE859FE-F74D-CA17-129D-3F1042E826B0}"/>
              </a:ext>
            </a:extLst>
          </p:cNvPr>
          <p:cNvSpPr>
            <a:spLocks noGrp="1"/>
          </p:cNvSpPr>
          <p:nvPr>
            <p:ph idx="1"/>
          </p:nvPr>
        </p:nvSpPr>
        <p:spPr/>
        <p:txBody>
          <a:bodyPr/>
          <a:lstStyle/>
          <a:p>
            <a:r>
              <a:rPr lang="en-US" dirty="0"/>
              <a:t>Though there not cases directly on point for these yet, interpreting the cases we do have makes it clear that these are also “special conditions.”</a:t>
            </a:r>
            <a:br>
              <a:rPr lang="en-US" dirty="0"/>
            </a:br>
            <a:endParaRPr lang="en-US" dirty="0"/>
          </a:p>
          <a:p>
            <a:r>
              <a:rPr lang="en-US" dirty="0"/>
              <a:t>Failure to pay restitution</a:t>
            </a:r>
            <a:br>
              <a:rPr lang="en-US" dirty="0"/>
            </a:br>
            <a:endParaRPr lang="en-US" dirty="0"/>
          </a:p>
          <a:p>
            <a:r>
              <a:rPr lang="en-US" dirty="0"/>
              <a:t>Banned from a particular place</a:t>
            </a:r>
            <a:br>
              <a:rPr lang="en-US" dirty="0"/>
            </a:br>
            <a:endParaRPr lang="en-US" dirty="0"/>
          </a:p>
          <a:p>
            <a:r>
              <a:rPr lang="en-US" dirty="0"/>
              <a:t>No driving</a:t>
            </a:r>
          </a:p>
        </p:txBody>
      </p:sp>
    </p:spTree>
    <p:extLst>
      <p:ext uri="{BB962C8B-B14F-4D97-AF65-F5344CB8AC3E}">
        <p14:creationId xmlns:p14="http://schemas.microsoft.com/office/powerpoint/2010/main" val="198167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FDB6E-4D7B-81C9-2297-E1F668342E87}"/>
              </a:ext>
            </a:extLst>
          </p:cNvPr>
          <p:cNvSpPr>
            <a:spLocks noGrp="1"/>
          </p:cNvSpPr>
          <p:nvPr>
            <p:ph type="title"/>
          </p:nvPr>
        </p:nvSpPr>
        <p:spPr/>
        <p:txBody>
          <a:bodyPr/>
          <a:lstStyle/>
          <a:p>
            <a:pPr algn="ctr"/>
            <a:r>
              <a:rPr lang="en-US" b="1" dirty="0"/>
              <a:t>Push and Pull on 19.2-306.1(A)(v)</a:t>
            </a:r>
          </a:p>
        </p:txBody>
      </p:sp>
      <p:sp>
        <p:nvSpPr>
          <p:cNvPr id="3" name="Content Placeholder 2">
            <a:extLst>
              <a:ext uri="{FF2B5EF4-FFF2-40B4-BE49-F238E27FC236}">
                <a16:creationId xmlns:a16="http://schemas.microsoft.com/office/drawing/2014/main" id="{106F85FA-E0BA-2935-218E-C43E29E35AE8}"/>
              </a:ext>
            </a:extLst>
          </p:cNvPr>
          <p:cNvSpPr>
            <a:spLocks noGrp="1"/>
          </p:cNvSpPr>
          <p:nvPr>
            <p:ph idx="1"/>
          </p:nvPr>
        </p:nvSpPr>
        <p:spPr/>
        <p:txBody>
          <a:bodyPr/>
          <a:lstStyle/>
          <a:p>
            <a:r>
              <a:rPr lang="en-US" dirty="0"/>
              <a:t>“F</a:t>
            </a:r>
            <a:r>
              <a:rPr lang="en-US" sz="2800" dirty="0">
                <a:latin typeface="Times New Roman" panose="02020603050405020304" pitchFamily="18" charset="0"/>
                <a:cs typeface="Times New Roman" panose="02020603050405020304" pitchFamily="18" charset="0"/>
              </a:rPr>
              <a:t>ollow the instructions of the probation officer, be truthful and cooperative, and report as instructed.” 19.2-306.1(A)(v)</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a:p>
            <a:r>
              <a:rPr lang="en-US" dirty="0"/>
              <a:t>There are two cases that have interpreted court orders and whether a violation was a technical violation or a special condition in light of this provision.</a:t>
            </a:r>
          </a:p>
        </p:txBody>
      </p:sp>
    </p:spTree>
    <p:extLst>
      <p:ext uri="{BB962C8B-B14F-4D97-AF65-F5344CB8AC3E}">
        <p14:creationId xmlns:p14="http://schemas.microsoft.com/office/powerpoint/2010/main" val="10933801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4D936-DE15-E689-3BC3-AE79034D8A72}"/>
              </a:ext>
            </a:extLst>
          </p:cNvPr>
          <p:cNvSpPr>
            <a:spLocks noGrp="1"/>
          </p:cNvSpPr>
          <p:nvPr>
            <p:ph type="title"/>
          </p:nvPr>
        </p:nvSpPr>
        <p:spPr/>
        <p:txBody>
          <a:bodyPr/>
          <a:lstStyle/>
          <a:p>
            <a:pPr algn="ctr"/>
            <a:r>
              <a:rPr lang="en-US" b="1" dirty="0"/>
              <a:t>Case 1: </a:t>
            </a:r>
            <a:r>
              <a:rPr lang="en-US" b="1" i="1" dirty="0"/>
              <a:t>Shifflett v. Commonwealth</a:t>
            </a:r>
            <a:r>
              <a:rPr lang="en-US" b="1" dirty="0"/>
              <a:t>, 2023 WL 5918195</a:t>
            </a:r>
          </a:p>
        </p:txBody>
      </p:sp>
      <p:sp>
        <p:nvSpPr>
          <p:cNvPr id="3" name="Content Placeholder 2">
            <a:extLst>
              <a:ext uri="{FF2B5EF4-FFF2-40B4-BE49-F238E27FC236}">
                <a16:creationId xmlns:a16="http://schemas.microsoft.com/office/drawing/2014/main" id="{8BB7617D-B3DF-305A-9F91-9B68E9CBD096}"/>
              </a:ext>
            </a:extLst>
          </p:cNvPr>
          <p:cNvSpPr>
            <a:spLocks noGrp="1"/>
          </p:cNvSpPr>
          <p:nvPr>
            <p:ph idx="1"/>
          </p:nvPr>
        </p:nvSpPr>
        <p:spPr/>
        <p:txBody>
          <a:bodyPr>
            <a:normAutofit fontScale="92500"/>
          </a:bodyPr>
          <a:lstStyle/>
          <a:p>
            <a:r>
              <a:rPr lang="en-US" dirty="0"/>
              <a:t>Court ordered that the Defendant “immediately enroll in counseling” with “a licensed sex offender provider/counselor.”</a:t>
            </a:r>
          </a:p>
          <a:p>
            <a:r>
              <a:rPr lang="en-US" dirty="0"/>
              <a:t>The defendant enrolled in sex offender treatment but failed to complete it.</a:t>
            </a:r>
          </a:p>
          <a:p>
            <a:r>
              <a:rPr lang="en-US" dirty="0"/>
              <a:t>Defendant argued “that the circuit court ordered him to “immediately enroll in counseling” with “a licensed sex offender provider/counselor” but delegated “authority and/or discretion to the probation officer” to determine whether he was required to complete a sex offender treatment program. Therefore, he maintains that he complied with the circuit court's directive to </a:t>
            </a:r>
            <a:r>
              <a:rPr lang="en-US" b="1" dirty="0"/>
              <a:t>enroll</a:t>
            </a:r>
            <a:r>
              <a:rPr lang="en-US" dirty="0"/>
              <a:t> in sex offender counseling but “failed to follow” the probation officer's instructions to </a:t>
            </a:r>
            <a:r>
              <a:rPr lang="en-US" u="sng" dirty="0"/>
              <a:t>complete</a:t>
            </a:r>
            <a:r>
              <a:rPr lang="en-US" dirty="0"/>
              <a:t> a sex offender treatment program. </a:t>
            </a:r>
          </a:p>
        </p:txBody>
      </p:sp>
    </p:spTree>
    <p:extLst>
      <p:ext uri="{BB962C8B-B14F-4D97-AF65-F5344CB8AC3E}">
        <p14:creationId xmlns:p14="http://schemas.microsoft.com/office/powerpoint/2010/main" val="14488135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628B9-1FF0-C75F-A754-E529342C362B}"/>
              </a:ext>
            </a:extLst>
          </p:cNvPr>
          <p:cNvSpPr>
            <a:spLocks noGrp="1"/>
          </p:cNvSpPr>
          <p:nvPr>
            <p:ph type="title"/>
          </p:nvPr>
        </p:nvSpPr>
        <p:spPr/>
        <p:txBody>
          <a:bodyPr/>
          <a:lstStyle/>
          <a:p>
            <a:pPr algn="ctr"/>
            <a:r>
              <a:rPr lang="en-US" dirty="0"/>
              <a:t>Outcome</a:t>
            </a:r>
          </a:p>
        </p:txBody>
      </p:sp>
      <p:sp>
        <p:nvSpPr>
          <p:cNvPr id="3" name="Content Placeholder 2">
            <a:extLst>
              <a:ext uri="{FF2B5EF4-FFF2-40B4-BE49-F238E27FC236}">
                <a16:creationId xmlns:a16="http://schemas.microsoft.com/office/drawing/2014/main" id="{7092A37C-8B1A-DB98-3C39-25C108F2F876}"/>
              </a:ext>
            </a:extLst>
          </p:cNvPr>
          <p:cNvSpPr>
            <a:spLocks noGrp="1"/>
          </p:cNvSpPr>
          <p:nvPr>
            <p:ph idx="1"/>
          </p:nvPr>
        </p:nvSpPr>
        <p:spPr/>
        <p:txBody>
          <a:bodyPr>
            <a:normAutofit fontScale="92500" lnSpcReduction="10000"/>
          </a:bodyPr>
          <a:lstStyle/>
          <a:p>
            <a:r>
              <a:rPr lang="en-US" u="sng" dirty="0"/>
              <a:t>The Court agreed with Shifflett.</a:t>
            </a:r>
            <a:r>
              <a:rPr lang="en-US" dirty="0"/>
              <a:t> (Though this is now on </a:t>
            </a:r>
            <a:r>
              <a:rPr lang="en-US" i="1" dirty="0" err="1"/>
              <a:t>en</a:t>
            </a:r>
            <a:r>
              <a:rPr lang="en-US" i="1" dirty="0"/>
              <a:t> banc </a:t>
            </a:r>
            <a:r>
              <a:rPr lang="en-US" dirty="0"/>
              <a:t>review.)</a:t>
            </a:r>
            <a:endParaRPr lang="en-US" u="sng" dirty="0"/>
          </a:p>
          <a:p>
            <a:r>
              <a:rPr lang="en-US" dirty="0"/>
              <a:t>“First, regarding Shifflett's failure to complete sex offender treatment, the sentencing order required Shifflett to “immediately enroll in counseling” with “a licensed sex offender provider/counselor.” </a:t>
            </a:r>
          </a:p>
          <a:p>
            <a:r>
              <a:rPr lang="en-US" dirty="0"/>
              <a:t>“It did not require Shifflett to complete a sex offender treatment program. Instead, the sentencing order required Shifflett to “</a:t>
            </a:r>
            <a:r>
              <a:rPr lang="en-US" i="1" dirty="0"/>
              <a:t>comply with all the rules and requirements set by the Probation Officer</a:t>
            </a:r>
            <a:r>
              <a:rPr lang="en-US" dirty="0"/>
              <a:t>” and “</a:t>
            </a:r>
            <a:r>
              <a:rPr lang="en-US" i="1" dirty="0"/>
              <a:t>complete any ... treatment ... as directed by the probation officer.</a:t>
            </a:r>
            <a:r>
              <a:rPr lang="en-US" dirty="0"/>
              <a:t>” (Emphases in original).” </a:t>
            </a:r>
          </a:p>
          <a:p>
            <a:r>
              <a:rPr lang="en-US" dirty="0"/>
              <a:t>“[the Trial Court] delegated to the probation officer the authority to decide what treatment programs Shifflett needed to complete, if any. Indeed, if the probation officer decided that no sex offender treatment program was necessary, Shifflett did not need to complete one.”</a:t>
            </a:r>
          </a:p>
        </p:txBody>
      </p:sp>
    </p:spTree>
    <p:extLst>
      <p:ext uri="{BB962C8B-B14F-4D97-AF65-F5344CB8AC3E}">
        <p14:creationId xmlns:p14="http://schemas.microsoft.com/office/powerpoint/2010/main" val="239047864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7B25F-EF7B-BBC1-D4A1-420CE1891504}"/>
              </a:ext>
            </a:extLst>
          </p:cNvPr>
          <p:cNvSpPr>
            <a:spLocks noGrp="1"/>
          </p:cNvSpPr>
          <p:nvPr>
            <p:ph type="title"/>
          </p:nvPr>
        </p:nvSpPr>
        <p:spPr/>
        <p:txBody>
          <a:bodyPr/>
          <a:lstStyle/>
          <a:p>
            <a:pPr algn="ctr"/>
            <a:r>
              <a:rPr lang="en-US" b="1" dirty="0"/>
              <a:t>Case 2: </a:t>
            </a:r>
            <a:r>
              <a:rPr lang="en-US" b="1" i="1" dirty="0"/>
              <a:t>Burford v. Commonwealth</a:t>
            </a:r>
            <a:r>
              <a:rPr lang="en-US" b="1" dirty="0"/>
              <a:t>, 78 </a:t>
            </a:r>
            <a:r>
              <a:rPr lang="en-US" b="1" dirty="0" err="1"/>
              <a:t>Va.App</a:t>
            </a:r>
            <a:r>
              <a:rPr lang="en-US" b="1" dirty="0"/>
              <a:t>. 170 (2023)</a:t>
            </a:r>
          </a:p>
        </p:txBody>
      </p:sp>
      <p:sp>
        <p:nvSpPr>
          <p:cNvPr id="3" name="Content Placeholder 2">
            <a:extLst>
              <a:ext uri="{FF2B5EF4-FFF2-40B4-BE49-F238E27FC236}">
                <a16:creationId xmlns:a16="http://schemas.microsoft.com/office/drawing/2014/main" id="{3C5EA524-1406-28F2-8316-E9EC3B972299}"/>
              </a:ext>
            </a:extLst>
          </p:cNvPr>
          <p:cNvSpPr>
            <a:spLocks noGrp="1"/>
          </p:cNvSpPr>
          <p:nvPr>
            <p:ph idx="1"/>
          </p:nvPr>
        </p:nvSpPr>
        <p:spPr/>
        <p:txBody>
          <a:bodyPr/>
          <a:lstStyle/>
          <a:p>
            <a:r>
              <a:rPr lang="en-US" dirty="0"/>
              <a:t>The Court ordered as a condition of Burford’s suspended sentence, among others, that he was to complete “a CBP referral for mental health evaluation,” and complete “all recommendations.”</a:t>
            </a:r>
          </a:p>
          <a:p>
            <a:r>
              <a:rPr lang="en-US" dirty="0"/>
              <a:t>Burford did not do the referral or complete the recommendations.</a:t>
            </a:r>
          </a:p>
          <a:p>
            <a:r>
              <a:rPr lang="en-US" dirty="0"/>
              <a:t>Burford argued that his failure to comply with the treatment recommendations was a technical violation for failing to follow the probation officer’s instructions because the probation officer reminded him multiple times he needed to do the evaluation and treatment.</a:t>
            </a:r>
          </a:p>
        </p:txBody>
      </p:sp>
    </p:spTree>
    <p:extLst>
      <p:ext uri="{BB962C8B-B14F-4D97-AF65-F5344CB8AC3E}">
        <p14:creationId xmlns:p14="http://schemas.microsoft.com/office/powerpoint/2010/main" val="32259102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064B9-91F3-2F96-B9D6-C56AD7AB524F}"/>
              </a:ext>
            </a:extLst>
          </p:cNvPr>
          <p:cNvSpPr>
            <a:spLocks noGrp="1"/>
          </p:cNvSpPr>
          <p:nvPr>
            <p:ph type="title"/>
          </p:nvPr>
        </p:nvSpPr>
        <p:spPr/>
        <p:txBody>
          <a:bodyPr/>
          <a:lstStyle/>
          <a:p>
            <a:pPr algn="ctr"/>
            <a:r>
              <a:rPr lang="en-US" b="1" dirty="0"/>
              <a:t>Outcome</a:t>
            </a:r>
          </a:p>
        </p:txBody>
      </p:sp>
      <p:sp>
        <p:nvSpPr>
          <p:cNvPr id="3" name="Content Placeholder 2">
            <a:extLst>
              <a:ext uri="{FF2B5EF4-FFF2-40B4-BE49-F238E27FC236}">
                <a16:creationId xmlns:a16="http://schemas.microsoft.com/office/drawing/2014/main" id="{32119CFA-E87B-EE5A-BDB1-DF4F796C1DDF}"/>
              </a:ext>
            </a:extLst>
          </p:cNvPr>
          <p:cNvSpPr>
            <a:spLocks noGrp="1"/>
          </p:cNvSpPr>
          <p:nvPr>
            <p:ph idx="1"/>
          </p:nvPr>
        </p:nvSpPr>
        <p:spPr/>
        <p:txBody>
          <a:bodyPr/>
          <a:lstStyle/>
          <a:p>
            <a:r>
              <a:rPr lang="en-US" u="sng" dirty="0"/>
              <a:t>The Court found that Burford violated a special condition.</a:t>
            </a:r>
            <a:endParaRPr lang="en-US" dirty="0"/>
          </a:p>
          <a:p>
            <a:r>
              <a:rPr lang="en-US" dirty="0"/>
              <a:t>“The “underlying conduct” that Burford committed was not the failure “to follow the instructions of the probation officer,” but rather, the failure to follow the instructions of the court. The condition to complete “a CBP referral for mental health eval[</a:t>
            </a:r>
            <a:r>
              <a:rPr lang="en-US" dirty="0" err="1"/>
              <a:t>uation</a:t>
            </a:r>
            <a:r>
              <a:rPr lang="en-US" dirty="0"/>
              <a:t>], [and to] follow all recommendations” was therefore a special condition because the conduct underpinning this violation does not fall within any of the ten enumerated technical violations.”</a:t>
            </a:r>
          </a:p>
        </p:txBody>
      </p:sp>
    </p:spTree>
    <p:extLst>
      <p:ext uri="{BB962C8B-B14F-4D97-AF65-F5344CB8AC3E}">
        <p14:creationId xmlns:p14="http://schemas.microsoft.com/office/powerpoint/2010/main" val="42948083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4B6DA-820A-A5B6-74C1-5F8EE3BDCED4}"/>
              </a:ext>
            </a:extLst>
          </p:cNvPr>
          <p:cNvSpPr>
            <a:spLocks noGrp="1"/>
          </p:cNvSpPr>
          <p:nvPr>
            <p:ph type="title"/>
          </p:nvPr>
        </p:nvSpPr>
        <p:spPr/>
        <p:txBody>
          <a:bodyPr/>
          <a:lstStyle/>
          <a:p>
            <a:pPr algn="ctr"/>
            <a:r>
              <a:rPr lang="en-US" b="1" dirty="0"/>
              <a:t>Analysis</a:t>
            </a:r>
          </a:p>
        </p:txBody>
      </p:sp>
      <p:sp>
        <p:nvSpPr>
          <p:cNvPr id="3" name="Content Placeholder 2">
            <a:extLst>
              <a:ext uri="{FF2B5EF4-FFF2-40B4-BE49-F238E27FC236}">
                <a16:creationId xmlns:a16="http://schemas.microsoft.com/office/drawing/2014/main" id="{72E95D5B-5CAE-A9C5-477F-478E2BA2303E}"/>
              </a:ext>
            </a:extLst>
          </p:cNvPr>
          <p:cNvSpPr>
            <a:spLocks noGrp="1"/>
          </p:cNvSpPr>
          <p:nvPr>
            <p:ph idx="1"/>
          </p:nvPr>
        </p:nvSpPr>
        <p:spPr/>
        <p:txBody>
          <a:bodyPr/>
          <a:lstStyle/>
          <a:p>
            <a:r>
              <a:rPr lang="en-US" b="1" dirty="0"/>
              <a:t>The language of the Court’s order is extremely important.</a:t>
            </a:r>
          </a:p>
          <a:p>
            <a:r>
              <a:rPr lang="en-US" dirty="0"/>
              <a:t>For things such as treatment to be a special condition, the defendant’s participation in the treatment must be mandated by the court specifically.</a:t>
            </a:r>
          </a:p>
          <a:p>
            <a:r>
              <a:rPr lang="en-US" dirty="0"/>
              <a:t>If the court delegates authority to the probation officer, and the defendant does not follow the probation officer’s instructions, as the law stands now, that is a technical violation.</a:t>
            </a:r>
          </a:p>
        </p:txBody>
      </p:sp>
    </p:spTree>
    <p:extLst>
      <p:ext uri="{BB962C8B-B14F-4D97-AF65-F5344CB8AC3E}">
        <p14:creationId xmlns:p14="http://schemas.microsoft.com/office/powerpoint/2010/main" val="880034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65406-E312-C36C-1EEA-12F6E39F8BD5}"/>
              </a:ext>
            </a:extLst>
          </p:cNvPr>
          <p:cNvSpPr>
            <a:spLocks noGrp="1"/>
          </p:cNvSpPr>
          <p:nvPr>
            <p:ph type="title"/>
          </p:nvPr>
        </p:nvSpPr>
        <p:spPr/>
        <p:txBody>
          <a:bodyPr/>
          <a:lstStyle/>
          <a:p>
            <a:pPr algn="ctr"/>
            <a:r>
              <a:rPr lang="en-US" b="1" dirty="0"/>
              <a:t>Example from Actual Case</a:t>
            </a:r>
          </a:p>
        </p:txBody>
      </p:sp>
      <p:sp>
        <p:nvSpPr>
          <p:cNvPr id="3" name="Content Placeholder 2">
            <a:extLst>
              <a:ext uri="{FF2B5EF4-FFF2-40B4-BE49-F238E27FC236}">
                <a16:creationId xmlns:a16="http://schemas.microsoft.com/office/drawing/2014/main" id="{2183540D-A4D2-6B42-21F4-5566A772747A}"/>
              </a:ext>
            </a:extLst>
          </p:cNvPr>
          <p:cNvSpPr>
            <a:spLocks noGrp="1"/>
          </p:cNvSpPr>
          <p:nvPr>
            <p:ph idx="1"/>
          </p:nvPr>
        </p:nvSpPr>
        <p:spPr/>
        <p:txBody>
          <a:bodyPr/>
          <a:lstStyle/>
          <a:p>
            <a:r>
              <a:rPr lang="en-US" dirty="0"/>
              <a:t>CONDITIONS OF SUSPENSION</a:t>
            </a:r>
          </a:p>
          <a:p>
            <a:pPr lvl="1"/>
            <a:r>
              <a:rPr lang="en-US" dirty="0"/>
              <a:t>Good Behavior: The defendant shall be of good behavior for 10 years.</a:t>
            </a:r>
            <a:br>
              <a:rPr lang="en-US" dirty="0"/>
            </a:br>
            <a:endParaRPr lang="en-US" dirty="0"/>
          </a:p>
          <a:p>
            <a:pPr lvl="1"/>
            <a:r>
              <a:rPr lang="en-US" dirty="0"/>
              <a:t>Supervised Probation- The defendant is placed on supervised probation. The defendant shall comply with all the rules, terms and requirements set by the probation officer. The defendant shall successfully complete any counseling or treatment as deemed appropriate by the probation officer. The period of supervision is 1 year from release of the defendant from incarceration.</a:t>
            </a:r>
            <a:br>
              <a:rPr lang="en-US" dirty="0"/>
            </a:br>
            <a:endParaRPr lang="en-US" dirty="0"/>
          </a:p>
          <a:p>
            <a:pPr lvl="1"/>
            <a:r>
              <a:rPr lang="en-US" dirty="0"/>
              <a:t>As a special condition of his good behavior, the defendant shall not commit any moving traffic violations and he shall have no contact with [co-defendant] or the surviving family of [victim].</a:t>
            </a:r>
          </a:p>
        </p:txBody>
      </p:sp>
    </p:spTree>
    <p:extLst>
      <p:ext uri="{BB962C8B-B14F-4D97-AF65-F5344CB8AC3E}">
        <p14:creationId xmlns:p14="http://schemas.microsoft.com/office/powerpoint/2010/main" val="409822189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8D641-B129-9680-99E2-A94DAFC1E4F7}"/>
              </a:ext>
            </a:extLst>
          </p:cNvPr>
          <p:cNvSpPr>
            <a:spLocks noGrp="1"/>
          </p:cNvSpPr>
          <p:nvPr>
            <p:ph type="title"/>
          </p:nvPr>
        </p:nvSpPr>
        <p:spPr/>
        <p:txBody>
          <a:bodyPr/>
          <a:lstStyle/>
          <a:p>
            <a:pPr algn="ctr"/>
            <a:r>
              <a:rPr lang="en-US" b="1" dirty="0"/>
              <a:t>But What About </a:t>
            </a:r>
            <a:r>
              <a:rPr lang="en-US" b="1" i="1" dirty="0"/>
              <a:t>Thomas v. Commonwealth, </a:t>
            </a:r>
            <a:r>
              <a:rPr lang="en-US" b="1" dirty="0"/>
              <a:t>77 Va. App. 613 (2023)?</a:t>
            </a:r>
          </a:p>
        </p:txBody>
      </p:sp>
      <p:sp>
        <p:nvSpPr>
          <p:cNvPr id="3" name="Content Placeholder 2">
            <a:extLst>
              <a:ext uri="{FF2B5EF4-FFF2-40B4-BE49-F238E27FC236}">
                <a16:creationId xmlns:a16="http://schemas.microsoft.com/office/drawing/2014/main" id="{9AF493C0-2635-1791-E712-B09B1468A561}"/>
              </a:ext>
            </a:extLst>
          </p:cNvPr>
          <p:cNvSpPr>
            <a:spLocks noGrp="1"/>
          </p:cNvSpPr>
          <p:nvPr>
            <p:ph idx="1"/>
          </p:nvPr>
        </p:nvSpPr>
        <p:spPr/>
        <p:txBody>
          <a:bodyPr/>
          <a:lstStyle/>
          <a:p>
            <a:r>
              <a:rPr lang="en-US" dirty="0"/>
              <a:t>In </a:t>
            </a:r>
            <a:r>
              <a:rPr lang="en-US" i="1" dirty="0"/>
              <a:t>Thomas</a:t>
            </a:r>
            <a:r>
              <a:rPr lang="en-US" dirty="0"/>
              <a:t>, the defendant was ordered by the probation officer, and not the court, not to consume any alcohol.</a:t>
            </a:r>
          </a:p>
          <a:p>
            <a:r>
              <a:rPr lang="en-US" dirty="0"/>
              <a:t>The Court found, and the Court of Appeals upheld, a special condition violation because “no alcohol” is more restrictive than the language of 19.2-306.1.</a:t>
            </a:r>
          </a:p>
          <a:p>
            <a:r>
              <a:rPr lang="en-US" i="1" dirty="0"/>
              <a:t>Thomas </a:t>
            </a:r>
            <a:r>
              <a:rPr lang="en-US" dirty="0"/>
              <a:t>came out before </a:t>
            </a:r>
            <a:r>
              <a:rPr lang="en-US" i="1" dirty="0" err="1"/>
              <a:t>Shifflet</a:t>
            </a:r>
            <a:r>
              <a:rPr lang="en-US" i="1" dirty="0"/>
              <a:t> and Burford</a:t>
            </a:r>
            <a:r>
              <a:rPr lang="en-US" dirty="0"/>
              <a:t>. The Defendant did not argue that he failed to follow instructions of the probation officer, so the Court of Appeals did not have to rule upon that issue.</a:t>
            </a:r>
          </a:p>
          <a:p>
            <a:r>
              <a:rPr lang="en-US" dirty="0"/>
              <a:t>It is my belief that </a:t>
            </a:r>
            <a:r>
              <a:rPr lang="en-US" i="1" dirty="0"/>
              <a:t>Thomas </a:t>
            </a:r>
            <a:r>
              <a:rPr lang="en-US" dirty="0"/>
              <a:t>would follow the same ruling as </a:t>
            </a:r>
            <a:r>
              <a:rPr lang="en-US" i="1" dirty="0" err="1"/>
              <a:t>Shifflet</a:t>
            </a:r>
            <a:r>
              <a:rPr lang="en-US" dirty="0"/>
              <a:t>.</a:t>
            </a:r>
          </a:p>
        </p:txBody>
      </p:sp>
    </p:spTree>
    <p:extLst>
      <p:ext uri="{BB962C8B-B14F-4D97-AF65-F5344CB8AC3E}">
        <p14:creationId xmlns:p14="http://schemas.microsoft.com/office/powerpoint/2010/main" val="85925568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95FFD-11E7-C9B1-0EFA-D98A40653697}"/>
              </a:ext>
            </a:extLst>
          </p:cNvPr>
          <p:cNvSpPr>
            <a:spLocks noGrp="1"/>
          </p:cNvSpPr>
          <p:nvPr>
            <p:ph type="title"/>
          </p:nvPr>
        </p:nvSpPr>
        <p:spPr/>
        <p:txBody>
          <a:bodyPr/>
          <a:lstStyle/>
          <a:p>
            <a:pPr algn="ctr"/>
            <a:r>
              <a:rPr lang="en-US" b="1" dirty="0"/>
              <a:t>Practical Takeaways</a:t>
            </a:r>
          </a:p>
        </p:txBody>
      </p:sp>
      <p:sp>
        <p:nvSpPr>
          <p:cNvPr id="3" name="Content Placeholder 2">
            <a:extLst>
              <a:ext uri="{FF2B5EF4-FFF2-40B4-BE49-F238E27FC236}">
                <a16:creationId xmlns:a16="http://schemas.microsoft.com/office/drawing/2014/main" id="{C2295243-6426-9A04-383E-C8C9B7542D46}"/>
              </a:ext>
            </a:extLst>
          </p:cNvPr>
          <p:cNvSpPr>
            <a:spLocks noGrp="1"/>
          </p:cNvSpPr>
          <p:nvPr>
            <p:ph idx="1"/>
          </p:nvPr>
        </p:nvSpPr>
        <p:spPr/>
        <p:txBody>
          <a:bodyPr/>
          <a:lstStyle/>
          <a:p>
            <a:r>
              <a:rPr lang="en-US" dirty="0"/>
              <a:t>Typically, the clerks copy our exact language from the plea agreements. Thus, be very careful when writing your plea agreements when you want special conditions of Good Behavior to be effective.</a:t>
            </a:r>
          </a:p>
          <a:p>
            <a:pPr lvl="1"/>
            <a:r>
              <a:rPr lang="en-US" dirty="0"/>
              <a:t>Especially for sex offenders and gang members.</a:t>
            </a:r>
            <a:br>
              <a:rPr lang="en-US" dirty="0"/>
            </a:br>
            <a:endParaRPr lang="en-US" dirty="0"/>
          </a:p>
          <a:p>
            <a:r>
              <a:rPr lang="en-US" dirty="0"/>
              <a:t>The probation officer cannot have discretion for it to be a special condition violation.</a:t>
            </a:r>
            <a:br>
              <a:rPr lang="en-US" dirty="0"/>
            </a:br>
            <a:endParaRPr lang="en-US" dirty="0"/>
          </a:p>
          <a:p>
            <a:r>
              <a:rPr lang="en-US" dirty="0"/>
              <a:t>In contested sentencings, offer to provide the Court with a written version of the </a:t>
            </a:r>
            <a:r>
              <a:rPr lang="en-US"/>
              <a:t>specific language </a:t>
            </a:r>
            <a:r>
              <a:rPr lang="en-US" dirty="0"/>
              <a:t>you want.</a:t>
            </a:r>
          </a:p>
        </p:txBody>
      </p:sp>
    </p:spTree>
    <p:extLst>
      <p:ext uri="{BB962C8B-B14F-4D97-AF65-F5344CB8AC3E}">
        <p14:creationId xmlns:p14="http://schemas.microsoft.com/office/powerpoint/2010/main" val="41164976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46874-EB45-464D-15F1-67E7473C6437}"/>
              </a:ext>
            </a:extLst>
          </p:cNvPr>
          <p:cNvSpPr>
            <a:spLocks noGrp="1"/>
          </p:cNvSpPr>
          <p:nvPr>
            <p:ph type="title"/>
          </p:nvPr>
        </p:nvSpPr>
        <p:spPr/>
        <p:txBody>
          <a:bodyPr>
            <a:normAutofit fontScale="90000"/>
          </a:bodyPr>
          <a:lstStyle/>
          <a:p>
            <a:pPr algn="ctr"/>
            <a:r>
              <a:rPr lang="en-US" b="1" dirty="0"/>
              <a:t>Mixed Law and Technical Violations Prior to July 2021 Count Towards Technical Violation Count</a:t>
            </a:r>
          </a:p>
        </p:txBody>
      </p:sp>
      <p:sp>
        <p:nvSpPr>
          <p:cNvPr id="3" name="Content Placeholder 2">
            <a:extLst>
              <a:ext uri="{FF2B5EF4-FFF2-40B4-BE49-F238E27FC236}">
                <a16:creationId xmlns:a16="http://schemas.microsoft.com/office/drawing/2014/main" id="{5CFF0CC8-EFA0-7503-6F44-0B9E825B4298}"/>
              </a:ext>
            </a:extLst>
          </p:cNvPr>
          <p:cNvSpPr>
            <a:spLocks noGrp="1"/>
          </p:cNvSpPr>
          <p:nvPr>
            <p:ph idx="1"/>
          </p:nvPr>
        </p:nvSpPr>
        <p:spPr/>
        <p:txBody>
          <a:bodyPr/>
          <a:lstStyle/>
          <a:p>
            <a:r>
              <a:rPr lang="en-US" dirty="0"/>
              <a:t>“Neither Green nor Heart stands for the proposition, as appellant appears to suggest, that a trial court governed by Code § 19.2-306.1 cannot consider the nature of prior probation violations to determine under which sentencing provision of the new statute it must proceed.”</a:t>
            </a:r>
          </a:p>
          <a:p>
            <a:pPr lvl="1"/>
            <a:r>
              <a:rPr lang="en-US" i="1" dirty="0"/>
              <a:t>Nottingham v. Commonwealth</a:t>
            </a:r>
            <a:r>
              <a:rPr lang="en-US" dirty="0"/>
              <a:t>, 77 </a:t>
            </a:r>
            <a:r>
              <a:rPr lang="en-US" dirty="0" err="1"/>
              <a:t>Va.App</a:t>
            </a:r>
            <a:r>
              <a:rPr lang="en-US" dirty="0"/>
              <a:t>. 60 (2023)</a:t>
            </a:r>
          </a:p>
          <a:p>
            <a:r>
              <a:rPr lang="en-US" dirty="0"/>
              <a:t>However, the burden is on the Commonwealth to show the nature of the past violations to establish which technical violation the defendant is on for sentencing. </a:t>
            </a:r>
          </a:p>
          <a:p>
            <a:pPr lvl="1"/>
            <a:r>
              <a:rPr lang="en-US" i="1" dirty="0"/>
              <a:t>See Heart v. Commonwealth</a:t>
            </a:r>
            <a:r>
              <a:rPr lang="en-US" dirty="0"/>
              <a:t>, 75 </a:t>
            </a:r>
            <a:r>
              <a:rPr lang="en-US" dirty="0" err="1"/>
              <a:t>Va.App</a:t>
            </a:r>
            <a:r>
              <a:rPr lang="en-US" dirty="0"/>
              <a:t>. 453 (2022)</a:t>
            </a:r>
            <a:endParaRPr lang="en-US" i="1" dirty="0"/>
          </a:p>
          <a:p>
            <a:endParaRPr lang="en-US" dirty="0"/>
          </a:p>
        </p:txBody>
      </p:sp>
    </p:spTree>
    <p:extLst>
      <p:ext uri="{BB962C8B-B14F-4D97-AF65-F5344CB8AC3E}">
        <p14:creationId xmlns:p14="http://schemas.microsoft.com/office/powerpoint/2010/main" val="118958615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83A3B-C5A2-4885-E1A9-AA272B226C65}"/>
              </a:ext>
            </a:extLst>
          </p:cNvPr>
          <p:cNvSpPr>
            <a:spLocks noGrp="1"/>
          </p:cNvSpPr>
          <p:nvPr>
            <p:ph type="ctrTitle"/>
          </p:nvPr>
        </p:nvSpPr>
        <p:spPr/>
        <p:txBody>
          <a:bodyPr/>
          <a:lstStyle/>
          <a:p>
            <a:r>
              <a:rPr lang="en-US" b="1" dirty="0">
                <a:latin typeface="Times New Roman" panose="02020603050405020304" pitchFamily="18" charset="0"/>
                <a:cs typeface="Times New Roman" panose="02020603050405020304" pitchFamily="18" charset="0"/>
              </a:rPr>
              <a:t>Violation Guidelines Section</a:t>
            </a:r>
          </a:p>
        </p:txBody>
      </p:sp>
      <p:sp>
        <p:nvSpPr>
          <p:cNvPr id="3" name="Subtitle 2">
            <a:extLst>
              <a:ext uri="{FF2B5EF4-FFF2-40B4-BE49-F238E27FC236}">
                <a16:creationId xmlns:a16="http://schemas.microsoft.com/office/drawing/2014/main" id="{0E7B12D7-FC13-5668-7F72-63956E3F0F0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547946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3BF9F-6610-36C4-11F6-0515B0A06913}"/>
              </a:ext>
            </a:extLst>
          </p:cNvPr>
          <p:cNvSpPr>
            <a:spLocks noGrp="1"/>
          </p:cNvSpPr>
          <p:nvPr>
            <p:ph type="title"/>
          </p:nvPr>
        </p:nvSpPr>
        <p:spPr/>
        <p:txBody>
          <a:bodyPr/>
          <a:lstStyle/>
          <a:p>
            <a:pPr algn="ctr"/>
            <a:r>
              <a:rPr lang="en-US" b="1" dirty="0"/>
              <a:t>We Can Complete Guidelines Now</a:t>
            </a:r>
          </a:p>
        </p:txBody>
      </p:sp>
      <p:sp>
        <p:nvSpPr>
          <p:cNvPr id="3" name="Content Placeholder 2">
            <a:extLst>
              <a:ext uri="{FF2B5EF4-FFF2-40B4-BE49-F238E27FC236}">
                <a16:creationId xmlns:a16="http://schemas.microsoft.com/office/drawing/2014/main" id="{4004E5E4-E7A7-3433-B80D-39A0D86A3C68}"/>
              </a:ext>
            </a:extLst>
          </p:cNvPr>
          <p:cNvSpPr>
            <a:spLocks noGrp="1"/>
          </p:cNvSpPr>
          <p:nvPr>
            <p:ph idx="1"/>
          </p:nvPr>
        </p:nvSpPr>
        <p:spPr/>
        <p:txBody>
          <a:bodyPr/>
          <a:lstStyle/>
          <a:p>
            <a:r>
              <a:rPr lang="en-US" dirty="0"/>
              <a:t>The Guidelines book has been updated to allow us to be guidelines preparers.</a:t>
            </a:r>
            <a:br>
              <a:rPr lang="en-US" dirty="0"/>
            </a:br>
            <a:endParaRPr lang="en-US" dirty="0"/>
          </a:p>
          <a:p>
            <a:r>
              <a:rPr lang="en-US" dirty="0"/>
              <a:t>This is a change from the first update.</a:t>
            </a:r>
          </a:p>
        </p:txBody>
      </p:sp>
    </p:spTree>
    <p:extLst>
      <p:ext uri="{BB962C8B-B14F-4D97-AF65-F5344CB8AC3E}">
        <p14:creationId xmlns:p14="http://schemas.microsoft.com/office/powerpoint/2010/main" val="33613119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41DF-0207-8D05-F67A-2B85B551417B}"/>
              </a:ext>
            </a:extLst>
          </p:cNvPr>
          <p:cNvSpPr>
            <a:spLocks noGrp="1"/>
          </p:cNvSpPr>
          <p:nvPr>
            <p:ph type="title"/>
          </p:nvPr>
        </p:nvSpPr>
        <p:spPr/>
        <p:txBody>
          <a:bodyPr>
            <a:normAutofit fontScale="90000"/>
          </a:bodyPr>
          <a:lstStyle/>
          <a:p>
            <a:pPr algn="ctr"/>
            <a:r>
              <a:rPr lang="en-US" b="1" dirty="0"/>
              <a:t>This is a First Technical Violation, but My Guidelines Recommend Up to 1 year to Serve?</a:t>
            </a:r>
          </a:p>
        </p:txBody>
      </p:sp>
      <p:sp>
        <p:nvSpPr>
          <p:cNvPr id="3" name="Content Placeholder 2">
            <a:extLst>
              <a:ext uri="{FF2B5EF4-FFF2-40B4-BE49-F238E27FC236}">
                <a16:creationId xmlns:a16="http://schemas.microsoft.com/office/drawing/2014/main" id="{E4783792-7639-DBC4-5913-1D5EB2FC7B57}"/>
              </a:ext>
            </a:extLst>
          </p:cNvPr>
          <p:cNvSpPr>
            <a:spLocks noGrp="1"/>
          </p:cNvSpPr>
          <p:nvPr>
            <p:ph idx="1"/>
          </p:nvPr>
        </p:nvSpPr>
        <p:spPr/>
        <p:txBody>
          <a:bodyPr/>
          <a:lstStyle/>
          <a:p>
            <a:r>
              <a:rPr lang="en-US" dirty="0"/>
              <a:t>The sentencing commission changed how guidelines work for special condition and technical violations. They have created one catch-all sheet called “No New Law”.</a:t>
            </a:r>
          </a:p>
        </p:txBody>
      </p:sp>
      <p:pic>
        <p:nvPicPr>
          <p:cNvPr id="4" name="Picture 3">
            <a:extLst>
              <a:ext uri="{FF2B5EF4-FFF2-40B4-BE49-F238E27FC236}">
                <a16:creationId xmlns:a16="http://schemas.microsoft.com/office/drawing/2014/main" id="{69A9F4CB-A478-92F7-4682-DDFAE9EF0AD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3233" y="3429000"/>
            <a:ext cx="12645233" cy="1090246"/>
          </a:xfrm>
          <a:prstGeom prst="rect">
            <a:avLst/>
          </a:prstGeom>
          <a:noFill/>
          <a:ln>
            <a:noFill/>
          </a:ln>
        </p:spPr>
      </p:pic>
    </p:spTree>
    <p:extLst>
      <p:ext uri="{BB962C8B-B14F-4D97-AF65-F5344CB8AC3E}">
        <p14:creationId xmlns:p14="http://schemas.microsoft.com/office/powerpoint/2010/main" val="31630348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72385-BE3C-CB29-5B5E-7D86929B15B3}"/>
              </a:ext>
            </a:extLst>
          </p:cNvPr>
          <p:cNvSpPr>
            <a:spLocks noGrp="1"/>
          </p:cNvSpPr>
          <p:nvPr>
            <p:ph type="title"/>
          </p:nvPr>
        </p:nvSpPr>
        <p:spPr/>
        <p:txBody>
          <a:bodyPr/>
          <a:lstStyle/>
          <a:p>
            <a:pPr algn="ctr"/>
            <a:r>
              <a:rPr lang="en-US" b="1" dirty="0"/>
              <a:t>Continued</a:t>
            </a:r>
          </a:p>
        </p:txBody>
      </p:sp>
      <p:sp>
        <p:nvSpPr>
          <p:cNvPr id="3" name="Content Placeholder 2">
            <a:extLst>
              <a:ext uri="{FF2B5EF4-FFF2-40B4-BE49-F238E27FC236}">
                <a16:creationId xmlns:a16="http://schemas.microsoft.com/office/drawing/2014/main" id="{60ED6698-A0C8-8196-DAD1-A05099983222}"/>
              </a:ext>
            </a:extLst>
          </p:cNvPr>
          <p:cNvSpPr>
            <a:spLocks noGrp="1"/>
          </p:cNvSpPr>
          <p:nvPr>
            <p:ph idx="1"/>
          </p:nvPr>
        </p:nvSpPr>
        <p:spPr/>
        <p:txBody>
          <a:bodyPr/>
          <a:lstStyle/>
          <a:p>
            <a:pPr marL="0" marR="0">
              <a:spcBef>
                <a:spcPts val="0"/>
              </a:spcBef>
              <a:spcAft>
                <a:spcPts val="0"/>
              </a:spcAft>
            </a:pPr>
            <a:r>
              <a:rPr lang="en-US" sz="1800" dirty="0">
                <a:solidFill>
                  <a:srgbClr val="242424"/>
                </a:solidFill>
                <a:effectLst/>
                <a:latin typeface="Times New Roman" panose="02020603050405020304" pitchFamily="18" charset="0"/>
                <a:ea typeface="Times New Roman" panose="02020603050405020304" pitchFamily="18" charset="0"/>
              </a:rPr>
              <a:t>In Swift, “No New Law Violations” is the third sheet that you can fill out. Under the new rules, regardless of what number of technical violation you are on, “No New Law” violation will be filled out with a score and will show a recommended range.</a:t>
            </a:r>
            <a:endParaRPr lang="en-US" sz="1800" dirty="0">
              <a:ea typeface="Times New Roman" panose="02020603050405020304" pitchFamily="18" charset="0"/>
            </a:endParaRPr>
          </a:p>
          <a:p>
            <a:pPr marL="0" marR="0" indent="0">
              <a:spcBef>
                <a:spcPts val="0"/>
              </a:spcBef>
              <a:spcAft>
                <a:spcPts val="0"/>
              </a:spcAft>
              <a:buNone/>
            </a:pPr>
            <a:r>
              <a:rPr lang="en-US" sz="1800" dirty="0">
                <a:solidFill>
                  <a:srgbClr val="242424"/>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dirty="0"/>
          </a:p>
          <a:p>
            <a:endParaRPr lang="en-US" dirty="0"/>
          </a:p>
          <a:p>
            <a:r>
              <a:rPr lang="en-US" sz="1800" dirty="0">
                <a:solidFill>
                  <a:srgbClr val="242424"/>
                </a:solidFill>
                <a:effectLst/>
                <a:latin typeface="Times New Roman" panose="02020603050405020304" pitchFamily="18" charset="0"/>
                <a:ea typeface="Times New Roman" panose="02020603050405020304" pitchFamily="18" charset="0"/>
              </a:rPr>
              <a:t>This recommended range will then be populated on the cover page in the “Recommendation Range” section.</a:t>
            </a:r>
            <a:endParaRPr lang="en-US" sz="1800" dirty="0">
              <a:effectLst/>
              <a:latin typeface="Times New Roman" panose="02020603050405020304" pitchFamily="18" charset="0"/>
              <a:ea typeface="Times New Roman" panose="02020603050405020304" pitchFamily="18" charset="0"/>
            </a:endParaRPr>
          </a:p>
          <a:p>
            <a:endParaRPr lang="en-US" dirty="0"/>
          </a:p>
          <a:p>
            <a:endParaRPr lang="en-US" dirty="0"/>
          </a:p>
        </p:txBody>
      </p:sp>
      <p:pic>
        <p:nvPicPr>
          <p:cNvPr id="4" name="Picture 3">
            <a:extLst>
              <a:ext uri="{FF2B5EF4-FFF2-40B4-BE49-F238E27FC236}">
                <a16:creationId xmlns:a16="http://schemas.microsoft.com/office/drawing/2014/main" id="{8B4DFF6E-F68E-7C75-FA74-C0E21135A95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77462" y="2712641"/>
            <a:ext cx="7725508" cy="1278506"/>
          </a:xfrm>
          <a:prstGeom prst="rect">
            <a:avLst/>
          </a:prstGeom>
          <a:noFill/>
          <a:ln>
            <a:noFill/>
          </a:ln>
        </p:spPr>
      </p:pic>
      <p:pic>
        <p:nvPicPr>
          <p:cNvPr id="5" name="Picture 4">
            <a:extLst>
              <a:ext uri="{FF2B5EF4-FFF2-40B4-BE49-F238E27FC236}">
                <a16:creationId xmlns:a16="http://schemas.microsoft.com/office/drawing/2014/main" id="{9FBF31D6-D467-1366-7B35-A4E3E063DFC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4508422"/>
            <a:ext cx="9444998" cy="1278506"/>
          </a:xfrm>
          <a:prstGeom prst="rect">
            <a:avLst/>
          </a:prstGeom>
          <a:noFill/>
          <a:ln>
            <a:noFill/>
          </a:ln>
        </p:spPr>
      </p:pic>
    </p:spTree>
    <p:extLst>
      <p:ext uri="{BB962C8B-B14F-4D97-AF65-F5344CB8AC3E}">
        <p14:creationId xmlns:p14="http://schemas.microsoft.com/office/powerpoint/2010/main" val="325395041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94C29-D0E2-18DE-7B42-1861764F9D67}"/>
              </a:ext>
            </a:extLst>
          </p:cNvPr>
          <p:cNvSpPr>
            <a:spLocks noGrp="1"/>
          </p:cNvSpPr>
          <p:nvPr>
            <p:ph type="title"/>
          </p:nvPr>
        </p:nvSpPr>
        <p:spPr/>
        <p:txBody>
          <a:bodyPr/>
          <a:lstStyle/>
          <a:p>
            <a:pPr algn="ctr"/>
            <a:r>
              <a:rPr lang="en-US" b="1" dirty="0"/>
              <a:t>Continued</a:t>
            </a:r>
          </a:p>
        </p:txBody>
      </p:sp>
      <p:sp>
        <p:nvSpPr>
          <p:cNvPr id="3" name="Content Placeholder 2">
            <a:extLst>
              <a:ext uri="{FF2B5EF4-FFF2-40B4-BE49-F238E27FC236}">
                <a16:creationId xmlns:a16="http://schemas.microsoft.com/office/drawing/2014/main" id="{321F87AC-0B11-9EAF-19BB-4FE9C1F5CF82}"/>
              </a:ext>
            </a:extLst>
          </p:cNvPr>
          <p:cNvSpPr>
            <a:spLocks noGrp="1"/>
          </p:cNvSpPr>
          <p:nvPr>
            <p:ph idx="1"/>
          </p:nvPr>
        </p:nvSpPr>
        <p:spPr>
          <a:xfrm>
            <a:off x="838200" y="1813902"/>
            <a:ext cx="10515600" cy="4351338"/>
          </a:xfrm>
        </p:spPr>
        <p:txBody>
          <a:bodyPr/>
          <a:lstStyle/>
          <a:p>
            <a:r>
              <a:rPr lang="en-US" sz="1800" dirty="0">
                <a:solidFill>
                  <a:srgbClr val="242424"/>
                </a:solidFill>
                <a:effectLst/>
                <a:latin typeface="Times New Roman" panose="02020603050405020304" pitchFamily="18" charset="0"/>
                <a:ea typeface="Times New Roman" panose="02020603050405020304" pitchFamily="18" charset="0"/>
              </a:rPr>
              <a:t>So, what about the limitations on sentences in 19.2-306.1? Well, that has been moved to page 2, the disposition page. At the very top, you will see the boxes below. It is up to you, the defense and the judge to decide whether the statutory limitation applies. </a:t>
            </a:r>
          </a:p>
          <a:p>
            <a:r>
              <a:rPr lang="en-US" sz="1800" dirty="0">
                <a:solidFill>
                  <a:srgbClr val="242424"/>
                </a:solidFill>
                <a:effectLst/>
                <a:latin typeface="Times New Roman" panose="02020603050405020304" pitchFamily="18" charset="0"/>
                <a:ea typeface="Times New Roman" panose="02020603050405020304" pitchFamily="18" charset="0"/>
              </a:rPr>
              <a:t>If you believe it applies, I see no reason why you should argue it does not. The judge will make the ultimate call and check the appropriate box on the “Final Disposition/Decision” page.</a:t>
            </a:r>
            <a:endParaRPr lang="en-US" sz="1800" dirty="0">
              <a:effectLst/>
              <a:latin typeface="Times New Roman" panose="02020603050405020304" pitchFamily="18" charset="0"/>
              <a:ea typeface="Times New Roman" panose="02020603050405020304" pitchFamily="18" charset="0"/>
            </a:endParaRPr>
          </a:p>
          <a:p>
            <a:endParaRPr lang="en-US" dirty="0"/>
          </a:p>
          <a:p>
            <a:endParaRPr lang="en-US" dirty="0"/>
          </a:p>
          <a:p>
            <a:endParaRPr lang="en-US" dirty="0"/>
          </a:p>
          <a:p>
            <a:pPr marL="0" marR="0">
              <a:spcBef>
                <a:spcPts val="0"/>
              </a:spcBef>
              <a:spcAft>
                <a:spcPts val="0"/>
              </a:spcAft>
            </a:pPr>
            <a:endParaRPr lang="en-US" sz="1800" dirty="0">
              <a:solidFill>
                <a:srgbClr val="242424"/>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242424"/>
                </a:solidFill>
                <a:effectLst/>
                <a:latin typeface="Times New Roman" panose="02020603050405020304" pitchFamily="18" charset="0"/>
                <a:ea typeface="Times New Roman" panose="02020603050405020304" pitchFamily="18" charset="0"/>
              </a:rPr>
              <a:t>Once you or the judge checks the appropriate boxes, the cover page recommendation will look like this:</a:t>
            </a:r>
            <a:endParaRPr lang="en-US" sz="1800" dirty="0">
              <a:effectLst/>
              <a:latin typeface="Times New Roman" panose="02020603050405020304" pitchFamily="18" charset="0"/>
              <a:ea typeface="Times New Roman" panose="02020603050405020304" pitchFamily="18" charset="0"/>
            </a:endParaRPr>
          </a:p>
          <a:p>
            <a:pPr marL="0" marR="0" indent="0" algn="l">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E2768444-33CB-07FA-E636-851CBE5B2FA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23291" y="3352800"/>
            <a:ext cx="8970815" cy="1518138"/>
          </a:xfrm>
          <a:prstGeom prst="rect">
            <a:avLst/>
          </a:prstGeom>
          <a:noFill/>
          <a:ln>
            <a:noFill/>
          </a:ln>
        </p:spPr>
      </p:pic>
      <p:pic>
        <p:nvPicPr>
          <p:cNvPr id="5" name="Picture 4">
            <a:extLst>
              <a:ext uri="{FF2B5EF4-FFF2-40B4-BE49-F238E27FC236}">
                <a16:creationId xmlns:a16="http://schemas.microsoft.com/office/drawing/2014/main" id="{4C332259-EE61-611D-1C38-9F5D659D884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1924" y="5320332"/>
            <a:ext cx="8645768" cy="1172543"/>
          </a:xfrm>
          <a:prstGeom prst="rect">
            <a:avLst/>
          </a:prstGeom>
          <a:noFill/>
          <a:ln>
            <a:noFill/>
          </a:ln>
        </p:spPr>
      </p:pic>
    </p:spTree>
    <p:extLst>
      <p:ext uri="{BB962C8B-B14F-4D97-AF65-F5344CB8AC3E}">
        <p14:creationId xmlns:p14="http://schemas.microsoft.com/office/powerpoint/2010/main" val="60788943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F0FE0-FC73-129D-7449-18BAD1BE390C}"/>
              </a:ext>
            </a:extLst>
          </p:cNvPr>
          <p:cNvSpPr>
            <a:spLocks noGrp="1"/>
          </p:cNvSpPr>
          <p:nvPr>
            <p:ph type="ctrTitle"/>
          </p:nvPr>
        </p:nvSpPr>
        <p:spPr/>
        <p:txBody>
          <a:bodyPr/>
          <a:lstStyle/>
          <a:p>
            <a:r>
              <a:rPr lang="en-US" dirty="0">
                <a:latin typeface="Times New Roman" panose="02020603050405020304" pitchFamily="18" charset="0"/>
                <a:cs typeface="Times New Roman" panose="02020603050405020304" pitchFamily="18" charset="0"/>
              </a:rPr>
              <a:t>Questions?</a:t>
            </a:r>
          </a:p>
        </p:txBody>
      </p:sp>
      <p:sp>
        <p:nvSpPr>
          <p:cNvPr id="3" name="Subtitle 2">
            <a:extLst>
              <a:ext uri="{FF2B5EF4-FFF2-40B4-BE49-F238E27FC236}">
                <a16:creationId xmlns:a16="http://schemas.microsoft.com/office/drawing/2014/main" id="{EA7221FD-74A0-2622-7315-266F4020E0D4}"/>
              </a:ext>
            </a:extLst>
          </p:cNvPr>
          <p:cNvSpPr>
            <a:spLocks noGrp="1"/>
          </p:cNvSpPr>
          <p:nvPr>
            <p:ph type="subTitle" idx="1"/>
          </p:nvPr>
        </p:nvSpPr>
        <p:spPr/>
        <p:txBody>
          <a:bodyPr/>
          <a:lstStyle/>
          <a:p>
            <a:r>
              <a:rPr lang="en-US" dirty="0"/>
              <a:t>Jason Kowalski</a:t>
            </a:r>
          </a:p>
          <a:p>
            <a:r>
              <a:rPr lang="en-US" dirty="0">
                <a:hlinkClick r:id="rId2"/>
              </a:rPr>
              <a:t>jkowalski@vbgov.com</a:t>
            </a:r>
            <a:endParaRPr lang="en-US" dirty="0"/>
          </a:p>
          <a:p>
            <a:r>
              <a:rPr lang="en-US" dirty="0"/>
              <a:t>757-385-3889</a:t>
            </a:r>
          </a:p>
        </p:txBody>
      </p:sp>
    </p:spTree>
    <p:extLst>
      <p:ext uri="{BB962C8B-B14F-4D97-AF65-F5344CB8AC3E}">
        <p14:creationId xmlns:p14="http://schemas.microsoft.com/office/powerpoint/2010/main" val="2560823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0C812-B338-0296-57C7-C70E591F7010}"/>
              </a:ext>
            </a:extLst>
          </p:cNvPr>
          <p:cNvSpPr>
            <a:spLocks noGrp="1"/>
          </p:cNvSpPr>
          <p:nvPr>
            <p:ph type="title"/>
          </p:nvPr>
        </p:nvSpPr>
        <p:spPr/>
        <p:txBody>
          <a:bodyPr/>
          <a:lstStyle/>
          <a:p>
            <a:pPr algn="ctr"/>
            <a:r>
              <a:rPr lang="en-US" b="1" dirty="0"/>
              <a:t>Example Continued</a:t>
            </a:r>
          </a:p>
        </p:txBody>
      </p:sp>
      <p:sp>
        <p:nvSpPr>
          <p:cNvPr id="3" name="Content Placeholder 2">
            <a:extLst>
              <a:ext uri="{FF2B5EF4-FFF2-40B4-BE49-F238E27FC236}">
                <a16:creationId xmlns:a16="http://schemas.microsoft.com/office/drawing/2014/main" id="{7A26DB8A-2C67-3B28-6AB9-D83CF7D7EC92}"/>
              </a:ext>
            </a:extLst>
          </p:cNvPr>
          <p:cNvSpPr>
            <a:spLocks noGrp="1"/>
          </p:cNvSpPr>
          <p:nvPr>
            <p:ph idx="1"/>
          </p:nvPr>
        </p:nvSpPr>
        <p:spPr/>
        <p:txBody>
          <a:bodyPr/>
          <a:lstStyle/>
          <a:p>
            <a:r>
              <a:rPr lang="en-US" dirty="0"/>
              <a:t>Terms of Suspended Sentence in example:</a:t>
            </a:r>
          </a:p>
          <a:p>
            <a:pPr lvl="1"/>
            <a:r>
              <a:rPr lang="en-US" dirty="0"/>
              <a:t>10 years of Good Behavior</a:t>
            </a:r>
          </a:p>
          <a:p>
            <a:pPr lvl="1"/>
            <a:r>
              <a:rPr lang="en-US" dirty="0"/>
              <a:t>1 year of supervised probation</a:t>
            </a:r>
          </a:p>
          <a:p>
            <a:pPr lvl="1"/>
            <a:r>
              <a:rPr lang="en-US" dirty="0"/>
              <a:t>the defendant shall not commit any moving traffic violations and he shall have no contact with [co-defendant] or the surviving family of [victim].</a:t>
            </a:r>
          </a:p>
          <a:p>
            <a:r>
              <a:rPr lang="en-US" dirty="0"/>
              <a:t>Terms of Probation</a:t>
            </a:r>
          </a:p>
          <a:p>
            <a:pPr lvl="1"/>
            <a:r>
              <a:rPr lang="en-US" dirty="0"/>
              <a:t>The defendant shall comply with all the rules, terms and requirements set by the probation officer. </a:t>
            </a:r>
          </a:p>
          <a:p>
            <a:pPr lvl="1"/>
            <a:r>
              <a:rPr lang="en-US" dirty="0"/>
              <a:t>The defendant shall successfully complete any counseling or treatment as deemed appropriate by the probation officer.</a:t>
            </a:r>
          </a:p>
          <a:p>
            <a:endParaRPr lang="en-US" dirty="0"/>
          </a:p>
          <a:p>
            <a:endParaRPr lang="en-US" dirty="0"/>
          </a:p>
        </p:txBody>
      </p:sp>
    </p:spTree>
    <p:extLst>
      <p:ext uri="{BB962C8B-B14F-4D97-AF65-F5344CB8AC3E}">
        <p14:creationId xmlns:p14="http://schemas.microsoft.com/office/powerpoint/2010/main" val="2739283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5A67F-7E59-4299-885B-76EAA2025918}"/>
              </a:ext>
            </a:extLst>
          </p:cNvPr>
          <p:cNvSpPr>
            <a:spLocks noGrp="1"/>
          </p:cNvSpPr>
          <p:nvPr>
            <p:ph type="title"/>
          </p:nvPr>
        </p:nvSpPr>
        <p:spPr>
          <a:xfrm>
            <a:off x="838200" y="335436"/>
            <a:ext cx="10515600" cy="1325563"/>
          </a:xfrm>
        </p:spPr>
        <p:txBody>
          <a:bodyPr/>
          <a:lstStyle/>
          <a:p>
            <a:pPr algn="ctr"/>
            <a:r>
              <a:rPr lang="en-US" b="1" dirty="0"/>
              <a:t>Revocation of Good Behavior</a:t>
            </a:r>
          </a:p>
        </p:txBody>
      </p:sp>
      <p:sp>
        <p:nvSpPr>
          <p:cNvPr id="3" name="Content Placeholder 2">
            <a:extLst>
              <a:ext uri="{FF2B5EF4-FFF2-40B4-BE49-F238E27FC236}">
                <a16:creationId xmlns:a16="http://schemas.microsoft.com/office/drawing/2014/main" id="{EBE0425F-DB83-47E8-BFE7-238A155E10A1}"/>
              </a:ext>
            </a:extLst>
          </p:cNvPr>
          <p:cNvSpPr>
            <a:spLocks noGrp="1"/>
          </p:cNvSpPr>
          <p:nvPr>
            <p:ph idx="1"/>
          </p:nvPr>
        </p:nvSpPr>
        <p:spPr/>
        <p:txBody>
          <a:bodyPr>
            <a:normAutofit lnSpcReduction="10000"/>
          </a:bodyPr>
          <a:lstStyle/>
          <a:p>
            <a:r>
              <a:rPr lang="en-US" dirty="0"/>
              <a:t>§19.2-306(A)- “In any case in which the court has suspended the execution or imposition of sentence, the court may revoke the suspension of sentence </a:t>
            </a:r>
            <a:r>
              <a:rPr lang="en-US" u="sng" dirty="0"/>
              <a:t>for any cause the court deems sufficient </a:t>
            </a:r>
            <a:r>
              <a:rPr lang="en-US" dirty="0"/>
              <a:t>that occurred at any time within the probation period, or within the period of suspension fixed by the court.”</a:t>
            </a:r>
          </a:p>
          <a:p>
            <a:r>
              <a:rPr lang="en-US" dirty="0"/>
              <a:t>The Supreme Court of Virginia, defines “</a:t>
            </a:r>
            <a:r>
              <a:rPr lang="en-US" b="1" dirty="0"/>
              <a:t>good behavior</a:t>
            </a:r>
            <a:r>
              <a:rPr lang="en-US" dirty="0"/>
              <a:t> . . . as meaning ‘conduct conforming to the law.’ </a:t>
            </a:r>
            <a:r>
              <a:rPr lang="en-US" i="1" dirty="0"/>
              <a:t>Griffin v. Cunningham</a:t>
            </a:r>
            <a:r>
              <a:rPr lang="en-US" dirty="0"/>
              <a:t>, 205 Va. 349, 353 (1964).</a:t>
            </a:r>
          </a:p>
          <a:p>
            <a:r>
              <a:rPr lang="en-US" dirty="0"/>
              <a:t>“A court may revoke a defendant's suspended sentence for substantial misconduct not involving violation of law.” </a:t>
            </a:r>
            <a:r>
              <a:rPr lang="en-US" i="1" dirty="0"/>
              <a:t>Holden v. Commonwealth</a:t>
            </a:r>
            <a:r>
              <a:rPr lang="en-US" dirty="0"/>
              <a:t>, 27 </a:t>
            </a:r>
            <a:r>
              <a:rPr lang="en-US" dirty="0" err="1"/>
              <a:t>Va.App</a:t>
            </a:r>
            <a:r>
              <a:rPr lang="en-US" dirty="0"/>
              <a:t>. 38, 44 (1998).</a:t>
            </a:r>
          </a:p>
        </p:txBody>
      </p:sp>
    </p:spTree>
    <p:extLst>
      <p:ext uri="{BB962C8B-B14F-4D97-AF65-F5344CB8AC3E}">
        <p14:creationId xmlns:p14="http://schemas.microsoft.com/office/powerpoint/2010/main" val="3796519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2687</TotalTime>
  <Words>7327</Words>
  <Application>Microsoft Office PowerPoint</Application>
  <PresentationFormat>Widescreen</PresentationFormat>
  <Paragraphs>419</Paragraphs>
  <Slides>78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78</vt:i4>
      </vt:variant>
    </vt:vector>
  </HeadingPairs>
  <TitlesOfParts>
    <vt:vector size="83" baseType="lpstr">
      <vt:lpstr>Arial</vt:lpstr>
      <vt:lpstr>Calibri</vt:lpstr>
      <vt:lpstr>Calibri Light</vt:lpstr>
      <vt:lpstr>Times New Roman</vt:lpstr>
      <vt:lpstr>Office Theme</vt:lpstr>
      <vt:lpstr>Violations Update: Spring Institute 2024</vt:lpstr>
      <vt:lpstr>Roadmap</vt:lpstr>
      <vt:lpstr>Basics</vt:lpstr>
      <vt:lpstr>Suspended Sentences vs. Probation</vt:lpstr>
      <vt:lpstr>Suspended Sentence vs. Probation</vt:lpstr>
      <vt:lpstr>Suspended Sentence vs. Probation</vt:lpstr>
      <vt:lpstr>Example from Actual Case</vt:lpstr>
      <vt:lpstr>Example Continued</vt:lpstr>
      <vt:lpstr>Revocation of Good Behavior</vt:lpstr>
      <vt:lpstr>Commonwealth Revocations</vt:lpstr>
      <vt:lpstr>Revocations of Supervised Probation</vt:lpstr>
      <vt:lpstr>Burden of Proof for Revocations</vt:lpstr>
      <vt:lpstr>Good Behavior Implicit in Every Suspended Sentence</vt:lpstr>
      <vt:lpstr>Good Behavior Starts Upon Sentencing</vt:lpstr>
      <vt:lpstr>2021 Law Changes and Misdemeanors</vt:lpstr>
      <vt:lpstr>Supervised Probation and Good Behavior Length</vt:lpstr>
      <vt:lpstr>Supervised Probation Limitations</vt:lpstr>
      <vt:lpstr>Supervised Probation Clock Resets After Violation</vt:lpstr>
      <vt:lpstr>Good Behavior Limitations</vt:lpstr>
      <vt:lpstr>Hamilton Case</vt:lpstr>
      <vt:lpstr>Maximum Good Behavior</vt:lpstr>
      <vt:lpstr>Post-Hamilton Example 1</vt:lpstr>
      <vt:lpstr>Post-Hamilton Example 2</vt:lpstr>
      <vt:lpstr>Post-Hamilton Example 2 (continued)</vt:lpstr>
      <vt:lpstr>Post-Hamilton Example 2 (continued)</vt:lpstr>
      <vt:lpstr>Post-Hamilton Example 2 (continued)</vt:lpstr>
      <vt:lpstr>Post-Hamilton Example 3</vt:lpstr>
      <vt:lpstr>Post-Hamilton Example 3 (continued)</vt:lpstr>
      <vt:lpstr>Explaining the Good Behavior Time on the Revocation in Example 3</vt:lpstr>
      <vt:lpstr>Implications for Misdemeanor Prosecutions</vt:lpstr>
      <vt:lpstr>One More Thing to Remember</vt:lpstr>
      <vt:lpstr>19.2-306.1 Overview</vt:lpstr>
      <vt:lpstr>Enumerated Technical Violations (19.2-306.1(A))</vt:lpstr>
      <vt:lpstr>§19.2-306.1(C)- Technical Violation Sentencing Scheme</vt:lpstr>
      <vt:lpstr>Exception to the Technical Violation Sentence Limitations</vt:lpstr>
      <vt:lpstr>Absconding and Technical Violation Counting- Legal Analysis</vt:lpstr>
      <vt:lpstr>Huh? What did you just write?</vt:lpstr>
      <vt:lpstr>Visual Representation of How to Count Absconding</vt:lpstr>
      <vt:lpstr>Visual Representation of Last Example- Reversed</vt:lpstr>
      <vt:lpstr>Visual Representation- Double Absconding</vt:lpstr>
      <vt:lpstr>Visual Representation- Absconding Sandwich</vt:lpstr>
      <vt:lpstr>That is dumb. Why is that?</vt:lpstr>
      <vt:lpstr>19.2-306.1- Settled Law Section</vt:lpstr>
      <vt:lpstr>19.2-306.1 is Not Retroactive</vt:lpstr>
      <vt:lpstr>There are Two Types of Violations</vt:lpstr>
      <vt:lpstr>Enumerated Technical Violations (19.2-306.1(A))</vt:lpstr>
      <vt:lpstr>Court Cannot Preempt the Code</vt:lpstr>
      <vt:lpstr>Drug Use Is Always a Technical Violation but Alcohol Use Can Be a Special Condition Violation</vt:lpstr>
      <vt:lpstr>Failing to Report to Probation At All is Not Absconding</vt:lpstr>
      <vt:lpstr>Violating No Contact Orders is a Special Condition Violation</vt:lpstr>
      <vt:lpstr>Possessing a Firearm is a Technical Violation</vt:lpstr>
      <vt:lpstr>Technical Violations Prior to July 1, 2021 Count Towards the Total</vt:lpstr>
      <vt:lpstr>The Court is Not Required to Conduct Single Violation Hearings When the Defendant Has Multiple Violations</vt:lpstr>
      <vt:lpstr>Multiple Technical Violations Heard in One Violation Hearing Count as One Technical Violation</vt:lpstr>
      <vt:lpstr>19.2-306.1- Interpretative Law Section</vt:lpstr>
      <vt:lpstr>Single Course of Conduct</vt:lpstr>
      <vt:lpstr>Single Course of Conduct Defined</vt:lpstr>
      <vt:lpstr>Single Course of Conduct Explained</vt:lpstr>
      <vt:lpstr>Takeaways</vt:lpstr>
      <vt:lpstr>Sentencing Limitations for Technical Violations Apply to All Suspended Sentences</vt:lpstr>
      <vt:lpstr>It is a Four-Step Process to Evaluate a Court’s Sentencing Authority</vt:lpstr>
      <vt:lpstr>Good Conduct Violations Still Exist</vt:lpstr>
      <vt:lpstr>The Following are Special Condition Violations</vt:lpstr>
      <vt:lpstr>Push and Pull on 19.2-306.1(A)(v)</vt:lpstr>
      <vt:lpstr>Case 1: Shifflett v. Commonwealth, 2023 WL 5918195</vt:lpstr>
      <vt:lpstr>Outcome</vt:lpstr>
      <vt:lpstr>Case 2: Burford v. Commonwealth, 78 Va.App. 170 (2023)</vt:lpstr>
      <vt:lpstr>Outcome</vt:lpstr>
      <vt:lpstr>Analysis</vt:lpstr>
      <vt:lpstr>But What About Thomas v. Commonwealth, 77 Va. App. 613 (2023)?</vt:lpstr>
      <vt:lpstr>Practical Takeaways</vt:lpstr>
      <vt:lpstr>Mixed Law and Technical Violations Prior to July 2021 Count Towards Technical Violation Count</vt:lpstr>
      <vt:lpstr>Violation Guidelines Section</vt:lpstr>
      <vt:lpstr>We Can Complete Guidelines Now</vt:lpstr>
      <vt:lpstr>This is a First Technical Violation, but My Guidelines Recommend Up to 1 year to Serve?</vt:lpstr>
      <vt:lpstr>Continued</vt:lpstr>
      <vt:lpstr>Continued</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Violations Update: Spring Institute 2024</dc:title>
  <dc:creator>Jason M. Kowalski</dc:creator>
  <cp:lastModifiedBy>Jason M. Kowalski</cp:lastModifiedBy>
  <cp:revision>16</cp:revision>
  <dcterms:created xsi:type="dcterms:W3CDTF">2024-02-12T16:26:15Z</dcterms:created>
  <dcterms:modified xsi:type="dcterms:W3CDTF">2024-02-14T13:14:06Z</dcterms:modified>
</cp:coreProperties>
</file>