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Lst>
  <p:notesMasterIdLst>
    <p:notesMasterId r:id="rId16"/>
  </p:notesMasterIdLst>
  <p:handoutMasterIdLst>
    <p:handoutMasterId r:id="rId17"/>
  </p:handoutMasterIdLst>
  <p:sldIdLst>
    <p:sldId id="315" r:id="rId5"/>
    <p:sldId id="317" r:id="rId6"/>
    <p:sldId id="321" r:id="rId7"/>
    <p:sldId id="318" r:id="rId8"/>
    <p:sldId id="319" r:id="rId9"/>
    <p:sldId id="266" r:id="rId10"/>
    <p:sldId id="320" r:id="rId11"/>
    <p:sldId id="324" r:id="rId12"/>
    <p:sldId id="322" r:id="rId13"/>
    <p:sldId id="326" r:id="rId14"/>
    <p:sldId id="32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5AA1BD55-57CD-466E-0725-B6CBA11E0D12}" name="Lauren Weldy (ALLEGIS GROUP SERVICES)" initials="LW" userId="S::v-lweldy@microsoft.com::07a2285c-a352-4b96-8658-ecc34365c15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DEB"/>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A107856-5554-42FB-B03E-39F5DBC370B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5388" autoAdjust="0"/>
  </p:normalViewPr>
  <p:slideViewPr>
    <p:cSldViewPr snapToGrid="0">
      <p:cViewPr varScale="1">
        <p:scale>
          <a:sx n="107" d="100"/>
          <a:sy n="107" d="100"/>
        </p:scale>
        <p:origin x="138" y="16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3149"/>
    </p:cViewPr>
  </p:sorterViewPr>
  <p:notesViewPr>
    <p:cSldViewPr snapToGrid="0">
      <p:cViewPr>
        <p:scale>
          <a:sx n="1" d="2"/>
          <a:sy n="1" d="2"/>
        </p:scale>
        <p:origin x="2640" y="28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589D207-BE08-4B33-B5B0-5A5A94C9512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5E58DB9-49DC-495B-A68F-33D105C9065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67A1AC4-3AE8-4F87-AAED-904EC6054702}" type="datetimeFigureOut">
              <a:rPr lang="en-US" smtClean="0"/>
              <a:t>8/12/2024</a:t>
            </a:fld>
            <a:endParaRPr lang="en-US" dirty="0"/>
          </a:p>
        </p:txBody>
      </p:sp>
      <p:sp>
        <p:nvSpPr>
          <p:cNvPr id="4" name="Footer Placeholder 3">
            <a:extLst>
              <a:ext uri="{FF2B5EF4-FFF2-40B4-BE49-F238E27FC236}">
                <a16:creationId xmlns:a16="http://schemas.microsoft.com/office/drawing/2014/main" id="{7F66337E-DAD5-442C-9B8F-E10EB7D972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EE3BDF2-02BD-4181-AC28-FD56172CC62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F8A362-CAFC-4987-9A50-47570528395E}" type="slidenum">
              <a:rPr lang="en-US" smtClean="0"/>
              <a:t>‹#›</a:t>
            </a:fld>
            <a:endParaRPr lang="en-US" dirty="0"/>
          </a:p>
        </p:txBody>
      </p:sp>
    </p:spTree>
    <p:extLst>
      <p:ext uri="{BB962C8B-B14F-4D97-AF65-F5344CB8AC3E}">
        <p14:creationId xmlns:p14="http://schemas.microsoft.com/office/powerpoint/2010/main" val="452374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556653-6123-4FE4-861F-5F9583BF59B0}" type="datetimeFigureOut">
              <a:rPr lang="en-US" smtClean="0"/>
              <a:t>8/12/2024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EEB602-95FC-483A-B12D-216A7AD7EA24}" type="slidenum">
              <a:rPr lang="en-US" smtClean="0"/>
              <a:t>‹#›</a:t>
            </a:fld>
            <a:endParaRPr lang="en-US" dirty="0"/>
          </a:p>
        </p:txBody>
      </p:sp>
    </p:spTree>
    <p:extLst>
      <p:ext uri="{BB962C8B-B14F-4D97-AF65-F5344CB8AC3E}">
        <p14:creationId xmlns:p14="http://schemas.microsoft.com/office/powerpoint/2010/main" val="1325843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1</a:t>
            </a:fld>
            <a:endParaRPr lang="en-US" dirty="0"/>
          </a:p>
        </p:txBody>
      </p:sp>
    </p:spTree>
    <p:extLst>
      <p:ext uri="{BB962C8B-B14F-4D97-AF65-F5344CB8AC3E}">
        <p14:creationId xmlns:p14="http://schemas.microsoft.com/office/powerpoint/2010/main" val="335608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7F282E-55F5-4803-B60F-09BA4600E538}" type="slidenum">
              <a:rPr lang="en-US" smtClean="0"/>
              <a:t>6</a:t>
            </a:fld>
            <a:endParaRPr lang="en-US" dirty="0"/>
          </a:p>
        </p:txBody>
      </p:sp>
    </p:spTree>
    <p:extLst>
      <p:ext uri="{BB962C8B-B14F-4D97-AF65-F5344CB8AC3E}">
        <p14:creationId xmlns:p14="http://schemas.microsoft.com/office/powerpoint/2010/main" val="172745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r>
              <a:rPr lang="en-US"/>
              <a:t>9/8/20XX</a:t>
            </a:r>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r>
              <a:rPr lang="en-US"/>
              <a:t>Presentation Title</a:t>
            </a:r>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233062062"/>
      </p:ext>
    </p:extLst>
  </p:cSld>
  <p:clrMapOvr>
    <a:masterClrMapping/>
  </p:clrMapOvr>
  <p:hf sldNum="0" hdr="0" ftr="0" dt="0"/>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9/8/20XX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33523653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r>
              <a:rPr lang="en-US"/>
              <a:t>9/8/20XX</a:t>
            </a:r>
            <a:endParaRPr lang="en-US" dirty="0"/>
          </a:p>
        </p:txBody>
      </p:sp>
      <p:sp>
        <p:nvSpPr>
          <p:cNvPr id="5" name="Footer Placeholder 4"/>
          <p:cNvSpPr>
            <a:spLocks noGrp="1"/>
          </p:cNvSpPr>
          <p:nvPr>
            <p:ph type="ftr" sz="quarter" idx="11"/>
          </p:nvPr>
        </p:nvSpPr>
        <p:spPr>
          <a:xfrm>
            <a:off x="2933699" y="6296615"/>
            <a:ext cx="5959577" cy="365125"/>
          </a:xfrm>
        </p:spPr>
        <p:txBody>
          <a:bodyPr/>
          <a:lstStyle/>
          <a:p>
            <a:r>
              <a:rPr lang="en-US"/>
              <a:t>Presentation Title</a:t>
            </a:r>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221572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3">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F5F5DFA-1BC3-4062-9356-6145C9F7CD56}"/>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6B5D461-AEC0-477F-A77A-6227F95A8374}"/>
              </a:ext>
              <a:ext uri="{C183D7F6-B498-43B3-948B-1728B52AA6E4}">
                <adec:decorative xmlns:adec="http://schemas.microsoft.com/office/drawing/2017/decorative" val="1"/>
              </a:ext>
            </a:extLst>
          </p:cNvPr>
          <p:cNvSpPr/>
          <p:nvPr userDrawn="1"/>
        </p:nvSpPr>
        <p:spPr>
          <a:xfrm>
            <a:off x="8175813" y="0"/>
            <a:ext cx="4016188"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E1A041D-DE47-45FA-AC78-CC7FD02571F2}"/>
              </a:ext>
              <a:ext uri="{C183D7F6-B498-43B3-948B-1728B52AA6E4}">
                <adec:decorative xmlns:adec="http://schemas.microsoft.com/office/drawing/2017/decorative" val="1"/>
              </a:ext>
            </a:extLst>
          </p:cNvPr>
          <p:cNvSpPr/>
          <p:nvPr userDrawn="1"/>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1614254-52EF-4F58-99B1-CDA7C39223C1}"/>
              </a:ext>
              <a:ext uri="{C183D7F6-B498-43B3-948B-1728B52AA6E4}">
                <adec:decorative xmlns:adec="http://schemas.microsoft.com/office/drawing/2017/decorative" val="1"/>
              </a:ext>
            </a:extLst>
          </p:cNvPr>
          <p:cNvSpPr/>
          <p:nvPr userDrawn="1"/>
        </p:nvSpPr>
        <p:spPr>
          <a:xfrm>
            <a:off x="-9134" y="1095508"/>
            <a:ext cx="8203482"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BD3B3ABA-0408-41EA-935D-D4F4586AA840}"/>
              </a:ext>
            </a:extLst>
          </p:cNvPr>
          <p:cNvSpPr>
            <a:spLocks noGrp="1"/>
          </p:cNvSpPr>
          <p:nvPr>
            <p:ph type="title" hasCustomPrompt="1"/>
          </p:nvPr>
        </p:nvSpPr>
        <p:spPr>
          <a:xfrm>
            <a:off x="787178" y="1361923"/>
            <a:ext cx="6623040" cy="1421898"/>
          </a:xfrm>
        </p:spPr>
        <p:txBody>
          <a:bodyPr anchor="b" anchorCtr="0">
            <a:noAutofit/>
          </a:bodyPr>
          <a:lstStyle>
            <a:lvl1pPr>
              <a:lnSpc>
                <a:spcPct val="100000"/>
              </a:lnSpc>
              <a:defRPr sz="3200"/>
            </a:lvl1pPr>
          </a:lstStyle>
          <a:p>
            <a:r>
              <a:rPr lang="en-US" dirty="0"/>
              <a:t>Click to add title</a:t>
            </a:r>
          </a:p>
        </p:txBody>
      </p:sp>
      <p:sp>
        <p:nvSpPr>
          <p:cNvPr id="3" name="Content Placeholder 2">
            <a:extLst>
              <a:ext uri="{FF2B5EF4-FFF2-40B4-BE49-F238E27FC236}">
                <a16:creationId xmlns:a16="http://schemas.microsoft.com/office/drawing/2014/main" id="{C40EA5BF-04A6-2B17-0703-8419C4DB97FF}"/>
              </a:ext>
            </a:extLst>
          </p:cNvPr>
          <p:cNvSpPr>
            <a:spLocks noGrp="1"/>
          </p:cNvSpPr>
          <p:nvPr>
            <p:ph sz="quarter" idx="14" hasCustomPrompt="1"/>
          </p:nvPr>
        </p:nvSpPr>
        <p:spPr>
          <a:xfrm>
            <a:off x="787399" y="2916772"/>
            <a:ext cx="6622819" cy="2852639"/>
          </a:xfrm>
        </p:spPr>
        <p:txBody>
          <a:bodyPr anchor="t"/>
          <a:lstStyle>
            <a:lvl1pPr marL="0" indent="0">
              <a:lnSpc>
                <a:spcPct val="125000"/>
              </a:lnSpc>
              <a:spcAft>
                <a:spcPts val="600"/>
              </a:spcAft>
              <a:buNone/>
              <a:defRPr sz="2000" b="0"/>
            </a:lvl1pPr>
            <a:lvl2pPr>
              <a:lnSpc>
                <a:spcPct val="125000"/>
              </a:lnSpc>
              <a:spcAft>
                <a:spcPts val="600"/>
              </a:spcAft>
              <a:defRPr/>
            </a:lvl2pPr>
            <a:lvl3pPr>
              <a:lnSpc>
                <a:spcPct val="125000"/>
              </a:lnSpc>
              <a:spcAft>
                <a:spcPts val="600"/>
              </a:spcAft>
              <a:defRPr/>
            </a:lvl3pPr>
            <a:lvl4pPr>
              <a:lnSpc>
                <a:spcPct val="125000"/>
              </a:lnSpc>
              <a:spcAft>
                <a:spcPts val="600"/>
              </a:spcAft>
              <a:defRPr/>
            </a:lvl4pPr>
            <a:lvl5pPr>
              <a:lnSpc>
                <a:spcPct val="125000"/>
              </a:lnSpc>
              <a:spcAft>
                <a:spcPts val="600"/>
              </a:spcAf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1837301C-2B9B-4119-9002-BD6DB2AB87FB}"/>
              </a:ext>
              <a:ext uri="{C183D7F6-B498-43B3-948B-1728B52AA6E4}">
                <adec:decorative xmlns:adec="http://schemas.microsoft.com/office/drawing/2017/decorative" val="1"/>
              </a:ext>
            </a:extLst>
          </p:cNvPr>
          <p:cNvSpPr/>
          <p:nvPr userDrawn="1"/>
        </p:nvSpPr>
        <p:spPr>
          <a:xfrm>
            <a:off x="-1" y="6144405"/>
            <a:ext cx="8150087" cy="7135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BD12738D-D0ED-4899-A01C-42439B5B3E64}"/>
              </a:ext>
              <a:ext uri="{C183D7F6-B498-43B3-948B-1728B52AA6E4}">
                <adec:decorative xmlns:adec="http://schemas.microsoft.com/office/drawing/2017/decorative" val="1"/>
              </a:ext>
            </a:extLst>
          </p:cNvPr>
          <p:cNvSpPr/>
          <p:nvPr userDrawn="1"/>
        </p:nvSpPr>
        <p:spPr>
          <a:xfrm>
            <a:off x="8206532" y="6167615"/>
            <a:ext cx="3982418"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EED261D-45B9-40C1-8341-8B8B796E8AE2}"/>
              </a:ext>
              <a:ext uri="{C183D7F6-B498-43B3-948B-1728B52AA6E4}">
                <adec:decorative xmlns:adec="http://schemas.microsoft.com/office/drawing/2017/decorative" val="1"/>
              </a:ext>
            </a:extLst>
          </p:cNvPr>
          <p:cNvSpPr/>
          <p:nvPr userDrawn="1"/>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ooter Placeholder 7">
            <a:extLst>
              <a:ext uri="{FF2B5EF4-FFF2-40B4-BE49-F238E27FC236}">
                <a16:creationId xmlns:a16="http://schemas.microsoft.com/office/drawing/2014/main" id="{182CF530-D736-4104-8678-850EEDF997E6}"/>
              </a:ext>
            </a:extLst>
          </p:cNvPr>
          <p:cNvSpPr>
            <a:spLocks noGrp="1"/>
          </p:cNvSpPr>
          <p:nvPr>
            <p:ph type="ftr" sz="quarter" idx="11"/>
          </p:nvPr>
        </p:nvSpPr>
        <p:spPr>
          <a:xfrm>
            <a:off x="787178" y="6309360"/>
            <a:ext cx="6623040" cy="457200"/>
          </a:xfrm>
        </p:spPr>
        <p:txBody>
          <a:bodyPr/>
          <a:lstStyle>
            <a:lvl1pPr>
              <a:defRPr>
                <a:solidFill>
                  <a:schemeClr val="bg1"/>
                </a:solidFill>
              </a:defRPr>
            </a:lvl1pPr>
          </a:lstStyle>
          <a:p>
            <a:r>
              <a:rPr lang="en-US" dirty="0"/>
              <a:t>Presentation Title</a:t>
            </a:r>
          </a:p>
        </p:txBody>
      </p:sp>
      <p:sp>
        <p:nvSpPr>
          <p:cNvPr id="19" name="Date Placeholder 5">
            <a:extLst>
              <a:ext uri="{FF2B5EF4-FFF2-40B4-BE49-F238E27FC236}">
                <a16:creationId xmlns:a16="http://schemas.microsoft.com/office/drawing/2014/main" id="{8DEDB7CE-711E-4E43-9450-4C7BECE2FCFC}"/>
              </a:ext>
            </a:extLst>
          </p:cNvPr>
          <p:cNvSpPr>
            <a:spLocks noGrp="1"/>
          </p:cNvSpPr>
          <p:nvPr>
            <p:ph type="dt" sz="half" idx="10"/>
          </p:nvPr>
        </p:nvSpPr>
        <p:spPr>
          <a:xfrm>
            <a:off x="8379537" y="6309360"/>
            <a:ext cx="1885598" cy="457200"/>
          </a:xfrm>
        </p:spPr>
        <p:txBody>
          <a:bodyPr/>
          <a:lstStyle/>
          <a:p>
            <a:r>
              <a:rPr lang="en-US" dirty="0"/>
              <a:t>9/8/20XX</a:t>
            </a:r>
          </a:p>
        </p:txBody>
      </p:sp>
      <p:sp>
        <p:nvSpPr>
          <p:cNvPr id="20" name="Slide Number Placeholder 9">
            <a:extLst>
              <a:ext uri="{FF2B5EF4-FFF2-40B4-BE49-F238E27FC236}">
                <a16:creationId xmlns:a16="http://schemas.microsoft.com/office/drawing/2014/main" id="{F5D9588C-9E6B-42F6-8B42-D18388626ACB}"/>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
        <p:nvSpPr>
          <p:cNvPr id="18" name="Rectangle 17">
            <a:extLst>
              <a:ext uri="{FF2B5EF4-FFF2-40B4-BE49-F238E27FC236}">
                <a16:creationId xmlns:a16="http://schemas.microsoft.com/office/drawing/2014/main" id="{3E23953F-BF80-48E0-8282-62907D6C29C6}"/>
              </a:ext>
              <a:ext uri="{C183D7F6-B498-43B3-948B-1728B52AA6E4}">
                <adec:decorative xmlns:adec="http://schemas.microsoft.com/office/drawing/2017/decorative" val="1"/>
              </a:ext>
            </a:extLst>
          </p:cNvPr>
          <p:cNvSpPr/>
          <p:nvPr userDrawn="1"/>
        </p:nvSpPr>
        <p:spPr>
          <a:xfrm>
            <a:off x="8142523"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BD79D74E-6357-D3E7-30C0-09B4B82BA321}"/>
              </a:ext>
              <a:ext uri="{C183D7F6-B498-43B3-948B-1728B52AA6E4}">
                <adec:decorative xmlns:adec="http://schemas.microsoft.com/office/drawing/2017/decorative" val="1"/>
              </a:ext>
            </a:extLst>
          </p:cNvPr>
          <p:cNvSpPr/>
          <p:nvPr userDrawn="1"/>
        </p:nvSpPr>
        <p:spPr>
          <a:xfrm>
            <a:off x="8203482" y="1095507"/>
            <a:ext cx="3997653" cy="501689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07534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EA8D8870-8337-4ABD-9EA6-3D5AAB7E42D9}"/>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AC3B2DB-2CCA-4BD4-8D63-98257049E273}"/>
              </a:ext>
              <a:ext uri="{C183D7F6-B498-43B3-948B-1728B52AA6E4}">
                <adec:decorative xmlns:adec="http://schemas.microsoft.com/office/drawing/2017/decorative" val="1"/>
              </a:ext>
            </a:extLst>
          </p:cNvPr>
          <p:cNvSpPr/>
          <p:nvPr userDrawn="1"/>
        </p:nvSpPr>
        <p:spPr>
          <a:xfrm>
            <a:off x="0" y="825689"/>
            <a:ext cx="12192000" cy="5201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itle 1">
            <a:extLst>
              <a:ext uri="{FF2B5EF4-FFF2-40B4-BE49-F238E27FC236}">
                <a16:creationId xmlns:a16="http://schemas.microsoft.com/office/drawing/2014/main" id="{324DAAC3-FA37-4838-A298-327679F99F8A}"/>
              </a:ext>
            </a:extLst>
          </p:cNvPr>
          <p:cNvSpPr>
            <a:spLocks noGrp="1"/>
          </p:cNvSpPr>
          <p:nvPr>
            <p:ph type="ctrTitle" hasCustomPrompt="1"/>
          </p:nvPr>
        </p:nvSpPr>
        <p:spPr>
          <a:xfrm>
            <a:off x="1386629" y="825687"/>
            <a:ext cx="9643772" cy="5201730"/>
          </a:xfrm>
        </p:spPr>
        <p:txBody>
          <a:bodyPr tIns="182880" anchor="ctr" anchorCtr="0">
            <a:noAutofit/>
          </a:bodyPr>
          <a:lstStyle>
            <a:lvl1pPr algn="l">
              <a:lnSpc>
                <a:spcPct val="100000"/>
              </a:lnSpc>
              <a:defRPr sz="4800" cap="all" baseline="0">
                <a:solidFill>
                  <a:schemeClr val="bg1"/>
                </a:solidFill>
              </a:defRPr>
            </a:lvl1pPr>
          </a:lstStyle>
          <a:p>
            <a:r>
              <a:rPr lang="en-US" sz="4400" dirty="0">
                <a:solidFill>
                  <a:schemeClr val="bg1"/>
                </a:solidFill>
              </a:rPr>
              <a:t>CLICK TO ADD TITLE</a:t>
            </a:r>
          </a:p>
        </p:txBody>
      </p:sp>
      <p:sp>
        <p:nvSpPr>
          <p:cNvPr id="56" name="Rectangle 55">
            <a:extLst>
              <a:ext uri="{FF2B5EF4-FFF2-40B4-BE49-F238E27FC236}">
                <a16:creationId xmlns:a16="http://schemas.microsoft.com/office/drawing/2014/main" id="{FB792E4C-AD3B-4E88-8540-E75759746368}"/>
              </a:ext>
              <a:ext uri="{C183D7F6-B498-43B3-948B-1728B52AA6E4}">
                <adec:decorative xmlns:adec="http://schemas.microsoft.com/office/drawing/2017/decorative" val="1"/>
              </a:ext>
            </a:extLst>
          </p:cNvPr>
          <p:cNvSpPr/>
          <p:nvPr userDrawn="1"/>
        </p:nvSpPr>
        <p:spPr>
          <a:xfrm>
            <a:off x="-1" y="88969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A32632F-9ED1-4328-BBE3-B4E014156A29}"/>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EA124D3C-01E3-4B96-BDF0-54851D1739D0}"/>
              </a:ext>
              <a:ext uri="{C183D7F6-B498-43B3-948B-1728B52AA6E4}">
                <adec:decorative xmlns:adec="http://schemas.microsoft.com/office/drawing/2017/decorative" val="1"/>
              </a:ext>
            </a:extLst>
          </p:cNvPr>
          <p:cNvSpPr/>
          <p:nvPr userDrawn="1"/>
        </p:nvSpPr>
        <p:spPr>
          <a:xfrm rot="5400000">
            <a:off x="765851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167A64FF-37A7-4837-8033-CBEA22697ECA}"/>
              </a:ext>
              <a:ext uri="{C183D7F6-B498-43B3-948B-1728B52AA6E4}">
                <adec:decorative xmlns:adec="http://schemas.microsoft.com/office/drawing/2017/decorative" val="1"/>
              </a:ext>
            </a:extLst>
          </p:cNvPr>
          <p:cNvSpPr/>
          <p:nvPr userDrawn="1"/>
        </p:nvSpPr>
        <p:spPr>
          <a:xfrm>
            <a:off x="11119516" y="896046"/>
            <a:ext cx="1070775" cy="50777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3FC0C09F-8990-542B-199E-E6FADE2FEEFB}"/>
              </a:ext>
              <a:ext uri="{C183D7F6-B498-43B3-948B-1728B52AA6E4}">
                <adec:decorative xmlns:adec="http://schemas.microsoft.com/office/drawing/2017/decorative" val="1"/>
              </a:ext>
            </a:extLst>
          </p:cNvPr>
          <p:cNvSpPr/>
          <p:nvPr userDrawn="1"/>
        </p:nvSpPr>
        <p:spPr>
          <a:xfrm>
            <a:off x="11119516" y="0"/>
            <a:ext cx="1070775" cy="825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1F6F60C3-341E-9533-2415-66360A254A78}"/>
              </a:ext>
              <a:ext uri="{C183D7F6-B498-43B3-948B-1728B52AA6E4}">
                <adec:decorative xmlns:adec="http://schemas.microsoft.com/office/drawing/2017/decorative" val="1"/>
              </a:ext>
            </a:extLst>
          </p:cNvPr>
          <p:cNvSpPr/>
          <p:nvPr userDrawn="1"/>
        </p:nvSpPr>
        <p:spPr>
          <a:xfrm>
            <a:off x="11119515" y="6027421"/>
            <a:ext cx="1070775" cy="8305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94753914"/>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9/8/20XX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12084944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r>
              <a:rPr lang="en-US"/>
              <a:t>9/8/20XX</a:t>
            </a:r>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r>
              <a:rPr lang="en-US"/>
              <a:t>Presentation Title</a:t>
            </a:r>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75343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9/8/20XX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1875859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9/8/20XX</a:t>
            </a:r>
            <a:endParaRPr lang="en-US" dirty="0"/>
          </a:p>
        </p:txBody>
      </p:sp>
      <p:sp>
        <p:nvSpPr>
          <p:cNvPr id="8" name="Footer Placeholder 7"/>
          <p:cNvSpPr>
            <a:spLocks noGrp="1"/>
          </p:cNvSpPr>
          <p:nvPr>
            <p:ph type="ftr" sz="quarter" idx="11"/>
          </p:nvPr>
        </p:nvSpPr>
        <p:spPr/>
        <p:txBody>
          <a:bodyPr/>
          <a:lstStyle/>
          <a:p>
            <a:r>
              <a:rPr lang="en-US"/>
              <a:t>Presentation Title</a:t>
            </a:r>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smtClean="0"/>
              <a:pPr/>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415215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8/12/2024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 useBgFill="1">
        <p:nvSpPr>
          <p:cNvPr id="6" name="Rectangle 5">
            <a:extLst>
              <a:ext uri="{FF2B5EF4-FFF2-40B4-BE49-F238E27FC236}">
                <a16:creationId xmlns:a16="http://schemas.microsoft.com/office/drawing/2014/main" id="{94837D5C-EE88-BE2B-5940-6A8E20CAEEC6}"/>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7D6331A-AE6C-3009-DDD4-1671FF7E0F3D}"/>
              </a:ext>
              <a:ext uri="{C183D7F6-B498-43B3-948B-1728B52AA6E4}">
                <adec:decorative xmlns:adec="http://schemas.microsoft.com/office/drawing/2017/decorative" val="1"/>
              </a:ext>
            </a:extLst>
          </p:cNvPr>
          <p:cNvSpPr/>
          <p:nvPr userDrawn="1"/>
        </p:nvSpPr>
        <p:spPr>
          <a:xfrm>
            <a:off x="0" y="825689"/>
            <a:ext cx="12192000" cy="5201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8D7D28B-DE67-0B99-CDEB-A037FFC568ED}"/>
              </a:ext>
              <a:ext uri="{C183D7F6-B498-43B3-948B-1728B52AA6E4}">
                <adec:decorative xmlns:adec="http://schemas.microsoft.com/office/drawing/2017/decorative" val="1"/>
              </a:ext>
            </a:extLst>
          </p:cNvPr>
          <p:cNvSpPr/>
          <p:nvPr userDrawn="1"/>
        </p:nvSpPr>
        <p:spPr>
          <a:xfrm>
            <a:off x="-1" y="88969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58B9F3E3-6134-5423-F75E-B36E71A65278}"/>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B1F677F-A1EC-4CDA-E80E-4B3695465156}"/>
              </a:ext>
              <a:ext uri="{C183D7F6-B498-43B3-948B-1728B52AA6E4}">
                <adec:decorative xmlns:adec="http://schemas.microsoft.com/office/drawing/2017/decorative" val="1"/>
              </a:ext>
            </a:extLst>
          </p:cNvPr>
          <p:cNvSpPr/>
          <p:nvPr userDrawn="1"/>
        </p:nvSpPr>
        <p:spPr>
          <a:xfrm rot="5400000">
            <a:off x="765851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F1E2C06-C49E-A5AA-07A3-D134EFA3D29E}"/>
              </a:ext>
              <a:ext uri="{C183D7F6-B498-43B3-948B-1728B52AA6E4}">
                <adec:decorative xmlns:adec="http://schemas.microsoft.com/office/drawing/2017/decorative" val="1"/>
              </a:ext>
            </a:extLst>
          </p:cNvPr>
          <p:cNvSpPr/>
          <p:nvPr userDrawn="1"/>
        </p:nvSpPr>
        <p:spPr>
          <a:xfrm>
            <a:off x="11119516" y="896046"/>
            <a:ext cx="1070775" cy="50777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2BA39D8-E4F7-CD36-B80A-49D228C0FCA3}"/>
              </a:ext>
              <a:ext uri="{C183D7F6-B498-43B3-948B-1728B52AA6E4}">
                <adec:decorative xmlns:adec="http://schemas.microsoft.com/office/drawing/2017/decorative" val="1"/>
              </a:ext>
            </a:extLst>
          </p:cNvPr>
          <p:cNvSpPr/>
          <p:nvPr userDrawn="1"/>
        </p:nvSpPr>
        <p:spPr>
          <a:xfrm>
            <a:off x="11119516" y="0"/>
            <a:ext cx="1070775" cy="825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06F4721-4B2C-0638-8409-054F6738EAFD}"/>
              </a:ext>
              <a:ext uri="{C183D7F6-B498-43B3-948B-1728B52AA6E4}">
                <adec:decorative xmlns:adec="http://schemas.microsoft.com/office/drawing/2017/decorative" val="1"/>
              </a:ext>
            </a:extLst>
          </p:cNvPr>
          <p:cNvSpPr/>
          <p:nvPr userDrawn="1"/>
        </p:nvSpPr>
        <p:spPr>
          <a:xfrm>
            <a:off x="11119515" y="6027421"/>
            <a:ext cx="1070775" cy="8305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5789478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r>
              <a:rPr lang="en-US"/>
              <a:t>9/8/20XX</a:t>
            </a:r>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r>
              <a:rPr lang="en-US"/>
              <a:t>Presentation Title</a:t>
            </a:r>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938225541"/>
      </p:ext>
    </p:extLst>
  </p:cSld>
  <p:clrMapOvr>
    <a:masterClrMapping/>
  </p:clrMapOvr>
  <p:hf sldNum="0" hdr="0" ftr="0" dt="0"/>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r>
              <a:rPr lang="en-US"/>
              <a:t>9/8/20XX</a:t>
            </a:r>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r>
              <a:rPr lang="en-US"/>
              <a:t>Presentation Title</a:t>
            </a:r>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04140893"/>
      </p:ext>
    </p:extLst>
  </p:cSld>
  <p:clrMapOvr>
    <a:masterClrMapping/>
  </p:clrMapOvr>
  <p:hf sldNum="0" hdr="0" ftr="0" dt="0"/>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r>
              <a:rPr lang="en-US"/>
              <a:t>9/8/20XX</a:t>
            </a:r>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r>
              <a:rPr lang="en-US"/>
              <a:t>Presentation Title</a:t>
            </a:r>
            <a:endParaRPr lang="en-US" dirty="0"/>
          </a:p>
        </p:txBody>
      </p:sp>
    </p:spTree>
    <p:extLst>
      <p:ext uri="{BB962C8B-B14F-4D97-AF65-F5344CB8AC3E}">
        <p14:creationId xmlns:p14="http://schemas.microsoft.com/office/powerpoint/2010/main" val="137063196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r>
              <a:rPr lang="en-US"/>
              <a:t>9/8/20XX</a:t>
            </a:r>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r>
              <a:rPr lang="en-US"/>
              <a:t>Presentation Title</a:t>
            </a:r>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754897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82" r:id="rId13"/>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3.bin"/><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oleObject" Target="../embeddings/oleObject1.bin"/><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plus.lexis.com/api/document/collection/statutes-legislation/id/63TX-H5H1-DYB7-W1J0-00000-00?cite=Va.%20Code%20Ann.%20%C2%A7%2019.2-124&amp;context=1530671"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14B6A3-5F3E-4909-8ED5-87FE82492264}"/>
              </a:ext>
            </a:extLst>
          </p:cNvPr>
          <p:cNvSpPr>
            <a:spLocks noGrp="1"/>
          </p:cNvSpPr>
          <p:nvPr>
            <p:ph type="ctrTitle"/>
          </p:nvPr>
        </p:nvSpPr>
        <p:spPr/>
        <p:txBody>
          <a:bodyPr vert="horz" lIns="109728" tIns="109728" rIns="109728" bIns="91440" rtlCol="0" anchor="ctr">
            <a:normAutofit/>
          </a:bodyPr>
          <a:lstStyle/>
          <a:p>
            <a:r>
              <a:rPr lang="en-US" dirty="0"/>
              <a:t>Bond Hearings in general district court</a:t>
            </a:r>
          </a:p>
        </p:txBody>
      </p:sp>
      <p:sp>
        <p:nvSpPr>
          <p:cNvPr id="2" name="TextBox 1">
            <a:extLst>
              <a:ext uri="{FF2B5EF4-FFF2-40B4-BE49-F238E27FC236}">
                <a16:creationId xmlns:a16="http://schemas.microsoft.com/office/drawing/2014/main" id="{37173321-6999-6ECD-3542-AB8422BE5FA9}"/>
              </a:ext>
            </a:extLst>
          </p:cNvPr>
          <p:cNvSpPr txBox="1"/>
          <p:nvPr/>
        </p:nvSpPr>
        <p:spPr>
          <a:xfrm>
            <a:off x="1631576" y="4303059"/>
            <a:ext cx="7162800" cy="923330"/>
          </a:xfrm>
          <a:prstGeom prst="rect">
            <a:avLst/>
          </a:prstGeom>
          <a:noFill/>
        </p:spPr>
        <p:txBody>
          <a:bodyPr wrap="square" rtlCol="0">
            <a:spAutoFit/>
          </a:bodyPr>
          <a:lstStyle/>
          <a:p>
            <a:r>
              <a:rPr lang="en-US" dirty="0">
                <a:solidFill>
                  <a:schemeClr val="bg1"/>
                </a:solidFill>
              </a:rPr>
              <a:t>Paul D. Merullo, Judge</a:t>
            </a:r>
          </a:p>
          <a:p>
            <a:r>
              <a:rPr lang="en-US" dirty="0">
                <a:solidFill>
                  <a:schemeClr val="bg1"/>
                </a:solidFill>
              </a:rPr>
              <a:t>Virginia Beach Bar Association Bench/Bar Conference</a:t>
            </a:r>
          </a:p>
          <a:p>
            <a:r>
              <a:rPr lang="en-US" dirty="0">
                <a:solidFill>
                  <a:schemeClr val="bg1"/>
                </a:solidFill>
              </a:rPr>
              <a:t>August 15, 2024</a:t>
            </a:r>
          </a:p>
        </p:txBody>
      </p:sp>
    </p:spTree>
    <p:extLst>
      <p:ext uri="{BB962C8B-B14F-4D97-AF65-F5344CB8AC3E}">
        <p14:creationId xmlns:p14="http://schemas.microsoft.com/office/powerpoint/2010/main" val="2323907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a:extLst>
              <a:ext uri="{FF2B5EF4-FFF2-40B4-BE49-F238E27FC236}">
                <a16:creationId xmlns:a16="http://schemas.microsoft.com/office/drawing/2014/main" id="{D87A74B2-F79F-3D09-FF32-0245C618B0B9}"/>
              </a:ext>
            </a:extLst>
          </p:cNvPr>
          <p:cNvGraphicFramePr>
            <a:graphicFrameLocks noChangeAspect="1"/>
          </p:cNvGraphicFramePr>
          <p:nvPr>
            <p:extLst>
              <p:ext uri="{D42A27DB-BD31-4B8C-83A1-F6EECF244321}">
                <p14:modId xmlns:p14="http://schemas.microsoft.com/office/powerpoint/2010/main" val="1006541118"/>
              </p:ext>
            </p:extLst>
          </p:nvPr>
        </p:nvGraphicFramePr>
        <p:xfrm>
          <a:off x="2333625" y="519113"/>
          <a:ext cx="7524750" cy="5819775"/>
        </p:xfrm>
        <a:graphic>
          <a:graphicData uri="http://schemas.openxmlformats.org/presentationml/2006/ole">
            <mc:AlternateContent xmlns:mc="http://schemas.openxmlformats.org/markup-compatibility/2006">
              <mc:Choice xmlns:v="urn:schemas-microsoft-com:vml" Requires="v">
                <p:oleObj name="Acrobat Document" r:id="rId2" imgW="7524654" imgH="5819646" progId="AcroExch.Document.2020">
                  <p:embed/>
                </p:oleObj>
              </mc:Choice>
              <mc:Fallback>
                <p:oleObj name="Acrobat Document" r:id="rId2" imgW="7524654" imgH="5819646" progId="AcroExch.Document.2020">
                  <p:embed/>
                  <p:pic>
                    <p:nvPicPr>
                      <p:cNvPr id="0" name=""/>
                      <p:cNvPicPr/>
                      <p:nvPr/>
                    </p:nvPicPr>
                    <p:blipFill>
                      <a:blip r:embed="rId3"/>
                      <a:stretch>
                        <a:fillRect/>
                      </a:stretch>
                    </p:blipFill>
                    <p:spPr>
                      <a:xfrm>
                        <a:off x="2333625" y="519113"/>
                        <a:ext cx="7524750" cy="5819775"/>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9E45CDED-1729-DE8D-7469-64C420BBEB8B}"/>
              </a:ext>
            </a:extLst>
          </p:cNvPr>
          <p:cNvSpPr txBox="1"/>
          <p:nvPr/>
        </p:nvSpPr>
        <p:spPr>
          <a:xfrm>
            <a:off x="403412" y="600635"/>
            <a:ext cx="1595717" cy="3416320"/>
          </a:xfrm>
          <a:prstGeom prst="rect">
            <a:avLst/>
          </a:prstGeom>
          <a:noFill/>
        </p:spPr>
        <p:txBody>
          <a:bodyPr wrap="square" rtlCol="0">
            <a:spAutoFit/>
          </a:bodyPr>
          <a:lstStyle/>
          <a:p>
            <a:r>
              <a:rPr lang="en-US" dirty="0"/>
              <a:t>An illustrative case in which defendant is held without bond for FTA but not in custody for the underlying charge:</a:t>
            </a:r>
          </a:p>
        </p:txBody>
      </p:sp>
    </p:spTree>
    <p:extLst>
      <p:ext uri="{BB962C8B-B14F-4D97-AF65-F5344CB8AC3E}">
        <p14:creationId xmlns:p14="http://schemas.microsoft.com/office/powerpoint/2010/main" val="3840056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C255576-8572-0E18-0731-F1C98A338DE4}"/>
              </a:ext>
            </a:extLst>
          </p:cNvPr>
          <p:cNvSpPr txBox="1"/>
          <p:nvPr/>
        </p:nvSpPr>
        <p:spPr>
          <a:xfrm>
            <a:off x="1192306" y="654424"/>
            <a:ext cx="10192870" cy="5909310"/>
          </a:xfrm>
          <a:prstGeom prst="rect">
            <a:avLst/>
          </a:prstGeom>
          <a:noFill/>
        </p:spPr>
        <p:txBody>
          <a:bodyPr wrap="square" rtlCol="0">
            <a:spAutoFit/>
          </a:bodyPr>
          <a:lstStyle/>
          <a:p>
            <a:r>
              <a:rPr lang="en-US" dirty="0"/>
              <a:t>Being a lawyer is an art and not a science. </a:t>
            </a:r>
          </a:p>
          <a:p>
            <a:endParaRPr lang="en-US" dirty="0"/>
          </a:p>
          <a:p>
            <a:r>
              <a:rPr lang="en-US" dirty="0"/>
              <a:t>How to proceed with a motion for bond will vary, depending on each particular defendant, facts of case, and charges before the court.</a:t>
            </a:r>
          </a:p>
          <a:p>
            <a:endParaRPr lang="en-US" dirty="0"/>
          </a:p>
          <a:p>
            <a:r>
              <a:rPr lang="en-US" dirty="0"/>
              <a:t>Question:  Is it better for the defense attorney to proffer for the defendant or to have the defendant testify?  Proffers and evidence that would not be admissible at trial can be admitted in a bond hearing.  Va. Sup Ct. Rule 2:1101(c)</a:t>
            </a:r>
          </a:p>
          <a:p>
            <a:endParaRPr lang="en-US" dirty="0"/>
          </a:p>
          <a:p>
            <a:r>
              <a:rPr lang="en-US" dirty="0"/>
              <a:t>Question:  Are there certain situations where defense attorney will have defendant testify about facts of the case?</a:t>
            </a:r>
          </a:p>
          <a:p>
            <a:endParaRPr lang="en-US" dirty="0"/>
          </a:p>
          <a:p>
            <a:r>
              <a:rPr lang="en-US" dirty="0"/>
              <a:t>Question:  If you believe your defendant has zero chance of getting released, do you proceed with a bond hearing as a way to obtain extra early discovery, such as CWA proffer of facts?</a:t>
            </a:r>
          </a:p>
          <a:p>
            <a:endParaRPr lang="en-US" dirty="0"/>
          </a:p>
          <a:p>
            <a:r>
              <a:rPr lang="en-US" dirty="0"/>
              <a:t>Question:  Is it effective for prosecutor to question the defendant about his criminal history or best to just proffer that information to the court?</a:t>
            </a:r>
          </a:p>
          <a:p>
            <a:endParaRPr lang="en-US" dirty="0"/>
          </a:p>
          <a:p>
            <a:r>
              <a:rPr lang="en-US" dirty="0"/>
              <a:t>Question:  Is it effective for defense attorney to call family members, employer, character witnesses or preferrable that defense attorney proffer?</a:t>
            </a:r>
          </a:p>
          <a:p>
            <a:endParaRPr lang="en-US" dirty="0"/>
          </a:p>
        </p:txBody>
      </p:sp>
    </p:spTree>
    <p:extLst>
      <p:ext uri="{BB962C8B-B14F-4D97-AF65-F5344CB8AC3E}">
        <p14:creationId xmlns:p14="http://schemas.microsoft.com/office/powerpoint/2010/main" val="1113458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1847D32-E0CF-C6AD-AB29-3EAB4889A3A2}"/>
              </a:ext>
            </a:extLst>
          </p:cNvPr>
          <p:cNvSpPr txBox="1"/>
          <p:nvPr/>
        </p:nvSpPr>
        <p:spPr>
          <a:xfrm>
            <a:off x="1111624" y="618565"/>
            <a:ext cx="8677835" cy="1754326"/>
          </a:xfrm>
          <a:prstGeom prst="rect">
            <a:avLst/>
          </a:prstGeom>
          <a:noFill/>
        </p:spPr>
        <p:txBody>
          <a:bodyPr wrap="square" rtlCol="0">
            <a:spAutoFit/>
          </a:bodyPr>
          <a:lstStyle/>
          <a:p>
            <a:r>
              <a:rPr lang="en-US" dirty="0"/>
              <a:t>Bond hearings:  One of the most consequential proceedings in General District Court, yet a </a:t>
            </a:r>
            <a:r>
              <a:rPr lang="en-US" u="sng" dirty="0"/>
              <a:t>typical</a:t>
            </a:r>
            <a:r>
              <a:rPr lang="en-US" dirty="0"/>
              <a:t> bond hearing lasts 5 to 15 minutes.</a:t>
            </a:r>
          </a:p>
          <a:p>
            <a:endParaRPr lang="en-US" dirty="0"/>
          </a:p>
          <a:p>
            <a:endParaRPr lang="en-US" dirty="0"/>
          </a:p>
          <a:p>
            <a:endParaRPr lang="en-US" dirty="0"/>
          </a:p>
          <a:p>
            <a:endParaRPr lang="en-US" dirty="0"/>
          </a:p>
        </p:txBody>
      </p:sp>
      <p:pic>
        <p:nvPicPr>
          <p:cNvPr id="4" name="Picture 3" descr="Graphical user interface&#10;&#10;Description automatically generated">
            <a:extLst>
              <a:ext uri="{FF2B5EF4-FFF2-40B4-BE49-F238E27FC236}">
                <a16:creationId xmlns:a16="http://schemas.microsoft.com/office/drawing/2014/main" id="{2132FB8B-EE98-1DAC-E16C-F4C86167CB06}"/>
              </a:ext>
            </a:extLst>
          </p:cNvPr>
          <p:cNvPicPr>
            <a:picLocks noChangeAspect="1"/>
          </p:cNvPicPr>
          <p:nvPr/>
        </p:nvPicPr>
        <p:blipFill>
          <a:blip r:embed="rId2"/>
          <a:stretch>
            <a:fillRect/>
          </a:stretch>
        </p:blipFill>
        <p:spPr>
          <a:xfrm>
            <a:off x="1111624" y="1376978"/>
            <a:ext cx="9169101" cy="5157619"/>
          </a:xfrm>
          <a:prstGeom prst="rect">
            <a:avLst/>
          </a:prstGeom>
        </p:spPr>
      </p:pic>
    </p:spTree>
    <p:extLst>
      <p:ext uri="{BB962C8B-B14F-4D97-AF65-F5344CB8AC3E}">
        <p14:creationId xmlns:p14="http://schemas.microsoft.com/office/powerpoint/2010/main" val="22130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605C4205-D181-86F4-C720-C06F8E940134}"/>
              </a:ext>
            </a:extLst>
          </p:cNvPr>
          <p:cNvGraphicFramePr>
            <a:graphicFrameLocks noChangeAspect="1"/>
          </p:cNvGraphicFramePr>
          <p:nvPr>
            <p:extLst>
              <p:ext uri="{D42A27DB-BD31-4B8C-83A1-F6EECF244321}">
                <p14:modId xmlns:p14="http://schemas.microsoft.com/office/powerpoint/2010/main" val="1800538142"/>
              </p:ext>
            </p:extLst>
          </p:nvPr>
        </p:nvGraphicFramePr>
        <p:xfrm>
          <a:off x="2032000" y="719138"/>
          <a:ext cx="8128000" cy="5418137"/>
        </p:xfrm>
        <a:graphic>
          <a:graphicData uri="http://schemas.openxmlformats.org/presentationml/2006/ole">
            <mc:AlternateContent xmlns:mc="http://schemas.openxmlformats.org/markup-compatibility/2006">
              <mc:Choice xmlns:v="urn:schemas-microsoft-com:vml" Requires="v">
                <p:oleObj name="Bitmap Image" r:id="rId2" imgW="0" imgH="0" progId="Paint.Picture">
                  <p:embed/>
                </p:oleObj>
              </mc:Choice>
              <mc:Fallback>
                <p:oleObj name="Bitmap Image" r:id="rId2" imgW="0" imgH="0" progId="Paint.Picture">
                  <p:embed/>
                  <p:pic>
                    <p:nvPicPr>
                      <p:cNvPr id="0" name=""/>
                      <p:cNvPicPr/>
                      <p:nvPr/>
                    </p:nvPicPr>
                    <p:blipFill/>
                    <p:spPr>
                      <a:xfrm>
                        <a:off x="2032000" y="719138"/>
                        <a:ext cx="8128000" cy="5418137"/>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DB3CF357-AAD3-CDBB-E3F4-80C810BFAD31}"/>
              </a:ext>
            </a:extLst>
          </p:cNvPr>
          <p:cNvGraphicFramePr>
            <a:graphicFrameLocks noChangeAspect="1"/>
          </p:cNvGraphicFramePr>
          <p:nvPr>
            <p:extLst>
              <p:ext uri="{D42A27DB-BD31-4B8C-83A1-F6EECF244321}">
                <p14:modId xmlns:p14="http://schemas.microsoft.com/office/powerpoint/2010/main" val="1878723868"/>
              </p:ext>
            </p:extLst>
          </p:nvPr>
        </p:nvGraphicFramePr>
        <p:xfrm>
          <a:off x="4010025" y="719138"/>
          <a:ext cx="4171950" cy="5418137"/>
        </p:xfrm>
        <a:graphic>
          <a:graphicData uri="http://schemas.openxmlformats.org/presentationml/2006/ole">
            <mc:AlternateContent xmlns:mc="http://schemas.openxmlformats.org/markup-compatibility/2006">
              <mc:Choice xmlns:v="urn:schemas-microsoft-com:vml" Requires="v">
                <p:oleObj name="Acrobat Document" r:id="rId3" imgW="5800556" imgH="7534050" progId="AcroExch.Document.2020">
                  <p:embed/>
                </p:oleObj>
              </mc:Choice>
              <mc:Fallback>
                <p:oleObj name="Acrobat Document" r:id="rId3" imgW="5800556" imgH="7534050" progId="AcroExch.Document.2020">
                  <p:embed/>
                  <p:pic>
                    <p:nvPicPr>
                      <p:cNvPr id="0" name=""/>
                      <p:cNvPicPr/>
                      <p:nvPr/>
                    </p:nvPicPr>
                    <p:blipFill>
                      <a:blip r:embed="rId4"/>
                      <a:stretch>
                        <a:fillRect/>
                      </a:stretch>
                    </p:blipFill>
                    <p:spPr>
                      <a:xfrm>
                        <a:off x="4010025" y="719138"/>
                        <a:ext cx="4171950" cy="541813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51425578-6AC5-A93C-BCE4-A4D9878F3655}"/>
              </a:ext>
            </a:extLst>
          </p:cNvPr>
          <p:cNvSpPr txBox="1"/>
          <p:nvPr/>
        </p:nvSpPr>
        <p:spPr>
          <a:xfrm>
            <a:off x="636493" y="645458"/>
            <a:ext cx="2859741" cy="1569660"/>
          </a:xfrm>
          <a:prstGeom prst="rect">
            <a:avLst/>
          </a:prstGeom>
          <a:noFill/>
        </p:spPr>
        <p:txBody>
          <a:bodyPr wrap="square" rtlCol="0">
            <a:spAutoFit/>
          </a:bodyPr>
          <a:lstStyle/>
          <a:p>
            <a:r>
              <a:rPr lang="en-US" sz="2400" dirty="0"/>
              <a:t>An illustrative misdemeanor bond hearing court file:</a:t>
            </a:r>
          </a:p>
        </p:txBody>
      </p:sp>
    </p:spTree>
    <p:extLst>
      <p:ext uri="{BB962C8B-B14F-4D97-AF65-F5344CB8AC3E}">
        <p14:creationId xmlns:p14="http://schemas.microsoft.com/office/powerpoint/2010/main" val="2852606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F81137-DD30-BC59-0E0A-D5C9968AFFDE}"/>
              </a:ext>
            </a:extLst>
          </p:cNvPr>
          <p:cNvSpPr txBox="1"/>
          <p:nvPr/>
        </p:nvSpPr>
        <p:spPr>
          <a:xfrm>
            <a:off x="475129" y="422531"/>
            <a:ext cx="10847295" cy="4524315"/>
          </a:xfrm>
          <a:prstGeom prst="rect">
            <a:avLst/>
          </a:prstGeom>
          <a:noFill/>
        </p:spPr>
        <p:txBody>
          <a:bodyPr wrap="square" rtlCol="0">
            <a:spAutoFit/>
          </a:bodyPr>
          <a:lstStyle/>
          <a:p>
            <a:r>
              <a:rPr lang="en-US" dirty="0"/>
              <a:t>Sample questions defense attorney could ask client if answers are likely to be favorable:</a:t>
            </a:r>
          </a:p>
          <a:p>
            <a:endParaRPr lang="en-US" dirty="0"/>
          </a:p>
          <a:p>
            <a:pPr marL="342900" indent="-342900">
              <a:buFont typeface="+mj-lt"/>
              <a:buAutoNum type="arabicPeriod"/>
            </a:pPr>
            <a:r>
              <a:rPr lang="en-US" dirty="0"/>
              <a:t>Where will you be living if you are released? Do you own or rent?  Is your name on the lease?  Who else lives there with you?</a:t>
            </a:r>
          </a:p>
          <a:p>
            <a:pPr marL="342900" indent="-342900">
              <a:buFont typeface="+mj-lt"/>
              <a:buAutoNum type="arabicPeriod"/>
            </a:pPr>
            <a:r>
              <a:rPr lang="en-US" dirty="0"/>
              <a:t>Family situation (i.e. married/single, children)</a:t>
            </a:r>
          </a:p>
          <a:p>
            <a:pPr marL="342900" indent="-342900">
              <a:buFont typeface="+mj-lt"/>
              <a:buAutoNum type="arabicPeriod"/>
            </a:pPr>
            <a:r>
              <a:rPr lang="en-US" dirty="0"/>
              <a:t>Level of education</a:t>
            </a:r>
          </a:p>
          <a:p>
            <a:pPr marL="342900" indent="-342900">
              <a:buFont typeface="+mj-lt"/>
              <a:buAutoNum type="arabicPeriod"/>
            </a:pPr>
            <a:r>
              <a:rPr lang="en-US" dirty="0"/>
              <a:t>Are you employed?  Where?  What kind of work?  Length of employment</a:t>
            </a:r>
          </a:p>
          <a:p>
            <a:pPr marL="342900" indent="-342900">
              <a:buFont typeface="+mj-lt"/>
              <a:buAutoNum type="arabicPeriod"/>
            </a:pPr>
            <a:r>
              <a:rPr lang="en-US" dirty="0"/>
              <a:t>Are you currently on probation?</a:t>
            </a:r>
          </a:p>
          <a:p>
            <a:pPr marL="342900" indent="-342900">
              <a:buFont typeface="+mj-lt"/>
              <a:buAutoNum type="arabicPeriod"/>
            </a:pPr>
            <a:r>
              <a:rPr lang="en-US" dirty="0"/>
              <a:t>Do you have any other pending charges?</a:t>
            </a:r>
          </a:p>
          <a:p>
            <a:pPr marL="342900" indent="-342900">
              <a:buFont typeface="+mj-lt"/>
              <a:buAutoNum type="arabicPeriod"/>
            </a:pPr>
            <a:r>
              <a:rPr lang="en-US" dirty="0"/>
              <a:t>How did you come into contact with police when you were arrested/turned self in?</a:t>
            </a:r>
          </a:p>
          <a:p>
            <a:pPr marL="342900" indent="-342900">
              <a:buFont typeface="+mj-lt"/>
              <a:buAutoNum type="arabicPeriod"/>
            </a:pPr>
            <a:r>
              <a:rPr lang="en-US" dirty="0"/>
              <a:t>When did you find out you had an outstanding warrant?  (If applicable)</a:t>
            </a:r>
          </a:p>
          <a:p>
            <a:pPr marL="342900" indent="-342900">
              <a:buFont typeface="+mj-lt"/>
              <a:buAutoNum type="arabicPeriod"/>
            </a:pPr>
            <a:r>
              <a:rPr lang="en-US" dirty="0"/>
              <a:t>If the court puts you on pretrial supervision can you remain drug/alcohol free and comply with random testing and pretrial appointments?</a:t>
            </a:r>
          </a:p>
          <a:p>
            <a:endParaRPr lang="en-US" dirty="0"/>
          </a:p>
          <a:p>
            <a:endParaRPr lang="en-US" dirty="0"/>
          </a:p>
          <a:p>
            <a:endParaRPr lang="en-US" dirty="0"/>
          </a:p>
        </p:txBody>
      </p:sp>
      <p:pic>
        <p:nvPicPr>
          <p:cNvPr id="8" name="Picture 7" descr="A picture containing wall, person&#10;&#10;Description automatically generated">
            <a:extLst>
              <a:ext uri="{FF2B5EF4-FFF2-40B4-BE49-F238E27FC236}">
                <a16:creationId xmlns:a16="http://schemas.microsoft.com/office/drawing/2014/main" id="{346B6BE0-7BF1-2F1B-2DDF-C049F098EE80}"/>
              </a:ext>
            </a:extLst>
          </p:cNvPr>
          <p:cNvPicPr>
            <a:picLocks noChangeAspect="1"/>
          </p:cNvPicPr>
          <p:nvPr/>
        </p:nvPicPr>
        <p:blipFill>
          <a:blip r:embed="rId2"/>
          <a:stretch>
            <a:fillRect/>
          </a:stretch>
        </p:blipFill>
        <p:spPr>
          <a:xfrm>
            <a:off x="6491345" y="3928938"/>
            <a:ext cx="3618156" cy="2035816"/>
          </a:xfrm>
          <a:prstGeom prst="rect">
            <a:avLst/>
          </a:prstGeom>
        </p:spPr>
      </p:pic>
    </p:spTree>
    <p:extLst>
      <p:ext uri="{BB962C8B-B14F-4D97-AF65-F5344CB8AC3E}">
        <p14:creationId xmlns:p14="http://schemas.microsoft.com/office/powerpoint/2010/main" val="3709640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DD26DE-EBEF-2191-409F-C63386195031}"/>
              </a:ext>
            </a:extLst>
          </p:cNvPr>
          <p:cNvSpPr txBox="1"/>
          <p:nvPr/>
        </p:nvSpPr>
        <p:spPr>
          <a:xfrm>
            <a:off x="654424" y="1000461"/>
            <a:ext cx="10845501" cy="5078313"/>
          </a:xfrm>
          <a:prstGeom prst="rect">
            <a:avLst/>
          </a:prstGeom>
          <a:noFill/>
        </p:spPr>
        <p:txBody>
          <a:bodyPr wrap="square" rtlCol="0">
            <a:spAutoFit/>
          </a:bodyPr>
          <a:lstStyle/>
          <a:p>
            <a:r>
              <a:rPr lang="en-US" dirty="0"/>
              <a:t>Sample questions to be posed by prosecutor who is opposed to bond (if answers would be favorable to prosecution):</a:t>
            </a:r>
          </a:p>
          <a:p>
            <a:endParaRPr lang="en-US" dirty="0"/>
          </a:p>
          <a:p>
            <a:pPr marL="342900" indent="-342900">
              <a:buFont typeface="+mj-lt"/>
              <a:buAutoNum type="arabicPeriod"/>
            </a:pPr>
            <a:r>
              <a:rPr lang="en-US" dirty="0"/>
              <a:t>Do you have other pending charges? </a:t>
            </a:r>
          </a:p>
          <a:p>
            <a:pPr marL="342900" indent="-342900">
              <a:buFont typeface="+mj-lt"/>
              <a:buAutoNum type="arabicPeriod"/>
            </a:pPr>
            <a:r>
              <a:rPr lang="en-US" dirty="0"/>
              <a:t>Are you currently on probation?</a:t>
            </a:r>
          </a:p>
          <a:p>
            <a:pPr marL="342900" indent="-342900">
              <a:buFont typeface="+mj-lt"/>
              <a:buAutoNum type="arabicPeriod"/>
            </a:pPr>
            <a:r>
              <a:rPr lang="en-US" dirty="0"/>
              <a:t>What was the drug in question in your previous drug conviction (or drug for which you are on probation)?</a:t>
            </a:r>
          </a:p>
          <a:p>
            <a:pPr marL="342900" indent="-342900">
              <a:buFont typeface="+mj-lt"/>
              <a:buAutoNum type="arabicPeriod"/>
            </a:pPr>
            <a:r>
              <a:rPr lang="en-US" dirty="0"/>
              <a:t>Have you previously done inpatient substance abuse treatment?</a:t>
            </a:r>
          </a:p>
          <a:p>
            <a:pPr marL="342900" indent="-342900">
              <a:buFont typeface="+mj-lt"/>
              <a:buAutoNum type="arabicPeriod"/>
            </a:pPr>
            <a:r>
              <a:rPr lang="en-US" dirty="0"/>
              <a:t>Before you were arrested did you know you had an outstanding warrant?</a:t>
            </a:r>
          </a:p>
          <a:p>
            <a:pPr marL="342900" indent="-342900">
              <a:buFont typeface="+mj-lt"/>
              <a:buAutoNum type="arabicPeriod"/>
            </a:pPr>
            <a:r>
              <a:rPr lang="en-US" dirty="0"/>
              <a:t>How did you come into contact with police when you were arrested on this warrant?</a:t>
            </a:r>
          </a:p>
          <a:p>
            <a:pPr marL="342900" indent="-342900">
              <a:buFont typeface="+mj-lt"/>
              <a:buAutoNum type="arabicPeriod"/>
            </a:pPr>
            <a:endParaRPr lang="en-US" dirty="0"/>
          </a:p>
          <a:p>
            <a:r>
              <a:rPr lang="en-US" dirty="0"/>
              <a:t>Issues that may be adverse to the defendant to be pointed out in CWA proffer:</a:t>
            </a:r>
          </a:p>
          <a:p>
            <a:pPr marL="285750" indent="-285750">
              <a:buFont typeface="Wingdings" panose="05000000000000000000" pitchFamily="2" charset="2"/>
              <a:buChar char="ü"/>
            </a:pPr>
            <a:r>
              <a:rPr lang="en-US" dirty="0"/>
              <a:t>Weight of the evidence is strong</a:t>
            </a:r>
          </a:p>
          <a:p>
            <a:pPr marL="285750" indent="-285750">
              <a:buFont typeface="Wingdings" panose="05000000000000000000" pitchFamily="2" charset="2"/>
              <a:buChar char="ü"/>
            </a:pPr>
            <a:r>
              <a:rPr lang="en-US" dirty="0"/>
              <a:t>Prior history of failure to appear/pretrial noncompliance</a:t>
            </a:r>
          </a:p>
          <a:p>
            <a:pPr marL="285750" indent="-285750">
              <a:buFont typeface="Wingdings" panose="05000000000000000000" pitchFamily="2" charset="2"/>
              <a:buChar char="ü"/>
            </a:pPr>
            <a:r>
              <a:rPr lang="en-US" dirty="0"/>
              <a:t>Pending charges similar to charges before the court</a:t>
            </a:r>
          </a:p>
          <a:p>
            <a:pPr marL="285750" indent="-285750">
              <a:buFont typeface="Wingdings" panose="05000000000000000000" pitchFamily="2" charset="2"/>
              <a:buChar char="ü"/>
            </a:pPr>
            <a:r>
              <a:rPr lang="en-US" dirty="0"/>
              <a:t>Prior inpatient substance abuse treatment (where new inpatient program is being proposed)</a:t>
            </a:r>
          </a:p>
          <a:p>
            <a:pPr marL="285750" indent="-285750">
              <a:buFont typeface="Wingdings" panose="05000000000000000000" pitchFamily="2" charset="2"/>
              <a:buChar char="ü"/>
            </a:pPr>
            <a:r>
              <a:rPr lang="en-US" dirty="0"/>
              <a:t>Prior convictions or active probation for conduct similar to charges before the court</a:t>
            </a:r>
          </a:p>
          <a:p>
            <a:pPr marL="285750" indent="-285750">
              <a:buFont typeface="Wingdings" panose="05000000000000000000" pitchFamily="2" charset="2"/>
              <a:buChar char="ü"/>
            </a:pPr>
            <a:r>
              <a:rPr lang="en-US" dirty="0"/>
              <a:t>Lengthy or bad criminal record generally</a:t>
            </a:r>
          </a:p>
        </p:txBody>
      </p:sp>
    </p:spTree>
    <p:extLst>
      <p:ext uri="{BB962C8B-B14F-4D97-AF65-F5344CB8AC3E}">
        <p14:creationId xmlns:p14="http://schemas.microsoft.com/office/powerpoint/2010/main" val="1193911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DE6B89-9484-4E50-8387-C55E031D8549}"/>
              </a:ext>
            </a:extLst>
          </p:cNvPr>
          <p:cNvSpPr>
            <a:spLocks noGrp="1"/>
          </p:cNvSpPr>
          <p:nvPr>
            <p:ph type="title"/>
          </p:nvPr>
        </p:nvSpPr>
        <p:spPr>
          <a:xfrm>
            <a:off x="787178" y="1361923"/>
            <a:ext cx="6623040" cy="636694"/>
          </a:xfrm>
        </p:spPr>
        <p:txBody>
          <a:bodyPr>
            <a:normAutofit fontScale="90000"/>
          </a:bodyPr>
          <a:lstStyle/>
          <a:p>
            <a:r>
              <a:rPr lang="en-US" dirty="0"/>
              <a:t>Statutory Factors:</a:t>
            </a:r>
          </a:p>
        </p:txBody>
      </p:sp>
      <p:sp>
        <p:nvSpPr>
          <p:cNvPr id="6" name="TextBox 5">
            <a:extLst>
              <a:ext uri="{FF2B5EF4-FFF2-40B4-BE49-F238E27FC236}">
                <a16:creationId xmlns:a16="http://schemas.microsoft.com/office/drawing/2014/main" id="{1AF471A9-A0C4-B4F8-5AD0-3F704D99DD2E}"/>
              </a:ext>
            </a:extLst>
          </p:cNvPr>
          <p:cNvSpPr txBox="1"/>
          <p:nvPr/>
        </p:nvSpPr>
        <p:spPr>
          <a:xfrm>
            <a:off x="787178" y="1855182"/>
            <a:ext cx="5701553" cy="4278094"/>
          </a:xfrm>
          <a:prstGeom prst="rect">
            <a:avLst/>
          </a:prstGeom>
          <a:noFill/>
        </p:spPr>
        <p:txBody>
          <a:bodyPr wrap="square" rtlCol="0">
            <a:spAutoFit/>
          </a:bodyPr>
          <a:lstStyle/>
          <a:p>
            <a:pPr>
              <a:lnSpc>
                <a:spcPct val="150000"/>
              </a:lnSpc>
            </a:pPr>
            <a:r>
              <a:rPr lang="en-US" sz="1600" dirty="0"/>
              <a:t>Nature and circumstances of offense</a:t>
            </a:r>
          </a:p>
          <a:p>
            <a:pPr>
              <a:lnSpc>
                <a:spcPct val="150000"/>
              </a:lnSpc>
            </a:pPr>
            <a:r>
              <a:rPr lang="en-US" sz="1600" dirty="0"/>
              <a:t>Whether a firearm was used</a:t>
            </a:r>
          </a:p>
          <a:p>
            <a:pPr>
              <a:lnSpc>
                <a:spcPct val="150000"/>
              </a:lnSpc>
            </a:pPr>
            <a:r>
              <a:rPr lang="en-US" sz="1600" dirty="0"/>
              <a:t>Weight of the evidence</a:t>
            </a:r>
          </a:p>
          <a:p>
            <a:pPr>
              <a:lnSpc>
                <a:spcPct val="150000"/>
              </a:lnSpc>
            </a:pPr>
            <a:r>
              <a:rPr lang="en-US" sz="1600" dirty="0"/>
              <a:t>Financial resources of defendant</a:t>
            </a:r>
          </a:p>
          <a:p>
            <a:pPr>
              <a:lnSpc>
                <a:spcPct val="150000"/>
              </a:lnSpc>
            </a:pPr>
            <a:r>
              <a:rPr lang="en-US" sz="1600" dirty="0"/>
              <a:t>Character of the accused</a:t>
            </a:r>
          </a:p>
          <a:p>
            <a:pPr>
              <a:lnSpc>
                <a:spcPct val="150000"/>
              </a:lnSpc>
            </a:pPr>
            <a:r>
              <a:rPr lang="en-US" sz="1600" dirty="0"/>
              <a:t>Length of time in community</a:t>
            </a:r>
          </a:p>
          <a:p>
            <a:pPr>
              <a:lnSpc>
                <a:spcPct val="150000"/>
              </a:lnSpc>
            </a:pPr>
            <a:r>
              <a:rPr lang="en-US" sz="1600" dirty="0"/>
              <a:t>Record of convictions</a:t>
            </a:r>
          </a:p>
          <a:p>
            <a:pPr>
              <a:lnSpc>
                <a:spcPct val="150000"/>
              </a:lnSpc>
            </a:pPr>
            <a:r>
              <a:rPr lang="en-US" sz="1600" dirty="0"/>
              <a:t>History of court appearances/FTA</a:t>
            </a:r>
          </a:p>
          <a:p>
            <a:pPr>
              <a:lnSpc>
                <a:spcPct val="150000"/>
              </a:lnSpc>
            </a:pPr>
            <a:r>
              <a:rPr lang="en-US" sz="1600" dirty="0"/>
              <a:t>Likelihood to obstruct, intimidate</a:t>
            </a:r>
          </a:p>
          <a:p>
            <a:pPr>
              <a:lnSpc>
                <a:spcPct val="150000"/>
              </a:lnSpc>
            </a:pPr>
            <a:r>
              <a:rPr lang="en-US" sz="1600" dirty="0"/>
              <a:t>“any other information available” re:  appearance</a:t>
            </a:r>
          </a:p>
          <a:p>
            <a:endParaRPr lang="en-US" sz="1600" dirty="0"/>
          </a:p>
          <a:p>
            <a:r>
              <a:rPr lang="en-US" sz="1600" dirty="0"/>
              <a:t>Va Code 19.2-121</a:t>
            </a:r>
          </a:p>
        </p:txBody>
      </p:sp>
    </p:spTree>
    <p:extLst>
      <p:ext uri="{BB962C8B-B14F-4D97-AF65-F5344CB8AC3E}">
        <p14:creationId xmlns:p14="http://schemas.microsoft.com/office/powerpoint/2010/main" val="3318299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3E3CE4-6300-11D0-58CB-CD94590D94B8}"/>
              </a:ext>
            </a:extLst>
          </p:cNvPr>
          <p:cNvSpPr txBox="1"/>
          <p:nvPr/>
        </p:nvSpPr>
        <p:spPr>
          <a:xfrm>
            <a:off x="1484555" y="860612"/>
            <a:ext cx="9735671" cy="3831818"/>
          </a:xfrm>
          <a:prstGeom prst="rect">
            <a:avLst/>
          </a:prstGeom>
          <a:noFill/>
        </p:spPr>
        <p:txBody>
          <a:bodyPr wrap="square" rtlCol="0">
            <a:spAutoFit/>
          </a:bodyPr>
          <a:lstStyle/>
          <a:p>
            <a:r>
              <a:rPr lang="en-US" dirty="0"/>
              <a:t>Practice pointer:  Defense options if court denies motion for bond:</a:t>
            </a:r>
          </a:p>
          <a:p>
            <a:endParaRPr lang="en-US" dirty="0"/>
          </a:p>
          <a:p>
            <a:pPr marL="285750" indent="-285750">
              <a:lnSpc>
                <a:spcPct val="150000"/>
              </a:lnSpc>
              <a:buFont typeface="Wingdings" panose="05000000000000000000" pitchFamily="2" charset="2"/>
              <a:buChar char="ü"/>
            </a:pPr>
            <a:r>
              <a:rPr lang="en-US" dirty="0"/>
              <a:t>Appeal to Circuit Court</a:t>
            </a:r>
          </a:p>
          <a:p>
            <a:pPr marL="285750" indent="-285750">
              <a:lnSpc>
                <a:spcPct val="150000"/>
              </a:lnSpc>
              <a:buFont typeface="Wingdings" panose="05000000000000000000" pitchFamily="2" charset="2"/>
              <a:buChar char="ü"/>
            </a:pPr>
            <a:r>
              <a:rPr lang="en-US" dirty="0"/>
              <a:t>Ask judge to note “may reconsider if inpatient program is proposed”</a:t>
            </a:r>
          </a:p>
          <a:p>
            <a:pPr marL="285750" indent="-285750">
              <a:lnSpc>
                <a:spcPct val="150000"/>
              </a:lnSpc>
              <a:buFont typeface="Wingdings" panose="05000000000000000000" pitchFamily="2" charset="2"/>
              <a:buChar char="ü"/>
            </a:pPr>
            <a:r>
              <a:rPr lang="en-US" dirty="0"/>
              <a:t>Move to reconsider based on proposed inpatient substance abuse program</a:t>
            </a:r>
          </a:p>
          <a:p>
            <a:pPr marL="285750" indent="-285750">
              <a:lnSpc>
                <a:spcPct val="150000"/>
              </a:lnSpc>
              <a:buFont typeface="Wingdings" panose="05000000000000000000" pitchFamily="2" charset="2"/>
              <a:buChar char="ü"/>
            </a:pPr>
            <a:r>
              <a:rPr lang="en-US" dirty="0"/>
              <a:t>If possible to enter a plea (for example on a charge of FTA), ask judge if okay to just take a plea (defendant might be held w/o bond only on FTA</a:t>
            </a:r>
          </a:p>
          <a:p>
            <a:pPr marL="285750" indent="-285750">
              <a:lnSpc>
                <a:spcPct val="150000"/>
              </a:lnSpc>
              <a:buFont typeface="Wingdings" panose="05000000000000000000" pitchFamily="2" charset="2"/>
              <a:buChar char="ü"/>
            </a:pPr>
            <a:r>
              <a:rPr lang="en-US" dirty="0"/>
              <a:t>Advance defendant’s case to officer’s earlier court date, if any.  Check officer traffic AND criminal availability</a:t>
            </a:r>
          </a:p>
          <a:p>
            <a:endParaRPr lang="en-US" dirty="0"/>
          </a:p>
        </p:txBody>
      </p:sp>
    </p:spTree>
    <p:extLst>
      <p:ext uri="{BB962C8B-B14F-4D97-AF65-F5344CB8AC3E}">
        <p14:creationId xmlns:p14="http://schemas.microsoft.com/office/powerpoint/2010/main" val="3662607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20E3234-7197-7178-3010-B3416B276549}"/>
              </a:ext>
            </a:extLst>
          </p:cNvPr>
          <p:cNvSpPr txBox="1"/>
          <p:nvPr/>
        </p:nvSpPr>
        <p:spPr>
          <a:xfrm>
            <a:off x="959224" y="735106"/>
            <a:ext cx="10049435" cy="3693319"/>
          </a:xfrm>
          <a:prstGeom prst="rect">
            <a:avLst/>
          </a:prstGeom>
          <a:noFill/>
        </p:spPr>
        <p:txBody>
          <a:bodyPr wrap="square" rtlCol="0">
            <a:spAutoFit/>
          </a:bodyPr>
          <a:lstStyle/>
          <a:p>
            <a:r>
              <a:rPr lang="en-US" dirty="0"/>
              <a:t>Commonwealth Attorney May Appeal order granting bond:</a:t>
            </a:r>
          </a:p>
          <a:p>
            <a:endParaRPr lang="en-US" dirty="0"/>
          </a:p>
          <a:p>
            <a:pPr algn="l" fontAlgn="base"/>
            <a:r>
              <a:rPr lang="en-US" b="0" i="0" dirty="0">
                <a:solidFill>
                  <a:srgbClr val="212121"/>
                </a:solidFill>
                <a:effectLst/>
                <a:latin typeface="Lato" panose="020F0502020204030203" pitchFamily="34" charset="0"/>
              </a:rPr>
              <a:t>“Any bail decision made by a judge of a court may be appealed successively by the person to the next higher court, up to and including the Supreme Court of Virginia, where permitted by law.”</a:t>
            </a:r>
          </a:p>
          <a:p>
            <a:pPr algn="l" fontAlgn="base"/>
            <a:endParaRPr lang="en-US" dirty="0">
              <a:solidFill>
                <a:srgbClr val="212121"/>
              </a:solidFill>
              <a:latin typeface="Lato" panose="020F0502020204030203" pitchFamily="34" charset="0"/>
            </a:endParaRPr>
          </a:p>
          <a:p>
            <a:pPr algn="l" fontAlgn="base"/>
            <a:r>
              <a:rPr lang="en-US" b="0" i="0" dirty="0">
                <a:solidFill>
                  <a:srgbClr val="212121"/>
                </a:solidFill>
                <a:effectLst/>
                <a:latin typeface="Lato" panose="020F0502020204030203" pitchFamily="34" charset="0"/>
              </a:rPr>
              <a:t>“The court granting or denying such bail may, upon appeal thereof, and for good cause shown, stay execution of such order for so long as reasonably practicable for the party to obtain an expedited hearing before the next higher court.”</a:t>
            </a:r>
          </a:p>
          <a:p>
            <a:br>
              <a:rPr lang="en-US" dirty="0"/>
            </a:br>
            <a:r>
              <a:rPr lang="en-US" b="0" i="0" u="sng" dirty="0">
                <a:solidFill>
                  <a:srgbClr val="006EBB"/>
                </a:solidFill>
                <a:effectLst/>
                <a:latin typeface="Lato" panose="020F0502020204030203" pitchFamily="34" charset="0"/>
                <a:hlinkClick r:id="rId2"/>
              </a:rPr>
              <a:t>Va. Code Ann. § 19.2-124</a:t>
            </a:r>
            <a:endParaRPr lang="en-US" b="0" i="0" dirty="0">
              <a:solidFill>
                <a:srgbClr val="212121"/>
              </a:solidFill>
              <a:effectLst/>
              <a:latin typeface="Lato" panose="020F0502020204030203" pitchFamily="34" charset="0"/>
            </a:endParaRPr>
          </a:p>
          <a:p>
            <a:br>
              <a:rPr lang="en-US" dirty="0"/>
            </a:br>
            <a:r>
              <a:rPr lang="en-US" dirty="0"/>
              <a:t>Question:  How often does CWA appeal GDC bond decision to Circuit Court?</a:t>
            </a:r>
            <a:endParaRPr lang="en-US" u="sng" dirty="0">
              <a:solidFill>
                <a:srgbClr val="006EBB"/>
              </a:solidFill>
              <a:latin typeface="Lato" panose="020F0502020204030203" pitchFamily="34" charset="0"/>
            </a:endParaRPr>
          </a:p>
          <a:p>
            <a:endParaRPr lang="en-US" dirty="0"/>
          </a:p>
        </p:txBody>
      </p:sp>
    </p:spTree>
    <p:extLst>
      <p:ext uri="{BB962C8B-B14F-4D97-AF65-F5344CB8AC3E}">
        <p14:creationId xmlns:p14="http://schemas.microsoft.com/office/powerpoint/2010/main" val="2382347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C4DF63-F371-3FBB-1006-6BD5EFE9038D}"/>
              </a:ext>
            </a:extLst>
          </p:cNvPr>
          <p:cNvSpPr txBox="1"/>
          <p:nvPr/>
        </p:nvSpPr>
        <p:spPr>
          <a:xfrm>
            <a:off x="1228165" y="735106"/>
            <a:ext cx="9368117" cy="4801314"/>
          </a:xfrm>
          <a:prstGeom prst="rect">
            <a:avLst/>
          </a:prstGeom>
          <a:noFill/>
        </p:spPr>
        <p:txBody>
          <a:bodyPr wrap="square" rtlCol="0">
            <a:spAutoFit/>
          </a:bodyPr>
          <a:lstStyle/>
          <a:p>
            <a:r>
              <a:rPr lang="en-US" dirty="0"/>
              <a:t>Defense motion to reconsider bond Va. Code 19.2-130</a:t>
            </a:r>
          </a:p>
          <a:p>
            <a:endParaRPr lang="en-US" dirty="0"/>
          </a:p>
          <a:p>
            <a:r>
              <a:rPr lang="en-US" dirty="0"/>
              <a:t>Some illustrative examples of reasons:</a:t>
            </a:r>
          </a:p>
          <a:p>
            <a:endParaRPr lang="en-US" dirty="0"/>
          </a:p>
          <a:p>
            <a:pPr marL="285750" indent="-285750">
              <a:buFont typeface="Arial" panose="020B0604020202020204" pitchFamily="34" charset="0"/>
              <a:buChar char="•"/>
            </a:pPr>
            <a:r>
              <a:rPr lang="en-US" dirty="0"/>
              <a:t>Defendant suffers a continuance (i.e. Commonwealth’s witness unavailable/did not appear, awaiting lab analysis, CWA stuck in a jury trial)</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Weight of the evidence is not as strong as was thought at earlier bond hearing (i.e. defense attorney obtained exculpatory video of incident)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Defense attorney proposes inpatient substance abuse program</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Defense attorney proposes a vendor who can provide GPS location tracking or alcohol monitoring</a:t>
            </a:r>
          </a:p>
          <a:p>
            <a:endParaRPr lang="en-US" dirty="0"/>
          </a:p>
          <a:p>
            <a:r>
              <a:rPr lang="en-US" dirty="0"/>
              <a:t>**There is no explicit limit to the number of times a defendant held in custody can move for reconsideration of bond status. </a:t>
            </a:r>
          </a:p>
        </p:txBody>
      </p:sp>
    </p:spTree>
    <p:extLst>
      <p:ext uri="{BB962C8B-B14F-4D97-AF65-F5344CB8AC3E}">
        <p14:creationId xmlns:p14="http://schemas.microsoft.com/office/powerpoint/2010/main" val="1669953079"/>
      </p:ext>
    </p:extLst>
  </p:cSld>
  <p:clrMapOvr>
    <a:masterClrMapping/>
  </p:clrMapOvr>
</p:sld>
</file>

<file path=ppt/theme/theme1.xml><?xml version="1.0" encoding="utf-8"?>
<a:theme xmlns:a="http://schemas.openxmlformats.org/drawingml/2006/main" name="ShojiVTI">
  <a:themeElements>
    <a:clrScheme name="Shoji">
      <a:dk1>
        <a:sysClr val="windowText" lastClr="000000"/>
      </a:dk1>
      <a:lt1>
        <a:sysClr val="window" lastClr="FFFFFF"/>
      </a:lt1>
      <a:dk2>
        <a:srgbClr val="595460"/>
      </a:dk2>
      <a:lt2>
        <a:srgbClr val="EBEDEB"/>
      </a:lt2>
      <a:accent1>
        <a:srgbClr val="97A7B8"/>
      </a:accent1>
      <a:accent2>
        <a:srgbClr val="A5B592"/>
      </a:accent2>
      <a:accent3>
        <a:srgbClr val="CED228"/>
      </a:accent3>
      <a:accent4>
        <a:srgbClr val="D1C499"/>
      </a:accent4>
      <a:accent5>
        <a:srgbClr val="BDB3B6"/>
      </a:accent5>
      <a:accent6>
        <a:srgbClr val="C5A98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36CB81-A037-44A8-88EB-C0C0F17FD4B1}">
  <ds:schemaRefs>
    <ds:schemaRef ds:uri="http://schemas.microsoft.com/sharepoint/v3/contenttype/forms"/>
  </ds:schemaRefs>
</ds:datastoreItem>
</file>

<file path=customXml/itemProps2.xml><?xml version="1.0" encoding="utf-8"?>
<ds:datastoreItem xmlns:ds="http://schemas.openxmlformats.org/officeDocument/2006/customXml" ds:itemID="{57FF477C-132F-44F8-8C56-EBFF95FAF97B}">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2C1AA24C-4CA6-40FF-8947-DA1F6F4745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{F2202C44-4508-4F9C-827E-B9DE968263FD}tf56000440_win32</Template>
  <TotalTime>1614</TotalTime>
  <Words>963</Words>
  <Application>Microsoft Office PowerPoint</Application>
  <PresentationFormat>Widescreen</PresentationFormat>
  <Paragraphs>92</Paragraphs>
  <Slides>11</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20" baseType="lpstr">
      <vt:lpstr>Meiryo</vt:lpstr>
      <vt:lpstr>Arial</vt:lpstr>
      <vt:lpstr>Calibri</vt:lpstr>
      <vt:lpstr>Corbel</vt:lpstr>
      <vt:lpstr>Lato</vt:lpstr>
      <vt:lpstr>Wingdings</vt:lpstr>
      <vt:lpstr>ShojiVTI</vt:lpstr>
      <vt:lpstr>Paintbrush Picture</vt:lpstr>
      <vt:lpstr>Adobe Acrobat Document</vt:lpstr>
      <vt:lpstr>Bond Hearings in general district court</vt:lpstr>
      <vt:lpstr>PowerPoint Presentation</vt:lpstr>
      <vt:lpstr>PowerPoint Presentation</vt:lpstr>
      <vt:lpstr>PowerPoint Presentation</vt:lpstr>
      <vt:lpstr>PowerPoint Presentation</vt:lpstr>
      <vt:lpstr>Statutory Factors: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Bond Hearings in general district court</dc:title>
  <dc:creator>Paul Merullo</dc:creator>
  <cp:lastModifiedBy>Paul Merullo</cp:lastModifiedBy>
  <cp:revision>4</cp:revision>
  <dcterms:created xsi:type="dcterms:W3CDTF">2024-08-12T14:00:53Z</dcterms:created>
  <dcterms:modified xsi:type="dcterms:W3CDTF">2024-08-13T16:55:16Z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