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7" r:id="rId2"/>
    <p:sldId id="289" r:id="rId3"/>
    <p:sldId id="256" r:id="rId4"/>
    <p:sldId id="258" r:id="rId5"/>
    <p:sldId id="259" r:id="rId6"/>
    <p:sldId id="260" r:id="rId7"/>
    <p:sldId id="261" r:id="rId8"/>
    <p:sldId id="262" r:id="rId9"/>
    <p:sldId id="263" r:id="rId10"/>
    <p:sldId id="264" r:id="rId11"/>
    <p:sldId id="265" r:id="rId12"/>
    <p:sldId id="266" r:id="rId13"/>
    <p:sldId id="267" r:id="rId14"/>
    <p:sldId id="291" r:id="rId15"/>
    <p:sldId id="268" r:id="rId16"/>
    <p:sldId id="290" r:id="rId17"/>
    <p:sldId id="271" r:id="rId18"/>
    <p:sldId id="273" r:id="rId19"/>
    <p:sldId id="274" r:id="rId20"/>
    <p:sldId id="275" r:id="rId21"/>
    <p:sldId id="278" r:id="rId22"/>
    <p:sldId id="279" r:id="rId23"/>
    <p:sldId id="280" r:id="rId24"/>
    <p:sldId id="281" r:id="rId25"/>
    <p:sldId id="282" r:id="rId26"/>
    <p:sldId id="284" r:id="rId27"/>
    <p:sldId id="285" r:id="rId28"/>
    <p:sldId id="286" r:id="rId29"/>
    <p:sldId id="292" r:id="rId30"/>
    <p:sldId id="287" r:id="rId31"/>
    <p:sldId id="283" r:id="rId32"/>
  </p:sldIdLst>
  <p:sldSz cx="9144000" cy="6858000" type="screen4x3"/>
  <p:notesSz cx="6858000" cy="9144000"/>
  <p:embeddedFontLst>
    <p:embeddedFont>
      <p:font typeface="Century Schoolbook" panose="02040604050505020304" pitchFamily="18"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iNQ4/tgDxIgPydFM4le/YyIbin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08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064fb4857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064fb4857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3064fb4857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457200" y="1600200"/>
            <a:ext cx="7467600" cy="4873752"/>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 name="Google Shape;24;p30"/>
          <p:cNvSpPr txBox="1">
            <a:spLocks noGrp="1"/>
          </p:cNvSpPr>
          <p:nvPr>
            <p:ph type="dt" idx="10"/>
          </p:nvPr>
        </p:nvSpPr>
        <p:spPr>
          <a:xfrm rot="5400000">
            <a:off x="7589520" y="1081851"/>
            <a:ext cx="201168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6" name="Google Shape;26;p30"/>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457200" y="273050"/>
            <a:ext cx="7543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000"/>
              <a:buFont typeface="Century Schoolboo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dt" idx="10"/>
          </p:nvPr>
        </p:nvSpPr>
        <p:spPr>
          <a:xfrm rot="5400000">
            <a:off x="7589520" y="1081851"/>
            <a:ext cx="201168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1"/>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1"/>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2" name="Google Shape;32;p31"/>
          <p:cNvSpPr txBox="1">
            <a:spLocks noGrp="1"/>
          </p:cNvSpPr>
          <p:nvPr>
            <p:ph type="body" idx="1"/>
          </p:nvPr>
        </p:nvSpPr>
        <p:spPr>
          <a:xfrm>
            <a:off x="457200" y="2362200"/>
            <a:ext cx="3657600" cy="38862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3" name="Google Shape;33;p31"/>
          <p:cNvSpPr txBox="1">
            <a:spLocks noGrp="1"/>
          </p:cNvSpPr>
          <p:nvPr>
            <p:ph type="body" idx="2"/>
          </p:nvPr>
        </p:nvSpPr>
        <p:spPr>
          <a:xfrm>
            <a:off x="4371975" y="2362200"/>
            <a:ext cx="3657600" cy="38862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4" name="Google Shape;34;p31"/>
          <p:cNvSpPr>
            <a:spLocks noGrp="1"/>
          </p:cNvSpPr>
          <p:nvPr>
            <p:ph type="body" idx="3"/>
          </p:nvPr>
        </p:nvSpPr>
        <p:spPr>
          <a:xfrm>
            <a:off x="457200" y="1569720"/>
            <a:ext cx="3657600" cy="658368"/>
          </a:xfrm>
          <a:prstGeom prst="roundRect">
            <a:avLst>
              <a:gd name="adj" fmla="val 16667"/>
            </a:avLst>
          </a:prstGeom>
          <a:solidFill>
            <a:schemeClr val="accent1"/>
          </a:solidFill>
          <a:ln>
            <a:noFill/>
          </a:ln>
        </p:spPr>
        <p:txBody>
          <a:bodyPr spcFirstLastPara="1" wrap="square" lIns="91425" tIns="45700" rIns="91425" bIns="45700" anchor="ctr" anchorCtr="0">
            <a:normAutofit/>
          </a:bodyPr>
          <a:lstStyle>
            <a:lvl1pPr marL="457200" lvl="0" indent="-228600" algn="l">
              <a:spcBef>
                <a:spcPts val="600"/>
              </a:spcBef>
              <a:spcAft>
                <a:spcPts val="0"/>
              </a:spcAft>
              <a:buSzPts val="1400"/>
              <a:buFont typeface="Century Schoolbook"/>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5" name="Google Shape;35;p31"/>
          <p:cNvSpPr>
            <a:spLocks noGrp="1"/>
          </p:cNvSpPr>
          <p:nvPr>
            <p:ph type="body" idx="4"/>
          </p:nvPr>
        </p:nvSpPr>
        <p:spPr>
          <a:xfrm>
            <a:off x="4343400" y="1569720"/>
            <a:ext cx="3657600" cy="658368"/>
          </a:xfrm>
          <a:prstGeom prst="roundRect">
            <a:avLst>
              <a:gd name="adj" fmla="val 16667"/>
            </a:avLst>
          </a:prstGeom>
          <a:solidFill>
            <a:schemeClr val="accent1"/>
          </a:solidFill>
          <a:ln>
            <a:noFill/>
          </a:ln>
        </p:spPr>
        <p:txBody>
          <a:bodyPr spcFirstLastPara="1" wrap="square" lIns="91425" tIns="45700" rIns="91425" bIns="45700" anchor="ctr" anchorCtr="0">
            <a:normAutofit/>
          </a:bodyPr>
          <a:lstStyle>
            <a:lvl1pPr marL="457200" lvl="0" indent="-228600" algn="l">
              <a:spcBef>
                <a:spcPts val="600"/>
              </a:spcBef>
              <a:spcAft>
                <a:spcPts val="0"/>
              </a:spcAft>
              <a:buSzPts val="1400"/>
              <a:buFont typeface="Century Schoolbook"/>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32"/>
          <p:cNvSpPr txBox="1">
            <a:spLocks noGrp="1"/>
          </p:cNvSpPr>
          <p:nvPr>
            <p:ph type="dt" idx="10"/>
          </p:nvPr>
        </p:nvSpPr>
        <p:spPr>
          <a:xfrm rot="5400000">
            <a:off x="7589520" y="1081851"/>
            <a:ext cx="201168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4"/>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4"/>
          <p:cNvSpPr txBox="1">
            <a:spLocks noGrp="1"/>
          </p:cNvSpPr>
          <p:nvPr>
            <p:ph type="dt" idx="10"/>
          </p:nvPr>
        </p:nvSpPr>
        <p:spPr>
          <a:xfrm rot="5400000">
            <a:off x="7589520" y="1081851"/>
            <a:ext cx="201168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8" name="Google Shape;58;p34"/>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59"/>
        <p:cNvGrpSpPr/>
        <p:nvPr/>
      </p:nvGrpSpPr>
      <p:grpSpPr>
        <a:xfrm>
          <a:off x="0" y="0"/>
          <a:ext cx="0" cy="0"/>
          <a:chOff x="0" y="0"/>
          <a:chExt cx="0" cy="0"/>
        </a:xfrm>
      </p:grpSpPr>
      <p:sp>
        <p:nvSpPr>
          <p:cNvPr id="60" name="Google Shape;60;p35"/>
          <p:cNvSpPr txBox="1">
            <a:spLocks noGrp="1"/>
          </p:cNvSpPr>
          <p:nvPr>
            <p:ph type="title"/>
          </p:nvPr>
        </p:nvSpPr>
        <p:spPr>
          <a:xfrm>
            <a:off x="2286000" y="2895600"/>
            <a:ext cx="6172200" cy="20535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000"/>
              <a:buFont typeface="Century Schoolbook"/>
              <a:buNone/>
              <a:defRPr sz="30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5"/>
          <p:cNvSpPr txBox="1">
            <a:spLocks noGrp="1"/>
          </p:cNvSpPr>
          <p:nvPr>
            <p:ph type="body" idx="1"/>
          </p:nvPr>
        </p:nvSpPr>
        <p:spPr>
          <a:xfrm>
            <a:off x="2286000" y="5010150"/>
            <a:ext cx="6172200" cy="1371600"/>
          </a:xfrm>
          <a:prstGeom prst="rect">
            <a:avLst/>
          </a:prstGeom>
          <a:noFill/>
          <a:ln>
            <a:noFill/>
          </a:ln>
        </p:spPr>
        <p:txBody>
          <a:bodyPr spcFirstLastPara="1" wrap="square" lIns="91425" tIns="45700" rIns="91425" bIns="45700" anchor="t" anchorCtr="0">
            <a:normAutofit/>
          </a:bodyPr>
          <a:lstStyle>
            <a:lvl1pPr marL="457200" lvl="0" indent="-228600" algn="l">
              <a:spcBef>
                <a:spcPts val="600"/>
              </a:spcBef>
              <a:spcAft>
                <a:spcPts val="0"/>
              </a:spcAft>
              <a:buSzPts val="1260"/>
              <a:buNone/>
              <a:defRPr sz="1800" b="1">
                <a:solidFill>
                  <a:schemeClr val="lt2"/>
                </a:solidFill>
              </a:defRPr>
            </a:lvl1pPr>
            <a:lvl2pPr marL="914400" lvl="1" indent="-228600" algn="l">
              <a:spcBef>
                <a:spcPts val="360"/>
              </a:spcBef>
              <a:spcAft>
                <a:spcPts val="0"/>
              </a:spcAft>
              <a:buSzPts val="1440"/>
              <a:buNone/>
              <a:defRPr sz="1800">
                <a:solidFill>
                  <a:schemeClr val="lt1"/>
                </a:solidFill>
              </a:defRPr>
            </a:lvl2pPr>
            <a:lvl3pPr marL="1371600" lvl="2" indent="-228600" algn="l">
              <a:spcBef>
                <a:spcPts val="320"/>
              </a:spcBef>
              <a:spcAft>
                <a:spcPts val="0"/>
              </a:spcAft>
              <a:buSzPts val="960"/>
              <a:buNone/>
              <a:defRPr sz="1600">
                <a:solidFill>
                  <a:schemeClr val="lt1"/>
                </a:solidFill>
              </a:defRPr>
            </a:lvl3pPr>
            <a:lvl4pPr marL="1828800" lvl="3" indent="-228600" algn="l">
              <a:spcBef>
                <a:spcPts val="280"/>
              </a:spcBef>
              <a:spcAft>
                <a:spcPts val="0"/>
              </a:spcAft>
              <a:buSzPts val="840"/>
              <a:buNone/>
              <a:defRPr sz="1400">
                <a:solidFill>
                  <a:schemeClr val="lt1"/>
                </a:solidFill>
              </a:defRPr>
            </a:lvl4pPr>
            <a:lvl5pPr marL="2286000" lvl="4" indent="-228600" algn="l">
              <a:spcBef>
                <a:spcPts val="280"/>
              </a:spcBef>
              <a:spcAft>
                <a:spcPts val="0"/>
              </a:spcAft>
              <a:buSzPts val="952"/>
              <a:buNone/>
              <a:defRPr sz="1400">
                <a:solidFill>
                  <a:schemeClr val="lt1"/>
                </a:solidFill>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2" name="Google Shape;62;p35"/>
          <p:cNvSpPr txBox="1">
            <a:spLocks noGrp="1"/>
          </p:cNvSpPr>
          <p:nvPr>
            <p:ph type="dt" idx="10"/>
          </p:nvPr>
        </p:nvSpPr>
        <p:spPr>
          <a:xfrm rot="5400000">
            <a:off x="7763256" y="1170432"/>
            <a:ext cx="2286000" cy="381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5"/>
          <p:cNvSpPr txBox="1">
            <a:spLocks noGrp="1"/>
          </p:cNvSpPr>
          <p:nvPr>
            <p:ph type="ftr" idx="11"/>
          </p:nvPr>
        </p:nvSpPr>
        <p:spPr>
          <a:xfrm rot="5400000">
            <a:off x="7077456" y="4178808"/>
            <a:ext cx="36576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p:nvPr/>
        </p:nvSpPr>
        <p:spPr>
          <a:xfrm>
            <a:off x="381000" y="0"/>
            <a:ext cx="609600" cy="68580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65" name="Google Shape;65;p35"/>
          <p:cNvSpPr/>
          <p:nvPr/>
        </p:nvSpPr>
        <p:spPr>
          <a:xfrm>
            <a:off x="276336" y="0"/>
            <a:ext cx="104664" cy="68580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66" name="Google Shape;66;p35"/>
          <p:cNvSpPr/>
          <p:nvPr/>
        </p:nvSpPr>
        <p:spPr>
          <a:xfrm>
            <a:off x="990600" y="0"/>
            <a:ext cx="181872" cy="68580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67" name="Google Shape;67;p35"/>
          <p:cNvSpPr/>
          <p:nvPr/>
        </p:nvSpPr>
        <p:spPr>
          <a:xfrm>
            <a:off x="1141320" y="0"/>
            <a:ext cx="230280" cy="68580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cxnSp>
        <p:nvCxnSpPr>
          <p:cNvPr id="68" name="Google Shape;68;p35"/>
          <p:cNvCxnSpPr/>
          <p:nvPr/>
        </p:nvCxnSpPr>
        <p:spPr>
          <a:xfrm>
            <a:off x="106344" y="0"/>
            <a:ext cx="0" cy="68580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69" name="Google Shape;69;p35"/>
          <p:cNvCxnSpPr/>
          <p:nvPr/>
        </p:nvCxnSpPr>
        <p:spPr>
          <a:xfrm>
            <a:off x="914400" y="0"/>
            <a:ext cx="0" cy="68580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70" name="Google Shape;70;p35"/>
          <p:cNvCxnSpPr/>
          <p:nvPr/>
        </p:nvCxnSpPr>
        <p:spPr>
          <a:xfrm>
            <a:off x="854112" y="0"/>
            <a:ext cx="0" cy="6858000"/>
          </a:xfrm>
          <a:prstGeom prst="straightConnector1">
            <a:avLst/>
          </a:prstGeom>
          <a:noFill/>
          <a:ln w="57150" cap="flat" cmpd="sng">
            <a:solidFill>
              <a:srgbClr val="FEC2AC"/>
            </a:solidFill>
            <a:prstDash val="solid"/>
            <a:round/>
            <a:headEnd type="none" w="sm" len="sm"/>
            <a:tailEnd type="none" w="sm" len="sm"/>
          </a:ln>
        </p:spPr>
      </p:cxnSp>
      <p:cxnSp>
        <p:nvCxnSpPr>
          <p:cNvPr id="71" name="Google Shape;71;p35"/>
          <p:cNvCxnSpPr/>
          <p:nvPr/>
        </p:nvCxnSpPr>
        <p:spPr>
          <a:xfrm>
            <a:off x="1726640" y="0"/>
            <a:ext cx="0" cy="68580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72" name="Google Shape;72;p35"/>
          <p:cNvCxnSpPr/>
          <p:nvPr/>
        </p:nvCxnSpPr>
        <p:spPr>
          <a:xfrm>
            <a:off x="1066800" y="0"/>
            <a:ext cx="0" cy="6858000"/>
          </a:xfrm>
          <a:prstGeom prst="straightConnector1">
            <a:avLst/>
          </a:prstGeom>
          <a:noFill/>
          <a:ln w="9525" cap="flat" cmpd="sng">
            <a:solidFill>
              <a:srgbClr val="FEC2AC"/>
            </a:solidFill>
            <a:prstDash val="solid"/>
            <a:round/>
            <a:headEnd type="none" w="sm" len="sm"/>
            <a:tailEnd type="none" w="sm" len="sm"/>
          </a:ln>
        </p:spPr>
      </p:cxnSp>
      <p:sp>
        <p:nvSpPr>
          <p:cNvPr id="73" name="Google Shape;73;p35"/>
          <p:cNvSpPr/>
          <p:nvPr/>
        </p:nvSpPr>
        <p:spPr>
          <a:xfrm>
            <a:off x="1219200" y="0"/>
            <a:ext cx="76200" cy="68580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74" name="Google Shape;74;p35"/>
          <p:cNvSpPr/>
          <p:nvPr/>
        </p:nvSpPr>
        <p:spPr>
          <a:xfrm>
            <a:off x="609600" y="3429000"/>
            <a:ext cx="1295400" cy="1295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75" name="Google Shape;75;p35"/>
          <p:cNvSpPr/>
          <p:nvPr/>
        </p:nvSpPr>
        <p:spPr>
          <a:xfrm>
            <a:off x="1324704" y="4866752"/>
            <a:ext cx="641424" cy="6414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76" name="Google Shape;76;p35"/>
          <p:cNvSpPr/>
          <p:nvPr/>
        </p:nvSpPr>
        <p:spPr>
          <a:xfrm>
            <a:off x="1091080" y="5500632"/>
            <a:ext cx="137160" cy="1371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77" name="Google Shape;77;p35"/>
          <p:cNvSpPr/>
          <p:nvPr/>
        </p:nvSpPr>
        <p:spPr>
          <a:xfrm>
            <a:off x="1664208" y="5791200"/>
            <a:ext cx="274320" cy="27432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78" name="Google Shape;78;p35"/>
          <p:cNvSpPr/>
          <p:nvPr/>
        </p:nvSpPr>
        <p:spPr>
          <a:xfrm>
            <a:off x="1879040" y="4479888"/>
            <a:ext cx="365760" cy="3657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cxnSp>
        <p:nvCxnSpPr>
          <p:cNvPr id="79" name="Google Shape;79;p35"/>
          <p:cNvCxnSpPr/>
          <p:nvPr/>
        </p:nvCxnSpPr>
        <p:spPr>
          <a:xfrm>
            <a:off x="9097944" y="0"/>
            <a:ext cx="0" cy="6858000"/>
          </a:xfrm>
          <a:prstGeom prst="straightConnector1">
            <a:avLst/>
          </a:prstGeom>
          <a:noFill/>
          <a:ln w="57150" cap="flat" cmpd="thickThin">
            <a:solidFill>
              <a:srgbClr val="FEC2AC"/>
            </a:solidFill>
            <a:prstDash val="solid"/>
            <a:round/>
            <a:headEnd type="none" w="sm" len="sm"/>
            <a:tailEnd type="none" w="sm" len="sm"/>
          </a:ln>
        </p:spPr>
      </p:cxnSp>
      <p:sp>
        <p:nvSpPr>
          <p:cNvPr id="80" name="Google Shape;80;p35"/>
          <p:cNvSpPr txBox="1">
            <a:spLocks noGrp="1"/>
          </p:cNvSpPr>
          <p:nvPr>
            <p:ph type="sldNum" idx="12"/>
          </p:nvPr>
        </p:nvSpPr>
        <p:spPr>
          <a:xfrm>
            <a:off x="1340616" y="4928702"/>
            <a:ext cx="609600" cy="51752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3"/>
        <p:cNvGrpSpPr/>
        <p:nvPr/>
      </p:nvGrpSpPr>
      <p:grpSpPr>
        <a:xfrm>
          <a:off x="0" y="0"/>
          <a:ext cx="0" cy="0"/>
          <a:chOff x="0" y="0"/>
          <a:chExt cx="0" cy="0"/>
        </a:xfrm>
      </p:grpSpPr>
      <p:sp>
        <p:nvSpPr>
          <p:cNvPr id="104" name="Google Shape;104;p37"/>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37"/>
          <p:cNvSpPr txBox="1">
            <a:spLocks noGrp="1"/>
          </p:cNvSpPr>
          <p:nvPr>
            <p:ph type="dt" idx="10"/>
          </p:nvPr>
        </p:nvSpPr>
        <p:spPr>
          <a:xfrm rot="5400000">
            <a:off x="7589520" y="1081851"/>
            <a:ext cx="201168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7"/>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7"/>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08" name="Google Shape;108;p37"/>
          <p:cNvSpPr txBox="1">
            <a:spLocks noGrp="1"/>
          </p:cNvSpPr>
          <p:nvPr>
            <p:ph type="body" idx="1"/>
          </p:nvPr>
        </p:nvSpPr>
        <p:spPr>
          <a:xfrm>
            <a:off x="457200" y="1600200"/>
            <a:ext cx="3657600" cy="45720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9" name="Google Shape;109;p37"/>
          <p:cNvSpPr txBox="1">
            <a:spLocks noGrp="1"/>
          </p:cNvSpPr>
          <p:nvPr>
            <p:ph type="body" idx="2"/>
          </p:nvPr>
        </p:nvSpPr>
        <p:spPr>
          <a:xfrm>
            <a:off x="4270248" y="1600200"/>
            <a:ext cx="3657600" cy="45720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10"/>
        <p:cNvGrpSpPr/>
        <p:nvPr/>
      </p:nvGrpSpPr>
      <p:grpSpPr>
        <a:xfrm>
          <a:off x="0" y="0"/>
          <a:ext cx="0" cy="0"/>
          <a:chOff x="0" y="0"/>
          <a:chExt cx="0" cy="0"/>
        </a:xfrm>
      </p:grpSpPr>
      <p:cxnSp>
        <p:nvCxnSpPr>
          <p:cNvPr id="111" name="Google Shape;111;p38"/>
          <p:cNvCxnSpPr/>
          <p:nvPr/>
        </p:nvCxnSpPr>
        <p:spPr>
          <a:xfrm>
            <a:off x="8763000" y="0"/>
            <a:ext cx="0" cy="6858000"/>
          </a:xfrm>
          <a:prstGeom prst="straightConnector1">
            <a:avLst/>
          </a:prstGeom>
          <a:noFill/>
          <a:ln w="38100" cap="flat" cmpd="sng">
            <a:solidFill>
              <a:srgbClr val="FEC2AC"/>
            </a:solidFill>
            <a:prstDash val="solid"/>
            <a:round/>
            <a:headEnd type="none" w="sm" len="sm"/>
            <a:tailEnd type="none" w="sm" len="sm"/>
          </a:ln>
        </p:spPr>
      </p:cxnSp>
      <p:sp>
        <p:nvSpPr>
          <p:cNvPr id="112" name="Google Shape;112;p38"/>
          <p:cNvSpPr/>
          <p:nvPr/>
        </p:nvSpPr>
        <p:spPr>
          <a:xfrm>
            <a:off x="8156448" y="5715000"/>
            <a:ext cx="548640" cy="5486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113" name="Google Shape;113;p38"/>
          <p:cNvSpPr txBox="1">
            <a:spLocks noGrp="1"/>
          </p:cNvSpPr>
          <p:nvPr>
            <p:ph type="title"/>
          </p:nvPr>
        </p:nvSpPr>
        <p:spPr>
          <a:xfrm rot="5400000">
            <a:off x="3350133" y="3200400"/>
            <a:ext cx="6309360" cy="457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2000"/>
              <a:buFont typeface="Century Schoolbook"/>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38"/>
          <p:cNvSpPr>
            <a:spLocks noGrp="1"/>
          </p:cNvSpPr>
          <p:nvPr>
            <p:ph type="pic" idx="2"/>
          </p:nvPr>
        </p:nvSpPr>
        <p:spPr>
          <a:xfrm>
            <a:off x="0" y="0"/>
            <a:ext cx="6172200" cy="6858000"/>
          </a:xfrm>
          <a:prstGeom prst="rect">
            <a:avLst/>
          </a:prstGeom>
          <a:solidFill>
            <a:schemeClr val="dk2"/>
          </a:solidFill>
          <a:ln>
            <a:noFill/>
          </a:ln>
        </p:spPr>
      </p:sp>
      <p:sp>
        <p:nvSpPr>
          <p:cNvPr id="115" name="Google Shape;115;p38"/>
          <p:cNvSpPr txBox="1">
            <a:spLocks noGrp="1"/>
          </p:cNvSpPr>
          <p:nvPr>
            <p:ph type="body" idx="1"/>
          </p:nvPr>
        </p:nvSpPr>
        <p:spPr>
          <a:xfrm>
            <a:off x="6765798" y="264795"/>
            <a:ext cx="1524000" cy="4956048"/>
          </a:xfrm>
          <a:prstGeom prst="rect">
            <a:avLst/>
          </a:prstGeom>
          <a:noFill/>
          <a:ln>
            <a:noFill/>
          </a:ln>
        </p:spPr>
        <p:txBody>
          <a:bodyPr spcFirstLastPara="1" wrap="square" lIns="91425" tIns="45700" rIns="91425" bIns="45700" anchor="t" anchorCtr="0">
            <a:normAutofit/>
          </a:bodyPr>
          <a:lstStyle>
            <a:lvl1pPr marL="457200" lvl="0" indent="-228600" algn="l">
              <a:spcBef>
                <a:spcPts val="100"/>
              </a:spcBef>
              <a:spcAft>
                <a:spcPts val="0"/>
              </a:spcAft>
              <a:buSzPts val="840"/>
              <a:buFont typeface="Century Schoolbook"/>
              <a:buNone/>
              <a:defRPr sz="1200"/>
            </a:lvl1pPr>
            <a:lvl2pPr marL="914400" lvl="1" indent="-289560" algn="l">
              <a:spcBef>
                <a:spcPts val="400"/>
              </a:spcBef>
              <a:spcAft>
                <a:spcPts val="0"/>
              </a:spcAft>
              <a:buSzPts val="960"/>
              <a:buChar char="⚫"/>
              <a:defRPr sz="1200"/>
            </a:lvl2pPr>
            <a:lvl3pPr marL="1371600" lvl="2" indent="-266700" algn="l">
              <a:spcBef>
                <a:spcPts val="200"/>
              </a:spcBef>
              <a:spcAft>
                <a:spcPts val="0"/>
              </a:spcAft>
              <a:buSzPts val="600"/>
              <a:buChar char="🞆"/>
              <a:defRPr sz="1000"/>
            </a:lvl3pPr>
            <a:lvl4pPr marL="1828800" lvl="3" indent="-262889" algn="l">
              <a:spcBef>
                <a:spcPts val="180"/>
              </a:spcBef>
              <a:spcAft>
                <a:spcPts val="0"/>
              </a:spcAft>
              <a:buSzPts val="540"/>
              <a:buChar char="🞆"/>
              <a:defRPr sz="900"/>
            </a:lvl4pPr>
            <a:lvl5pPr marL="2286000" lvl="4" indent="-267461" algn="l">
              <a:spcBef>
                <a:spcPts val="180"/>
              </a:spcBef>
              <a:spcAft>
                <a:spcPts val="0"/>
              </a:spcAft>
              <a:buSzPts val="612"/>
              <a:buChar char="⚫"/>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cxnSp>
        <p:nvCxnSpPr>
          <p:cNvPr id="116" name="Google Shape;116;p38"/>
          <p:cNvCxnSpPr/>
          <p:nvPr/>
        </p:nvCxnSpPr>
        <p:spPr>
          <a:xfrm>
            <a:off x="8991600" y="0"/>
            <a:ext cx="0" cy="6858000"/>
          </a:xfrm>
          <a:prstGeom prst="straightConnector1">
            <a:avLst/>
          </a:prstGeom>
          <a:noFill/>
          <a:ln w="9525" cap="flat" cmpd="sng">
            <a:solidFill>
              <a:schemeClr val="lt1"/>
            </a:solidFill>
            <a:prstDash val="solid"/>
            <a:round/>
            <a:headEnd type="none" w="sm" len="sm"/>
            <a:tailEnd type="none" w="sm" len="sm"/>
          </a:ln>
        </p:spPr>
      </p:cxnSp>
      <p:sp>
        <p:nvSpPr>
          <p:cNvPr id="117" name="Google Shape;117;p38"/>
          <p:cNvSpPr/>
          <p:nvPr/>
        </p:nvSpPr>
        <p:spPr>
          <a:xfrm>
            <a:off x="8839200" y="0"/>
            <a:ext cx="304800" cy="6858000"/>
          </a:xfrm>
          <a:prstGeom prst="rect">
            <a:avLst/>
          </a:prstGeom>
          <a:solidFill>
            <a:srgbClr val="FEC2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cxnSp>
        <p:nvCxnSpPr>
          <p:cNvPr id="118" name="Google Shape;118;p38"/>
          <p:cNvCxnSpPr/>
          <p:nvPr/>
        </p:nvCxnSpPr>
        <p:spPr>
          <a:xfrm>
            <a:off x="8915400" y="0"/>
            <a:ext cx="0" cy="6858000"/>
          </a:xfrm>
          <a:prstGeom prst="straightConnector1">
            <a:avLst/>
          </a:prstGeom>
          <a:noFill/>
          <a:ln w="9525" cap="flat" cmpd="sng">
            <a:solidFill>
              <a:schemeClr val="accent1"/>
            </a:solidFill>
            <a:prstDash val="solid"/>
            <a:round/>
            <a:headEnd type="none" w="sm" len="sm"/>
            <a:tailEnd type="none" w="sm" len="sm"/>
          </a:ln>
        </p:spPr>
      </p:cxnSp>
      <p:cxnSp>
        <p:nvCxnSpPr>
          <p:cNvPr id="119" name="Google Shape;119;p38"/>
          <p:cNvCxnSpPr/>
          <p:nvPr/>
        </p:nvCxnSpPr>
        <p:spPr>
          <a:xfrm>
            <a:off x="6248400" y="0"/>
            <a:ext cx="0" cy="6858000"/>
          </a:xfrm>
          <a:prstGeom prst="straightConnector1">
            <a:avLst/>
          </a:prstGeom>
          <a:noFill/>
          <a:ln w="38100" cap="flat" cmpd="sng">
            <a:solidFill>
              <a:srgbClr val="FEC2AC"/>
            </a:solidFill>
            <a:prstDash val="solid"/>
            <a:round/>
            <a:headEnd type="none" w="sm" len="sm"/>
            <a:tailEnd type="none" w="sm" len="sm"/>
          </a:ln>
        </p:spPr>
      </p:cxnSp>
      <p:cxnSp>
        <p:nvCxnSpPr>
          <p:cNvPr id="120" name="Google Shape;120;p38"/>
          <p:cNvCxnSpPr/>
          <p:nvPr/>
        </p:nvCxnSpPr>
        <p:spPr>
          <a:xfrm>
            <a:off x="6192296" y="0"/>
            <a:ext cx="0" cy="6858000"/>
          </a:xfrm>
          <a:prstGeom prst="straightConnector1">
            <a:avLst/>
          </a:prstGeom>
          <a:noFill/>
          <a:ln w="12700" cap="flat" cmpd="sng">
            <a:solidFill>
              <a:schemeClr val="accent1"/>
            </a:solidFill>
            <a:prstDash val="solid"/>
            <a:round/>
            <a:headEnd type="none" w="sm" len="sm"/>
            <a:tailEnd type="none" w="sm" len="sm"/>
          </a:ln>
        </p:spPr>
      </p:cxnSp>
      <p:sp>
        <p:nvSpPr>
          <p:cNvPr id="121" name="Google Shape;121;p38"/>
          <p:cNvSpPr txBox="1">
            <a:spLocks noGrp="1"/>
          </p:cNvSpPr>
          <p:nvPr>
            <p:ph type="dt" idx="10"/>
          </p:nvPr>
        </p:nvSpPr>
        <p:spPr>
          <a:xfrm rot="5400000">
            <a:off x="7589520" y="1081851"/>
            <a:ext cx="201168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8"/>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23" name="Google Shape;123;p38"/>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4"/>
        <p:cNvGrpSpPr/>
        <p:nvPr/>
      </p:nvGrpSpPr>
      <p:grpSpPr>
        <a:xfrm>
          <a:off x="0" y="0"/>
          <a:ext cx="0" cy="0"/>
          <a:chOff x="0" y="0"/>
          <a:chExt cx="0" cy="0"/>
        </a:xfrm>
      </p:grpSpPr>
      <p:sp>
        <p:nvSpPr>
          <p:cNvPr id="125" name="Google Shape;125;p39"/>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9"/>
          <p:cNvSpPr txBox="1">
            <a:spLocks noGrp="1"/>
          </p:cNvSpPr>
          <p:nvPr>
            <p:ph type="body" idx="1"/>
          </p:nvPr>
        </p:nvSpPr>
        <p:spPr>
          <a:xfrm rot="5400000">
            <a:off x="1754124" y="303276"/>
            <a:ext cx="4873752" cy="74676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27" name="Google Shape;127;p39"/>
          <p:cNvSpPr txBox="1">
            <a:spLocks noGrp="1"/>
          </p:cNvSpPr>
          <p:nvPr>
            <p:ph type="dt" idx="10"/>
          </p:nvPr>
        </p:nvSpPr>
        <p:spPr>
          <a:xfrm rot="5400000">
            <a:off x="7589520" y="1081851"/>
            <a:ext cx="201168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39"/>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9"/>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0"/>
        <p:cNvGrpSpPr/>
        <p:nvPr/>
      </p:nvGrpSpPr>
      <p:grpSpPr>
        <a:xfrm>
          <a:off x="0" y="0"/>
          <a:ext cx="0" cy="0"/>
          <a:chOff x="0" y="0"/>
          <a:chExt cx="0" cy="0"/>
        </a:xfrm>
      </p:grpSpPr>
      <p:sp>
        <p:nvSpPr>
          <p:cNvPr id="131" name="Google Shape;131;p40"/>
          <p:cNvSpPr txBox="1">
            <a:spLocks noGrp="1"/>
          </p:cNvSpPr>
          <p:nvPr>
            <p:ph type="title"/>
          </p:nvPr>
        </p:nvSpPr>
        <p:spPr>
          <a:xfrm rot="5400000">
            <a:off x="4541838" y="2362202"/>
            <a:ext cx="5851525" cy="1676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4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33" name="Google Shape;133;p40"/>
          <p:cNvSpPr txBox="1">
            <a:spLocks noGrp="1"/>
          </p:cNvSpPr>
          <p:nvPr>
            <p:ph type="dt" idx="10"/>
          </p:nvPr>
        </p:nvSpPr>
        <p:spPr>
          <a:xfrm rot="5400000">
            <a:off x="7589520" y="1081851"/>
            <a:ext cx="201168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40"/>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40"/>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cxnSp>
        <p:nvCxnSpPr>
          <p:cNvPr id="10" name="Google Shape;10;p29"/>
          <p:cNvCxnSpPr/>
          <p:nvPr/>
        </p:nvCxnSpPr>
        <p:spPr>
          <a:xfrm>
            <a:off x="8763000" y="0"/>
            <a:ext cx="0" cy="6858000"/>
          </a:xfrm>
          <a:prstGeom prst="straightConnector1">
            <a:avLst/>
          </a:prstGeom>
          <a:noFill/>
          <a:ln w="38100" cap="flat" cmpd="sng">
            <a:solidFill>
              <a:srgbClr val="FEC2AC">
                <a:alpha val="92941"/>
              </a:srgbClr>
            </a:solidFill>
            <a:prstDash val="solid"/>
            <a:round/>
            <a:headEnd type="none" w="sm" len="sm"/>
            <a:tailEnd type="none" w="sm" len="sm"/>
          </a:ln>
        </p:spPr>
      </p:cxnSp>
      <p:sp>
        <p:nvSpPr>
          <p:cNvPr id="11" name="Google Shape;11;p29"/>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lt2"/>
              </a:buClr>
              <a:buSzPts val="3000"/>
              <a:buFont typeface="Century Schoolbook"/>
              <a:buNone/>
              <a:defRPr sz="3000" b="0" i="0" u="none" strike="noStrike" cap="small">
                <a:solidFill>
                  <a:schemeClr val="lt2"/>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9"/>
          <p:cNvSpPr txBox="1">
            <a:spLocks noGrp="1"/>
          </p:cNvSpPr>
          <p:nvPr>
            <p:ph type="body" idx="1"/>
          </p:nvPr>
        </p:nvSpPr>
        <p:spPr>
          <a:xfrm>
            <a:off x="457200" y="1600200"/>
            <a:ext cx="7467600" cy="4873752"/>
          </a:xfrm>
          <a:prstGeom prst="rect">
            <a:avLst/>
          </a:prstGeom>
          <a:noFill/>
          <a:ln>
            <a:noFill/>
          </a:ln>
        </p:spPr>
        <p:txBody>
          <a:bodyPr spcFirstLastPara="1" wrap="square" lIns="91425" tIns="45700" rIns="91425" bIns="45700" anchor="t" anchorCtr="0">
            <a:normAutofit/>
          </a:bodyPr>
          <a:lstStyle>
            <a:lvl1pPr marL="457200" marR="0" lvl="0" indent="-335280" algn="l" rtl="0">
              <a:spcBef>
                <a:spcPts val="600"/>
              </a:spcBef>
              <a:spcAft>
                <a:spcPts val="0"/>
              </a:spcAft>
              <a:buClr>
                <a:schemeClr val="accent1"/>
              </a:buClr>
              <a:buSzPts val="1680"/>
              <a:buFont typeface="Noto Sans Symbols"/>
              <a:buChar char="🞆"/>
              <a:defRPr sz="2400" b="0" i="0" u="none" strike="noStrike" cap="none">
                <a:solidFill>
                  <a:schemeClr val="lt1"/>
                </a:solidFill>
                <a:latin typeface="Century Schoolbook"/>
                <a:ea typeface="Century Schoolbook"/>
                <a:cs typeface="Century Schoolbook"/>
                <a:sym typeface="Century Schoolbook"/>
              </a:defRPr>
            </a:lvl1pPr>
            <a:lvl2pPr marL="914400" marR="0" lvl="1" indent="-335280" algn="l" rtl="0">
              <a:spcBef>
                <a:spcPts val="420"/>
              </a:spcBef>
              <a:spcAft>
                <a:spcPts val="0"/>
              </a:spcAft>
              <a:buClr>
                <a:schemeClr val="accent1"/>
              </a:buClr>
              <a:buSzPts val="1680"/>
              <a:buFont typeface="Noto Sans Symbols"/>
              <a:buChar char="⚫"/>
              <a:defRPr sz="2100" b="0" i="0" u="none" strike="noStrike" cap="none">
                <a:solidFill>
                  <a:schemeClr val="lt1"/>
                </a:solidFill>
                <a:latin typeface="Century Schoolbook"/>
                <a:ea typeface="Century Schoolbook"/>
                <a:cs typeface="Century Schoolbook"/>
                <a:sym typeface="Century Schoolbook"/>
              </a:defRPr>
            </a:lvl2pPr>
            <a:lvl3pPr marL="1371600" marR="0" lvl="2" indent="-297180" algn="l" rtl="0">
              <a:spcBef>
                <a:spcPts val="360"/>
              </a:spcBef>
              <a:spcAft>
                <a:spcPts val="0"/>
              </a:spcAft>
              <a:buClr>
                <a:srgbClr val="DE7530"/>
              </a:buClr>
              <a:buSzPts val="1080"/>
              <a:buFont typeface="Noto Sans Symbols"/>
              <a:buChar char="🞆"/>
              <a:defRPr sz="1800" b="0" i="0" u="none" strike="noStrike" cap="none">
                <a:solidFill>
                  <a:schemeClr val="lt1"/>
                </a:solidFill>
                <a:latin typeface="Century Schoolbook"/>
                <a:ea typeface="Century Schoolbook"/>
                <a:cs typeface="Century Schoolbook"/>
                <a:sym typeface="Century Schoolbook"/>
              </a:defRPr>
            </a:lvl3pPr>
            <a:lvl4pPr marL="1828800" marR="0" lvl="3" indent="-297180" algn="l" rtl="0">
              <a:spcBef>
                <a:spcPts val="360"/>
              </a:spcBef>
              <a:spcAft>
                <a:spcPts val="0"/>
              </a:spcAft>
              <a:buClr>
                <a:srgbClr val="FEC2AC"/>
              </a:buClr>
              <a:buSzPts val="1080"/>
              <a:buFont typeface="Noto Sans Symbols"/>
              <a:buChar char="🞆"/>
              <a:defRPr sz="1800" b="0" i="0" u="none" strike="noStrike" cap="none">
                <a:solidFill>
                  <a:schemeClr val="lt1"/>
                </a:solidFill>
                <a:latin typeface="Century Schoolbook"/>
                <a:ea typeface="Century Schoolbook"/>
                <a:cs typeface="Century Schoolbook"/>
                <a:sym typeface="Century Schoolbook"/>
              </a:defRPr>
            </a:lvl4pPr>
            <a:lvl5pPr marL="2286000" marR="0" lvl="4" indent="-297688" algn="l" rtl="0">
              <a:spcBef>
                <a:spcPts val="320"/>
              </a:spcBef>
              <a:spcAft>
                <a:spcPts val="0"/>
              </a:spcAft>
              <a:buClr>
                <a:srgbClr val="BBC9E9"/>
              </a:buClr>
              <a:buSzPts val="1088"/>
              <a:buFont typeface="Noto Sans Symbols"/>
              <a:buChar char="⚫"/>
              <a:defRPr sz="1600" b="0" i="0" u="none" strike="noStrike" cap="none">
                <a:solidFill>
                  <a:schemeClr val="lt1"/>
                </a:solidFill>
                <a:latin typeface="Century Schoolbook"/>
                <a:ea typeface="Century Schoolbook"/>
                <a:cs typeface="Century Schoolbook"/>
                <a:sym typeface="Century Schoolbook"/>
              </a:defRPr>
            </a:lvl5pPr>
            <a:lvl6pPr marL="2743200" marR="0" lvl="5" indent="-330200" algn="l" rtl="0">
              <a:spcBef>
                <a:spcPts val="320"/>
              </a:spcBef>
              <a:spcAft>
                <a:spcPts val="0"/>
              </a:spcAft>
              <a:buClr>
                <a:schemeClr val="accent1"/>
              </a:buClr>
              <a:buSzPts val="1600"/>
              <a:buFont typeface="Century Schoolbook"/>
              <a:buChar char="•"/>
              <a:defRPr sz="1600" b="0" i="0" u="none" strike="noStrike" cap="none">
                <a:solidFill>
                  <a:schemeClr val="lt2"/>
                </a:solidFill>
                <a:latin typeface="Century Schoolbook"/>
                <a:ea typeface="Century Schoolbook"/>
                <a:cs typeface="Century Schoolbook"/>
                <a:sym typeface="Century Schoolbook"/>
              </a:defRPr>
            </a:lvl6pPr>
            <a:lvl7pPr marL="3200400" marR="0" lvl="6" indent="-281939" algn="l" rtl="0">
              <a:spcBef>
                <a:spcPts val="280"/>
              </a:spcBef>
              <a:spcAft>
                <a:spcPts val="0"/>
              </a:spcAft>
              <a:buClr>
                <a:srgbClr val="FEC2AC"/>
              </a:buClr>
              <a:buSzPts val="840"/>
              <a:buFont typeface="Noto Sans Symbols"/>
              <a:buChar char="⚪"/>
              <a:defRPr sz="1400" b="0" i="0" u="none" strike="noStrike" cap="none">
                <a:solidFill>
                  <a:schemeClr val="lt2"/>
                </a:solidFill>
                <a:latin typeface="Century Schoolbook"/>
                <a:ea typeface="Century Schoolbook"/>
                <a:cs typeface="Century Schoolbook"/>
                <a:sym typeface="Century Schoolbook"/>
              </a:defRPr>
            </a:lvl7pPr>
            <a:lvl8pPr marL="3657600" marR="0" lvl="7" indent="-317500" algn="l" rtl="0">
              <a:spcBef>
                <a:spcPts val="280"/>
              </a:spcBef>
              <a:spcAft>
                <a:spcPts val="0"/>
              </a:spcAft>
              <a:buClr>
                <a:schemeClr val="accent2"/>
              </a:buClr>
              <a:buSzPts val="1400"/>
              <a:buFont typeface="Century Schoolbook"/>
              <a:buChar char="•"/>
              <a:defRPr sz="1400" b="0" i="0" u="none" strike="noStrike" cap="small">
                <a:solidFill>
                  <a:schemeClr val="lt2"/>
                </a:solidFill>
                <a:latin typeface="Century Schoolbook"/>
                <a:ea typeface="Century Schoolbook"/>
                <a:cs typeface="Century Schoolbook"/>
                <a:sym typeface="Century Schoolbook"/>
              </a:defRPr>
            </a:lvl8pPr>
            <a:lvl9pPr marL="4114800" marR="0" lvl="8" indent="-317500" algn="l" rtl="0">
              <a:spcBef>
                <a:spcPts val="280"/>
              </a:spcBef>
              <a:spcAft>
                <a:spcPts val="0"/>
              </a:spcAft>
              <a:buClr>
                <a:srgbClr val="DE7530"/>
              </a:buClr>
              <a:buSzPts val="1400"/>
              <a:buFont typeface="Century Schoolbook"/>
              <a:buChar char="•"/>
              <a:defRPr sz="1400" b="0" i="0" u="none" strike="noStrike" cap="none">
                <a:solidFill>
                  <a:schemeClr val="lt2"/>
                </a:solidFill>
                <a:latin typeface="Century Schoolbook"/>
                <a:ea typeface="Century Schoolbook"/>
                <a:cs typeface="Century Schoolbook"/>
                <a:sym typeface="Century Schoolbook"/>
              </a:defRPr>
            </a:lvl9pPr>
          </a:lstStyle>
          <a:p>
            <a:endParaRPr/>
          </a:p>
        </p:txBody>
      </p:sp>
      <p:sp>
        <p:nvSpPr>
          <p:cNvPr id="13" name="Google Shape;13;p29"/>
          <p:cNvSpPr txBox="1">
            <a:spLocks noGrp="1"/>
          </p:cNvSpPr>
          <p:nvPr>
            <p:ph type="dt" idx="10"/>
          </p:nvPr>
        </p:nvSpPr>
        <p:spPr>
          <a:xfrm rot="5400000">
            <a:off x="7589520" y="1081851"/>
            <a:ext cx="2011680" cy="38404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lt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4" name="Google Shape;14;p29"/>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9pPr>
          </a:lstStyle>
          <a:p>
            <a:endParaRPr/>
          </a:p>
        </p:txBody>
      </p:sp>
      <p:cxnSp>
        <p:nvCxnSpPr>
          <p:cNvPr id="15" name="Google Shape;15;p29"/>
          <p:cNvCxnSpPr/>
          <p:nvPr/>
        </p:nvCxnSpPr>
        <p:spPr>
          <a:xfrm>
            <a:off x="76200" y="0"/>
            <a:ext cx="0" cy="6858000"/>
          </a:xfrm>
          <a:prstGeom prst="straightConnector1">
            <a:avLst/>
          </a:prstGeom>
          <a:noFill/>
          <a:ln w="57150" cap="flat" cmpd="thickThin">
            <a:solidFill>
              <a:srgbClr val="FEC2AC"/>
            </a:solidFill>
            <a:prstDash val="solid"/>
            <a:round/>
            <a:headEnd type="none" w="sm" len="sm"/>
            <a:tailEnd type="none" w="sm" len="sm"/>
          </a:ln>
        </p:spPr>
      </p:cxnSp>
      <p:cxnSp>
        <p:nvCxnSpPr>
          <p:cNvPr id="16" name="Google Shape;16;p29"/>
          <p:cNvCxnSpPr/>
          <p:nvPr/>
        </p:nvCxnSpPr>
        <p:spPr>
          <a:xfrm>
            <a:off x="8991600" y="0"/>
            <a:ext cx="0" cy="6858000"/>
          </a:xfrm>
          <a:prstGeom prst="straightConnector1">
            <a:avLst/>
          </a:prstGeom>
          <a:noFill/>
          <a:ln w="19050" cap="flat" cmpd="sng">
            <a:solidFill>
              <a:schemeClr val="accent1"/>
            </a:solidFill>
            <a:prstDash val="solid"/>
            <a:round/>
            <a:headEnd type="none" w="sm" len="sm"/>
            <a:tailEnd type="none" w="sm" len="sm"/>
          </a:ln>
        </p:spPr>
      </p:cxnSp>
      <p:sp>
        <p:nvSpPr>
          <p:cNvPr id="17" name="Google Shape;17;p29"/>
          <p:cNvSpPr/>
          <p:nvPr/>
        </p:nvSpPr>
        <p:spPr>
          <a:xfrm>
            <a:off x="8839200" y="0"/>
            <a:ext cx="304800" cy="68580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cxnSp>
        <p:nvCxnSpPr>
          <p:cNvPr id="18" name="Google Shape;18;p29"/>
          <p:cNvCxnSpPr/>
          <p:nvPr/>
        </p:nvCxnSpPr>
        <p:spPr>
          <a:xfrm>
            <a:off x="8915400" y="0"/>
            <a:ext cx="0" cy="6858000"/>
          </a:xfrm>
          <a:prstGeom prst="straightConnector1">
            <a:avLst/>
          </a:prstGeom>
          <a:noFill/>
          <a:ln w="9525" cap="flat" cmpd="sng">
            <a:solidFill>
              <a:schemeClr val="accent1"/>
            </a:solidFill>
            <a:prstDash val="solid"/>
            <a:round/>
            <a:headEnd type="none" w="sm" len="sm"/>
            <a:tailEnd type="none" w="sm" len="sm"/>
          </a:ln>
        </p:spPr>
      </p:cxnSp>
      <p:sp>
        <p:nvSpPr>
          <p:cNvPr id="19" name="Google Shape;19;p29"/>
          <p:cNvSpPr/>
          <p:nvPr/>
        </p:nvSpPr>
        <p:spPr>
          <a:xfrm>
            <a:off x="8156448" y="5715000"/>
            <a:ext cx="548640" cy="5486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20" name="Google Shape;20;p29"/>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1pPr>
            <a:lvl2pPr marL="0" marR="0" lvl="1"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2pPr>
            <a:lvl3pPr marL="0" marR="0" lvl="2"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3pPr>
            <a:lvl4pPr marL="0" marR="0" lvl="3"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4pPr>
            <a:lvl5pPr marL="0" marR="0" lvl="4"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5pPr>
            <a:lvl6pPr marL="0" marR="0" lvl="5"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6pPr>
            <a:lvl7pPr marL="0" marR="0" lvl="6"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7pPr>
            <a:lvl8pPr marL="0" marR="0" lvl="7"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8pPr>
            <a:lvl9pPr marL="0" marR="0" lvl="8"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6" r:id="rId6"/>
    <p:sldLayoutId id="2147483657" r:id="rId7"/>
    <p:sldLayoutId id="2147483658" r:id="rId8"/>
    <p:sldLayoutId id="214748365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blogs.lse.ac.uk/lsesadl/2013/12/31/social-media-or-megaphon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
          <p:cNvSpPr txBox="1">
            <a:spLocks noGrp="1"/>
          </p:cNvSpPr>
          <p:nvPr>
            <p:ph type="title"/>
          </p:nvPr>
        </p:nvSpPr>
        <p:spPr>
          <a:xfrm>
            <a:off x="457200" y="-119932"/>
            <a:ext cx="7950306" cy="1831553"/>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ts val="3000"/>
              <a:buFont typeface="Century Schoolbook"/>
              <a:buNone/>
            </a:pPr>
            <a:r>
              <a:rPr lang="en-US"/>
              <a:t>VBBA General Ethics 2024</a:t>
            </a:r>
            <a:br>
              <a:rPr lang="en-US"/>
            </a:br>
            <a:r>
              <a:rPr lang="en-US"/>
              <a:t> An Overview of the </a:t>
            </a:r>
            <a:r>
              <a:rPr lang="en-US" sz="2200"/>
              <a:t>Disciplinary Process, the Most Violated Rules and How to Avoid Issuess</a:t>
            </a:r>
            <a:endParaRPr/>
          </a:p>
        </p:txBody>
      </p:sp>
      <p:sp>
        <p:nvSpPr>
          <p:cNvPr id="150" name="Google Shape;150;p2"/>
          <p:cNvSpPr txBox="1">
            <a:spLocks noGrp="1"/>
          </p:cNvSpPr>
          <p:nvPr>
            <p:ph type="body" idx="1"/>
          </p:nvPr>
        </p:nvSpPr>
        <p:spPr>
          <a:xfrm>
            <a:off x="685800" y="1981200"/>
            <a:ext cx="7239000" cy="449275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a:p>
            <a:pPr marL="274320" lvl="0" indent="-274320" algn="l" rtl="0">
              <a:spcBef>
                <a:spcPts val="600"/>
              </a:spcBef>
              <a:spcAft>
                <a:spcPts val="0"/>
              </a:spcAft>
              <a:buSzPts val="1680"/>
              <a:buChar char="🞆"/>
            </a:pPr>
            <a:r>
              <a:rPr lang="en-US"/>
              <a:t>Presented by Bretta Z. Lewis, Esquire of</a:t>
            </a:r>
            <a:endParaRPr/>
          </a:p>
          <a:p>
            <a:pPr marL="365760" lvl="1" indent="0" algn="l" rtl="0">
              <a:spcBef>
                <a:spcPts val="560"/>
              </a:spcBef>
              <a:spcAft>
                <a:spcPts val="0"/>
              </a:spcAft>
              <a:buSzPts val="1920"/>
              <a:buNone/>
            </a:pPr>
            <a:r>
              <a:rPr lang="en-US" sz="2400"/>
              <a:t>Pender &amp; Coward, P.C.</a:t>
            </a:r>
            <a:r>
              <a:rPr lang="en-US" sz="2400">
                <a:solidFill>
                  <a:srgbClr val="00B0F0"/>
                </a:solidFill>
              </a:rPr>
              <a:t> </a:t>
            </a:r>
            <a:endParaRPr sz="2400">
              <a:solidFill>
                <a:srgbClr val="00B0F0"/>
              </a:solidFill>
            </a:endParaRPr>
          </a:p>
          <a:p>
            <a:pPr marL="365760" lvl="1" indent="0" algn="l" rtl="0">
              <a:spcBef>
                <a:spcPts val="560"/>
              </a:spcBef>
              <a:spcAft>
                <a:spcPts val="0"/>
              </a:spcAft>
              <a:buSzPts val="1920"/>
              <a:buNone/>
            </a:pPr>
            <a:r>
              <a:rPr lang="en-US" sz="2400">
                <a:solidFill>
                  <a:srgbClr val="00B0F0"/>
                </a:solidFill>
              </a:rPr>
              <a:t>222 Central Park Ave</a:t>
            </a:r>
            <a:endParaRPr sz="2400">
              <a:solidFill>
                <a:srgbClr val="00B0F0"/>
              </a:solidFill>
            </a:endParaRPr>
          </a:p>
          <a:p>
            <a:pPr marL="365760" lvl="1" indent="0" algn="l" rtl="0">
              <a:spcBef>
                <a:spcPts val="560"/>
              </a:spcBef>
              <a:spcAft>
                <a:spcPts val="0"/>
              </a:spcAft>
              <a:buSzPts val="1920"/>
              <a:buNone/>
            </a:pPr>
            <a:r>
              <a:rPr lang="en-US" sz="2400">
                <a:solidFill>
                  <a:srgbClr val="00B0F0"/>
                </a:solidFill>
              </a:rPr>
              <a:t>Suite 400</a:t>
            </a:r>
            <a:endParaRPr sz="2400">
              <a:solidFill>
                <a:srgbClr val="00B0F0"/>
              </a:solidFill>
            </a:endParaRPr>
          </a:p>
          <a:p>
            <a:pPr marL="365760" lvl="1" indent="0" algn="l" rtl="0">
              <a:spcBef>
                <a:spcPts val="560"/>
              </a:spcBef>
              <a:spcAft>
                <a:spcPts val="0"/>
              </a:spcAft>
              <a:buSzPts val="1920"/>
              <a:buNone/>
            </a:pPr>
            <a:r>
              <a:rPr lang="en-US" sz="2400">
                <a:solidFill>
                  <a:srgbClr val="00B0F0"/>
                </a:solidFill>
              </a:rPr>
              <a:t>Virginia Beach, Va. 23462</a:t>
            </a:r>
            <a:endParaRPr sz="2400">
              <a:solidFill>
                <a:srgbClr val="00B0F0"/>
              </a:solidFill>
            </a:endParaRPr>
          </a:p>
          <a:p>
            <a:pPr marL="365760" lvl="1" indent="0" algn="l" rtl="0">
              <a:spcBef>
                <a:spcPts val="560"/>
              </a:spcBef>
              <a:spcAft>
                <a:spcPts val="0"/>
              </a:spcAft>
              <a:buSzPts val="1920"/>
              <a:buNone/>
            </a:pPr>
            <a:r>
              <a:rPr lang="en-US" sz="2400">
                <a:solidFill>
                  <a:srgbClr val="00B0F0"/>
                </a:solidFill>
              </a:rPr>
              <a:t>(757) 490 - 3000</a:t>
            </a:r>
            <a:endParaRPr sz="2400">
              <a:solidFill>
                <a:srgbClr val="00B0F0"/>
              </a:solidFill>
            </a:endParaRPr>
          </a:p>
          <a:p>
            <a:pPr marL="365760" lvl="1" indent="0" algn="l" rtl="0">
              <a:spcBef>
                <a:spcPts val="560"/>
              </a:spcBef>
              <a:spcAft>
                <a:spcPts val="0"/>
              </a:spcAft>
              <a:buSzPts val="1920"/>
              <a:buNone/>
            </a:pPr>
            <a:r>
              <a:rPr lang="en-US" sz="2400">
                <a:solidFill>
                  <a:srgbClr val="00B0F0"/>
                </a:solidFill>
              </a:rPr>
              <a:t>blewis@pendercoward.com</a:t>
            </a:r>
            <a:endParaRPr sz="2400">
              <a:solidFill>
                <a:srgbClr val="00B0F0"/>
              </a:solidFill>
            </a:endParaRPr>
          </a:p>
          <a:p>
            <a:pPr marL="0" lvl="0" indent="0" algn="l" rtl="0">
              <a:spcBef>
                <a:spcPts val="600"/>
              </a:spcBef>
              <a:spcAft>
                <a:spcPts val="0"/>
              </a:spcAft>
              <a:buSzPts val="1680"/>
              <a:buNone/>
            </a:pPr>
            <a:endParaRPr/>
          </a:p>
        </p:txBody>
      </p:sp>
      <p:sp>
        <p:nvSpPr>
          <p:cNvPr id="151" name="Google Shape;151;p2"/>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52" name="Google Shape;152;p2"/>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a:t>
            </a:fld>
            <a:endParaRPr/>
          </a:p>
        </p:txBody>
      </p:sp>
      <p:pic>
        <p:nvPicPr>
          <p:cNvPr id="153" name="Google Shape;153;p2"/>
          <p:cNvPicPr preferRelativeResize="0"/>
          <p:nvPr/>
        </p:nvPicPr>
        <p:blipFill rotWithShape="1">
          <a:blip r:embed="rId3">
            <a:alphaModFix/>
          </a:blip>
          <a:srcRect t="23765" b="23771"/>
          <a:stretch/>
        </p:blipFill>
        <p:spPr>
          <a:xfrm>
            <a:off x="5197500" y="3305850"/>
            <a:ext cx="2828399" cy="2214474"/>
          </a:xfrm>
          <a:prstGeom prst="rect">
            <a:avLst/>
          </a:prstGeom>
          <a:noFill/>
          <a:ln>
            <a:noFill/>
          </a:ln>
        </p:spPr>
      </p:pic>
      <p:sp>
        <p:nvSpPr>
          <p:cNvPr id="154" name="Google Shape;154;p2"/>
          <p:cNvSpPr txBox="1"/>
          <p:nvPr/>
        </p:nvSpPr>
        <p:spPr>
          <a:xfrm>
            <a:off x="3352800" y="5700045"/>
            <a:ext cx="3709416"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0" i="0" u="sng" strike="noStrike" cap="none">
                <a:solidFill>
                  <a:schemeClr val="lt1"/>
                </a:solidFill>
                <a:latin typeface="Century Schoolbook"/>
                <a:ea typeface="Century Schoolbook"/>
                <a:cs typeface="Century Schoolbook"/>
                <a:sym typeface="Century Schoolbook"/>
                <a:hlinkClick r:id="rId4">
                  <a:extLst>
                    <a:ext uri="{A12FA001-AC4F-418D-AE19-62706E023703}">
                      <ahyp:hlinkClr xmlns:ahyp="http://schemas.microsoft.com/office/drawing/2018/hyperlinkcolor" val="tx"/>
                    </a:ext>
                  </a:extLst>
                </a:hlinkClick>
              </a:rPr>
              <a:t>This Photo</a:t>
            </a:r>
            <a:r>
              <a:rPr lang="en-US" sz="900" b="0" i="0" u="none" strike="noStrike" cap="none">
                <a:solidFill>
                  <a:schemeClr val="lt1"/>
                </a:solidFill>
                <a:latin typeface="Century Schoolbook"/>
                <a:ea typeface="Century Schoolbook"/>
                <a:cs typeface="Century Schoolbook"/>
                <a:sym typeface="Century Schoolbook"/>
              </a:rPr>
              <a:t> by Unknown Author is licensed under </a:t>
            </a:r>
            <a:r>
              <a:rPr lang="en-US" sz="900" b="0" i="0" u="sng" strike="noStrike" cap="none">
                <a:solidFill>
                  <a:schemeClr val="lt1"/>
                </a:solidFill>
                <a:latin typeface="Century Schoolbook"/>
                <a:ea typeface="Century Schoolbook"/>
                <a:cs typeface="Century Schoolbook"/>
                <a:sym typeface="Century Schoolbook"/>
                <a:hlinkClick r:id="rId5">
                  <a:extLst>
                    <a:ext uri="{A12FA001-AC4F-418D-AE19-62706E023703}">
                      <ahyp:hlinkClr xmlns:ahyp="http://schemas.microsoft.com/office/drawing/2018/hyperlinkcolor" val="tx"/>
                    </a:ext>
                  </a:extLst>
                </a:hlinkClick>
              </a:rPr>
              <a:t>CC BY-SA</a:t>
            </a:r>
            <a:endParaRPr sz="900">
              <a:solidFill>
                <a:schemeClr val="lt1"/>
              </a:solidFill>
              <a:latin typeface="Century Schoolbook"/>
              <a:ea typeface="Century Schoolbook"/>
              <a:cs typeface="Century Schoolbook"/>
              <a:sym typeface="Century Schoolboo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9"/>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ts val="3000"/>
              <a:buFont typeface="Century Schoolbook"/>
              <a:buNone/>
            </a:pPr>
            <a:r>
              <a:rPr lang="en-US"/>
              <a:t>What Happens If the Committee Recommends Discipline?</a:t>
            </a:r>
            <a:endParaRPr/>
          </a:p>
        </p:txBody>
      </p:sp>
      <p:sp>
        <p:nvSpPr>
          <p:cNvPr id="212" name="Google Shape;212;p9"/>
          <p:cNvSpPr txBox="1">
            <a:spLocks noGrp="1"/>
          </p:cNvSpPr>
          <p:nvPr>
            <p:ph type="body" idx="1"/>
          </p:nvPr>
        </p:nvSpPr>
        <p:spPr>
          <a:xfrm>
            <a:off x="457200" y="1600200"/>
            <a:ext cx="7467600" cy="4873752"/>
          </a:xfrm>
          <a:prstGeom prst="rect">
            <a:avLst/>
          </a:prstGeom>
          <a:noFill/>
          <a:ln>
            <a:noFill/>
          </a:ln>
        </p:spPr>
        <p:txBody>
          <a:bodyPr spcFirstLastPara="1" wrap="square" lIns="91425" tIns="45700" rIns="91425" bIns="45700" anchor="t" anchorCtr="0">
            <a:normAutofit/>
          </a:bodyPr>
          <a:lstStyle/>
          <a:p>
            <a:pPr marL="274320" lvl="0" indent="-274320" algn="l" rtl="0">
              <a:spcBef>
                <a:spcPts val="0"/>
              </a:spcBef>
              <a:spcAft>
                <a:spcPts val="0"/>
              </a:spcAft>
              <a:buSzPts val="1680"/>
              <a:buChar char="🞆"/>
            </a:pPr>
            <a:r>
              <a:rPr lang="en-US"/>
              <a:t>The Respondent may accept the discipline recommended </a:t>
            </a:r>
            <a:endParaRPr/>
          </a:p>
          <a:p>
            <a:pPr marL="274320" lvl="0" indent="0" algn="l" rtl="0">
              <a:spcBef>
                <a:spcPts val="0"/>
              </a:spcBef>
              <a:spcAft>
                <a:spcPts val="0"/>
              </a:spcAft>
              <a:buNone/>
            </a:pPr>
            <a:endParaRPr/>
          </a:p>
          <a:p>
            <a:pPr marL="274320" lvl="0" indent="-274320" algn="l" rtl="0">
              <a:spcBef>
                <a:spcPts val="0"/>
              </a:spcBef>
              <a:spcAft>
                <a:spcPts val="0"/>
              </a:spcAft>
              <a:buSzPts val="1680"/>
              <a:buChar char="🞆"/>
            </a:pPr>
            <a:r>
              <a:rPr lang="en-US"/>
              <a:t>or</a:t>
            </a:r>
            <a:endParaRPr/>
          </a:p>
          <a:p>
            <a:pPr marL="274320" lvl="0" indent="0" algn="l" rtl="0">
              <a:spcBef>
                <a:spcPts val="0"/>
              </a:spcBef>
              <a:spcAft>
                <a:spcPts val="0"/>
              </a:spcAft>
              <a:buNone/>
            </a:pPr>
            <a:r>
              <a:rPr lang="en-US"/>
              <a:t> </a:t>
            </a:r>
            <a:endParaRPr/>
          </a:p>
          <a:p>
            <a:pPr marL="274320" lvl="0" indent="-274320" algn="l" rtl="0">
              <a:spcBef>
                <a:spcPts val="0"/>
              </a:spcBef>
              <a:spcAft>
                <a:spcPts val="0"/>
              </a:spcAft>
              <a:buSzPts val="1680"/>
              <a:buChar char="🞆"/>
            </a:pPr>
            <a:r>
              <a:rPr lang="en-US"/>
              <a:t>The Respondent may ask for a hearing at the Committee Level</a:t>
            </a:r>
            <a:endParaRPr/>
          </a:p>
          <a:p>
            <a:pPr marL="274320" lvl="0" indent="0" algn="l" rtl="0">
              <a:spcBef>
                <a:spcPts val="600"/>
              </a:spcBef>
              <a:spcAft>
                <a:spcPts val="0"/>
              </a:spcAft>
              <a:buNone/>
            </a:pPr>
            <a:endParaRPr/>
          </a:p>
        </p:txBody>
      </p:sp>
      <p:sp>
        <p:nvSpPr>
          <p:cNvPr id="213" name="Google Shape;213;p9"/>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14" name="Google Shape;214;p9"/>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10</a:t>
            </a:fld>
            <a:endParaRPr/>
          </a:p>
        </p:txBody>
      </p:sp>
      <p:pic>
        <p:nvPicPr>
          <p:cNvPr id="215" name="Google Shape;215;p9" descr="C:\Users\McCauley\AppData\Local\Microsoft\Windows\Temporary Internet Files\Content.IE5\G9S417ID\MM900365330[1].gif"/>
          <p:cNvPicPr preferRelativeResize="0"/>
          <p:nvPr/>
        </p:nvPicPr>
        <p:blipFill rotWithShape="1">
          <a:blip r:embed="rId3">
            <a:alphaModFix/>
          </a:blip>
          <a:srcRect/>
          <a:stretch/>
        </p:blipFill>
        <p:spPr>
          <a:xfrm>
            <a:off x="5153425" y="3921251"/>
            <a:ext cx="2438400" cy="2438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0"/>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ts val="3000"/>
              <a:buFont typeface="Century Schoolbook"/>
              <a:buNone/>
            </a:pPr>
            <a:r>
              <a:rPr lang="en-US"/>
              <a:t>WHAT Discipline can be imposed at the Committee Level?</a:t>
            </a:r>
            <a:endParaRPr/>
          </a:p>
        </p:txBody>
      </p:sp>
      <p:sp>
        <p:nvSpPr>
          <p:cNvPr id="221" name="Google Shape;221;p10"/>
          <p:cNvSpPr txBox="1">
            <a:spLocks noGrp="1"/>
          </p:cNvSpPr>
          <p:nvPr>
            <p:ph type="body" idx="1"/>
          </p:nvPr>
        </p:nvSpPr>
        <p:spPr>
          <a:xfrm>
            <a:off x="457200" y="1600200"/>
            <a:ext cx="7467600" cy="4873752"/>
          </a:xfrm>
          <a:prstGeom prst="rect">
            <a:avLst/>
          </a:prstGeom>
          <a:noFill/>
          <a:ln>
            <a:noFill/>
          </a:ln>
        </p:spPr>
        <p:txBody>
          <a:bodyPr spcFirstLastPara="1" wrap="square" lIns="91425" tIns="45700" rIns="91425" bIns="45700" anchor="t" anchorCtr="0">
            <a:normAutofit/>
          </a:bodyPr>
          <a:lstStyle/>
          <a:p>
            <a:pPr marL="274320" lvl="0" indent="-274320" algn="l" rtl="0">
              <a:spcBef>
                <a:spcPts val="0"/>
              </a:spcBef>
              <a:spcAft>
                <a:spcPts val="0"/>
              </a:spcAft>
              <a:buSzPts val="1680"/>
              <a:buChar char="🞆"/>
            </a:pPr>
            <a:r>
              <a:rPr lang="en-US" dirty="0"/>
              <a:t>Private Reprimand with or without terms</a:t>
            </a:r>
            <a:endParaRPr dirty="0"/>
          </a:p>
          <a:p>
            <a:pPr marL="640080" lvl="1" indent="-274320" algn="l" rtl="0">
              <a:spcBef>
                <a:spcPts val="0"/>
              </a:spcBef>
              <a:spcAft>
                <a:spcPts val="0"/>
              </a:spcAft>
              <a:buSzPts val="1440"/>
              <a:buChar char="⚫"/>
            </a:pPr>
            <a:r>
              <a:rPr lang="en-US" dirty="0"/>
              <a:t>CLE, New Software, etc.</a:t>
            </a:r>
            <a:endParaRPr dirty="0"/>
          </a:p>
          <a:p>
            <a:pPr marL="640080" lvl="0" indent="0" algn="l" rtl="0">
              <a:spcBef>
                <a:spcPts val="0"/>
              </a:spcBef>
              <a:spcAft>
                <a:spcPts val="0"/>
              </a:spcAft>
              <a:buNone/>
            </a:pPr>
            <a:endParaRPr dirty="0"/>
          </a:p>
          <a:p>
            <a:pPr marL="274320" lvl="0" indent="-274320" algn="l" rtl="0">
              <a:spcBef>
                <a:spcPts val="600"/>
              </a:spcBef>
              <a:spcAft>
                <a:spcPts val="0"/>
              </a:spcAft>
              <a:buSzPts val="1680"/>
              <a:buChar char="🞆"/>
            </a:pPr>
            <a:r>
              <a:rPr lang="en-US" dirty="0"/>
              <a:t>Public Reprimand with or without terms</a:t>
            </a:r>
          </a:p>
          <a:p>
            <a:pPr marL="274320" lvl="0" indent="-274320" algn="l" rtl="0">
              <a:spcBef>
                <a:spcPts val="600"/>
              </a:spcBef>
              <a:spcAft>
                <a:spcPts val="0"/>
              </a:spcAft>
              <a:buSzPts val="1680"/>
              <a:buChar char="🞆"/>
            </a:pPr>
            <a:endParaRPr lang="en-US" dirty="0"/>
          </a:p>
          <a:p>
            <a:pPr marL="274320" lvl="0" indent="-274320" algn="l" rtl="0">
              <a:spcBef>
                <a:spcPts val="600"/>
              </a:spcBef>
              <a:spcAft>
                <a:spcPts val="0"/>
              </a:spcAft>
              <a:buSzPts val="1680"/>
              <a:buChar char="🞆"/>
            </a:pPr>
            <a:r>
              <a:rPr lang="en-US" dirty="0"/>
              <a:t>Dismissal Always Available at Any Level</a:t>
            </a:r>
            <a:endParaRPr dirty="0"/>
          </a:p>
          <a:p>
            <a:pPr marL="274320" lvl="0" indent="-167640" algn="l" rtl="0">
              <a:spcBef>
                <a:spcPts val="600"/>
              </a:spcBef>
              <a:spcAft>
                <a:spcPts val="0"/>
              </a:spcAft>
              <a:buSzPts val="1680"/>
              <a:buNone/>
            </a:pPr>
            <a:endParaRPr dirty="0"/>
          </a:p>
        </p:txBody>
      </p:sp>
      <p:sp>
        <p:nvSpPr>
          <p:cNvPr id="222" name="Google Shape;222;p10"/>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11</a:t>
            </a:fld>
            <a:endParaRPr/>
          </a:p>
        </p:txBody>
      </p:sp>
      <p:sp>
        <p:nvSpPr>
          <p:cNvPr id="223" name="Google Shape;223;p10"/>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1"/>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ts val="3000"/>
              <a:buFont typeface="Century Schoolbook"/>
              <a:buNone/>
            </a:pPr>
            <a:r>
              <a:rPr lang="en-US"/>
              <a:t>What Happens if the Matter is CERTIFIED to the BOARD?</a:t>
            </a:r>
            <a:endParaRPr/>
          </a:p>
        </p:txBody>
      </p:sp>
      <p:sp>
        <p:nvSpPr>
          <p:cNvPr id="229" name="Google Shape;229;p11"/>
          <p:cNvSpPr txBox="1">
            <a:spLocks noGrp="1"/>
          </p:cNvSpPr>
          <p:nvPr>
            <p:ph type="body" idx="1"/>
          </p:nvPr>
        </p:nvSpPr>
        <p:spPr>
          <a:xfrm>
            <a:off x="457200" y="1600200"/>
            <a:ext cx="7467600" cy="4873752"/>
          </a:xfrm>
          <a:prstGeom prst="rect">
            <a:avLst/>
          </a:prstGeom>
          <a:noFill/>
          <a:ln>
            <a:noFill/>
          </a:ln>
        </p:spPr>
        <p:txBody>
          <a:bodyPr spcFirstLastPara="1" wrap="square" lIns="91425" tIns="45700" rIns="91425" bIns="45700" anchor="t" anchorCtr="0">
            <a:normAutofit/>
          </a:bodyPr>
          <a:lstStyle/>
          <a:p>
            <a:pPr marL="274320" lvl="0" indent="-274320" algn="l" rtl="0">
              <a:spcBef>
                <a:spcPts val="0"/>
              </a:spcBef>
              <a:spcAft>
                <a:spcPts val="0"/>
              </a:spcAft>
              <a:buSzPts val="1960"/>
              <a:buChar char="🞆"/>
            </a:pPr>
            <a:r>
              <a:rPr lang="en-US" sz="2800" dirty="0"/>
              <a:t>The Committee cannot suspend or Revoke</a:t>
            </a:r>
            <a:endParaRPr sz="2800" dirty="0"/>
          </a:p>
          <a:p>
            <a:pPr marL="274320" lvl="0" indent="0" algn="l" rtl="0">
              <a:spcBef>
                <a:spcPts val="0"/>
              </a:spcBef>
              <a:spcAft>
                <a:spcPts val="0"/>
              </a:spcAft>
              <a:buNone/>
            </a:pPr>
            <a:endParaRPr sz="2800" dirty="0"/>
          </a:p>
          <a:p>
            <a:pPr marL="274320" lvl="0" indent="-274320" algn="l" rtl="0">
              <a:spcBef>
                <a:spcPts val="600"/>
              </a:spcBef>
              <a:spcAft>
                <a:spcPts val="0"/>
              </a:spcAft>
              <a:buSzPts val="1960"/>
              <a:buChar char="🞆"/>
            </a:pPr>
            <a:r>
              <a:rPr lang="en-US" sz="2800" dirty="0"/>
              <a:t>The Board convenes in Richmond once per month. (Typically Third Thursday)</a:t>
            </a:r>
          </a:p>
          <a:p>
            <a:pPr marL="274320" lvl="0" indent="-274320" algn="l" rtl="0">
              <a:spcBef>
                <a:spcPts val="600"/>
              </a:spcBef>
              <a:spcAft>
                <a:spcPts val="0"/>
              </a:spcAft>
              <a:buSzPts val="1960"/>
              <a:buChar char="🞆"/>
            </a:pPr>
            <a:endParaRPr lang="en-US" sz="2800" dirty="0"/>
          </a:p>
          <a:p>
            <a:pPr marL="274320" lvl="0" indent="-274320" algn="l" rtl="0">
              <a:spcBef>
                <a:spcPts val="600"/>
              </a:spcBef>
              <a:spcAft>
                <a:spcPts val="0"/>
              </a:spcAft>
              <a:buSzPts val="1960"/>
              <a:buChar char="🞆"/>
            </a:pPr>
            <a:r>
              <a:rPr lang="en-US" sz="2800" dirty="0"/>
              <a:t>The Board is comprised of statewide representatives appointed by the Virginia Supreme Court</a:t>
            </a:r>
            <a:endParaRPr dirty="0"/>
          </a:p>
        </p:txBody>
      </p:sp>
      <p:sp>
        <p:nvSpPr>
          <p:cNvPr id="230" name="Google Shape;230;p11"/>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12</a:t>
            </a:fld>
            <a:endParaRPr/>
          </a:p>
        </p:txBody>
      </p:sp>
      <p:sp>
        <p:nvSpPr>
          <p:cNvPr id="231" name="Google Shape;231;p11"/>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2"/>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ts val="3000"/>
              <a:buFont typeface="Century Schoolbook"/>
              <a:buNone/>
            </a:pPr>
            <a:r>
              <a:rPr lang="en-US" dirty="0"/>
              <a:t>AGREED DISPOSITIONS</a:t>
            </a:r>
            <a:endParaRPr dirty="0"/>
          </a:p>
        </p:txBody>
      </p:sp>
      <p:sp>
        <p:nvSpPr>
          <p:cNvPr id="237" name="Google Shape;237;p12"/>
          <p:cNvSpPr txBox="1">
            <a:spLocks noGrp="1"/>
          </p:cNvSpPr>
          <p:nvPr>
            <p:ph type="body" idx="1"/>
          </p:nvPr>
        </p:nvSpPr>
        <p:spPr>
          <a:xfrm>
            <a:off x="457200" y="1417638"/>
            <a:ext cx="7467600" cy="5056314"/>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600"/>
              </a:spcBef>
              <a:spcAft>
                <a:spcPts val="0"/>
              </a:spcAft>
              <a:buSzPts val="1680"/>
              <a:buNone/>
            </a:pPr>
            <a:endParaRPr dirty="0"/>
          </a:p>
          <a:p>
            <a:pPr marL="274320" lvl="0" indent="-274320" algn="l" rtl="0">
              <a:spcBef>
                <a:spcPts val="600"/>
              </a:spcBef>
              <a:spcAft>
                <a:spcPts val="0"/>
              </a:spcAft>
              <a:buSzPts val="1680"/>
              <a:buChar char="🞆"/>
            </a:pPr>
            <a:r>
              <a:rPr lang="en-US" dirty="0"/>
              <a:t>At any level (committee, board), a Respondent can agree to a disposition. </a:t>
            </a:r>
          </a:p>
          <a:p>
            <a:pPr marL="274320" lvl="0" indent="-274320" algn="l" rtl="0">
              <a:spcBef>
                <a:spcPts val="600"/>
              </a:spcBef>
              <a:spcAft>
                <a:spcPts val="0"/>
              </a:spcAft>
              <a:buSzPts val="1680"/>
              <a:buChar char="🞆"/>
            </a:pPr>
            <a:r>
              <a:rPr lang="en-US" dirty="0"/>
              <a:t>Agreed dispositions can be reprimand, either public or private at the committee level</a:t>
            </a:r>
          </a:p>
          <a:p>
            <a:pPr marL="274320" lvl="0" indent="-274320" algn="l" rtl="0">
              <a:spcBef>
                <a:spcPts val="600"/>
              </a:spcBef>
              <a:spcAft>
                <a:spcPts val="0"/>
              </a:spcAft>
              <a:buSzPts val="1680"/>
              <a:buChar char="🞆"/>
            </a:pPr>
            <a:r>
              <a:rPr lang="en-US" dirty="0"/>
              <a:t>Suspensions or revocations can also be agreed, but are always handled at the Board Level</a:t>
            </a:r>
          </a:p>
          <a:p>
            <a:pPr marL="274320" lvl="0" indent="-274320" algn="l" rtl="0">
              <a:spcBef>
                <a:spcPts val="600"/>
              </a:spcBef>
              <a:spcAft>
                <a:spcPts val="0"/>
              </a:spcAft>
              <a:buSzPts val="1680"/>
              <a:buChar char="🞆"/>
            </a:pPr>
            <a:r>
              <a:rPr lang="en-US" dirty="0"/>
              <a:t>Agreed dispositions are issued after a phone conference where the Bar, Respondent, Counsel and the Board members are in attendance.</a:t>
            </a:r>
          </a:p>
          <a:p>
            <a:pPr marL="274320" lvl="0" indent="-274320" algn="l" rtl="0">
              <a:spcBef>
                <a:spcPts val="600"/>
              </a:spcBef>
              <a:spcAft>
                <a:spcPts val="0"/>
              </a:spcAft>
              <a:buSzPts val="1680"/>
              <a:buChar char="🞆"/>
            </a:pPr>
            <a:r>
              <a:rPr lang="en-US" dirty="0"/>
              <a:t>The Agreement of the Bar and Respondent may be amended or rejected by the Board hearing the matter</a:t>
            </a:r>
          </a:p>
          <a:p>
            <a:pPr marL="274320" lvl="0" indent="-167640" algn="l" rtl="0">
              <a:spcBef>
                <a:spcPts val="600"/>
              </a:spcBef>
              <a:spcAft>
                <a:spcPts val="0"/>
              </a:spcAft>
              <a:buSzPts val="1680"/>
              <a:buNone/>
            </a:pPr>
            <a:endParaRPr dirty="0"/>
          </a:p>
        </p:txBody>
      </p:sp>
      <p:sp>
        <p:nvSpPr>
          <p:cNvPr id="238" name="Google Shape;238;p12"/>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13</a:t>
            </a:fld>
            <a:endParaRPr/>
          </a:p>
        </p:txBody>
      </p:sp>
      <p:sp>
        <p:nvSpPr>
          <p:cNvPr id="239" name="Google Shape;239;p12"/>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8E994-7DCB-09A0-D72F-3130765BC6CB}"/>
              </a:ext>
            </a:extLst>
          </p:cNvPr>
          <p:cNvSpPr>
            <a:spLocks noGrp="1"/>
          </p:cNvSpPr>
          <p:nvPr>
            <p:ph type="title"/>
          </p:nvPr>
        </p:nvSpPr>
        <p:spPr/>
        <p:txBody>
          <a:bodyPr/>
          <a:lstStyle/>
          <a:p>
            <a:r>
              <a:rPr lang="en-US" dirty="0"/>
              <a:t>RECIPROCAL ACTIONS</a:t>
            </a:r>
          </a:p>
        </p:txBody>
      </p:sp>
      <p:sp>
        <p:nvSpPr>
          <p:cNvPr id="3" name="Slide Number Placeholder 2">
            <a:extLst>
              <a:ext uri="{FF2B5EF4-FFF2-40B4-BE49-F238E27FC236}">
                <a16:creationId xmlns:a16="http://schemas.microsoft.com/office/drawing/2014/main" id="{99E83ECB-3DA5-FE86-FD1C-E0C014B3CBC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14</a:t>
            </a:fld>
            <a:endParaRPr lang="en-US"/>
          </a:p>
        </p:txBody>
      </p:sp>
      <p:sp>
        <p:nvSpPr>
          <p:cNvPr id="4" name="Text Placeholder 3">
            <a:extLst>
              <a:ext uri="{FF2B5EF4-FFF2-40B4-BE49-F238E27FC236}">
                <a16:creationId xmlns:a16="http://schemas.microsoft.com/office/drawing/2014/main" id="{972FA7E3-AB68-5D0A-C7E4-673A3FD64552}"/>
              </a:ext>
            </a:extLst>
          </p:cNvPr>
          <p:cNvSpPr>
            <a:spLocks noGrp="1"/>
          </p:cNvSpPr>
          <p:nvPr>
            <p:ph type="body" idx="1"/>
          </p:nvPr>
        </p:nvSpPr>
        <p:spPr/>
        <p:txBody>
          <a:bodyPr>
            <a:normAutofit fontScale="85000" lnSpcReduction="20000"/>
          </a:bodyPr>
          <a:lstStyle/>
          <a:p>
            <a:r>
              <a:rPr lang="en-US" dirty="0"/>
              <a:t>If an attorney is suspended or revoked in another jurisdiction, the Bar may initiate a reciprocal action in Virginia.</a:t>
            </a:r>
          </a:p>
          <a:p>
            <a:endParaRPr lang="en-US" dirty="0"/>
          </a:p>
        </p:txBody>
      </p:sp>
      <p:sp>
        <p:nvSpPr>
          <p:cNvPr id="5" name="Text Placeholder 4">
            <a:extLst>
              <a:ext uri="{FF2B5EF4-FFF2-40B4-BE49-F238E27FC236}">
                <a16:creationId xmlns:a16="http://schemas.microsoft.com/office/drawing/2014/main" id="{77E3283E-FB9A-3349-AE05-6A7BD53A3537}"/>
              </a:ext>
            </a:extLst>
          </p:cNvPr>
          <p:cNvSpPr>
            <a:spLocks noGrp="1"/>
          </p:cNvSpPr>
          <p:nvPr>
            <p:ph type="body" idx="2"/>
          </p:nvPr>
        </p:nvSpPr>
        <p:spPr/>
        <p:txBody>
          <a:bodyPr/>
          <a:lstStyle/>
          <a:p>
            <a:r>
              <a:rPr lang="en-US" dirty="0"/>
              <a:t>If the conduct complained of is not a violation in Virginia, no reciprocal action will be taken</a:t>
            </a:r>
          </a:p>
        </p:txBody>
      </p:sp>
      <p:sp>
        <p:nvSpPr>
          <p:cNvPr id="6" name="Text Placeholder 5">
            <a:extLst>
              <a:ext uri="{FF2B5EF4-FFF2-40B4-BE49-F238E27FC236}">
                <a16:creationId xmlns:a16="http://schemas.microsoft.com/office/drawing/2014/main" id="{E3F7AC37-9063-10BC-B914-223D75FD760F}"/>
              </a:ext>
            </a:extLst>
          </p:cNvPr>
          <p:cNvSpPr>
            <a:spLocks noGrp="1"/>
          </p:cNvSpPr>
          <p:nvPr>
            <p:ph type="body" idx="3"/>
          </p:nvPr>
        </p:nvSpPr>
        <p:spPr/>
        <p:txBody>
          <a:bodyPr>
            <a:normAutofit fontScale="85000" lnSpcReduction="20000"/>
          </a:bodyPr>
          <a:lstStyle/>
          <a:p>
            <a:r>
              <a:rPr lang="en-US" dirty="0"/>
              <a:t>If action is also a discipline Violation in Virginia  </a:t>
            </a:r>
          </a:p>
        </p:txBody>
      </p:sp>
      <p:sp>
        <p:nvSpPr>
          <p:cNvPr id="7" name="Text Placeholder 6">
            <a:extLst>
              <a:ext uri="{FF2B5EF4-FFF2-40B4-BE49-F238E27FC236}">
                <a16:creationId xmlns:a16="http://schemas.microsoft.com/office/drawing/2014/main" id="{A38DE7B4-9ADC-5CCD-86A3-4FC2E598EA95}"/>
              </a:ext>
            </a:extLst>
          </p:cNvPr>
          <p:cNvSpPr>
            <a:spLocks noGrp="1"/>
          </p:cNvSpPr>
          <p:nvPr>
            <p:ph type="body" idx="4"/>
          </p:nvPr>
        </p:nvSpPr>
        <p:spPr/>
        <p:txBody>
          <a:bodyPr>
            <a:normAutofit fontScale="85000" lnSpcReduction="20000"/>
          </a:bodyPr>
          <a:lstStyle/>
          <a:p>
            <a:r>
              <a:rPr lang="en-US" dirty="0"/>
              <a:t>If action is not a violation in Virginia</a:t>
            </a:r>
          </a:p>
        </p:txBody>
      </p:sp>
    </p:spTree>
    <p:extLst>
      <p:ext uri="{BB962C8B-B14F-4D97-AF65-F5344CB8AC3E}">
        <p14:creationId xmlns:p14="http://schemas.microsoft.com/office/powerpoint/2010/main" val="2494201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3"/>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ts val="3000"/>
              <a:buFont typeface="Century Schoolbook"/>
              <a:buNone/>
            </a:pPr>
            <a:r>
              <a:rPr lang="en-US" dirty="0"/>
              <a:t>SUSPENSION AND REVOCATION</a:t>
            </a:r>
            <a:endParaRPr dirty="0"/>
          </a:p>
        </p:txBody>
      </p:sp>
      <p:sp>
        <p:nvSpPr>
          <p:cNvPr id="245" name="Google Shape;245;p13"/>
          <p:cNvSpPr txBox="1">
            <a:spLocks noGrp="1"/>
          </p:cNvSpPr>
          <p:nvPr>
            <p:ph type="body" idx="1"/>
          </p:nvPr>
        </p:nvSpPr>
        <p:spPr>
          <a:xfrm>
            <a:off x="990600" y="1828800"/>
            <a:ext cx="6934200" cy="4645152"/>
          </a:xfrm>
          <a:prstGeom prst="rect">
            <a:avLst/>
          </a:prstGeom>
          <a:noFill/>
          <a:ln>
            <a:noFill/>
          </a:ln>
        </p:spPr>
        <p:txBody>
          <a:bodyPr spcFirstLastPara="1" wrap="square" lIns="91425" tIns="45700" rIns="91425" bIns="45700" anchor="t" anchorCtr="0">
            <a:normAutofit/>
          </a:bodyPr>
          <a:lstStyle/>
          <a:p>
            <a:pPr marL="449580" lvl="0" indent="-342900" algn="l" rtl="0">
              <a:spcBef>
                <a:spcPts val="600"/>
              </a:spcBef>
              <a:spcAft>
                <a:spcPts val="0"/>
              </a:spcAft>
              <a:buSzPts val="1680"/>
              <a:buFont typeface="Arial" panose="020B0604020202020204" pitchFamily="34" charset="0"/>
              <a:buChar char="•"/>
            </a:pPr>
            <a:r>
              <a:rPr lang="en-US" dirty="0"/>
              <a:t>Suspensions can be up to five years</a:t>
            </a:r>
          </a:p>
          <a:p>
            <a:pPr marL="449580" lvl="0" indent="-342900" algn="l" rtl="0">
              <a:spcBef>
                <a:spcPts val="600"/>
              </a:spcBef>
              <a:spcAft>
                <a:spcPts val="0"/>
              </a:spcAft>
              <a:buSzPts val="1680"/>
              <a:buFont typeface="Arial" panose="020B0604020202020204" pitchFamily="34" charset="0"/>
              <a:buChar char="•"/>
            </a:pPr>
            <a:r>
              <a:rPr lang="en-US" dirty="0"/>
              <a:t>Revocation more typical for repeat offenders</a:t>
            </a:r>
          </a:p>
          <a:p>
            <a:pPr marL="449580" lvl="0" indent="-342900" algn="l" rtl="0">
              <a:spcBef>
                <a:spcPts val="600"/>
              </a:spcBef>
              <a:spcAft>
                <a:spcPts val="0"/>
              </a:spcAft>
              <a:buSzPts val="1680"/>
              <a:buFont typeface="Arial" panose="020B0604020202020204" pitchFamily="34" charset="0"/>
              <a:buChar char="•"/>
            </a:pPr>
            <a:r>
              <a:rPr lang="en-US" dirty="0"/>
              <a:t>Any suspension exceeding one year requires re-taking the MPRE</a:t>
            </a:r>
          </a:p>
          <a:p>
            <a:pPr marL="449580" lvl="0" indent="-342900" algn="l" rtl="0">
              <a:spcBef>
                <a:spcPts val="600"/>
              </a:spcBef>
              <a:spcAft>
                <a:spcPts val="0"/>
              </a:spcAft>
              <a:buSzPts val="1680"/>
              <a:buFont typeface="Arial" panose="020B0604020202020204" pitchFamily="34" charset="0"/>
              <a:buChar char="•"/>
            </a:pPr>
            <a:r>
              <a:rPr lang="en-US" dirty="0"/>
              <a:t>Suspension does not preclude paralegal work</a:t>
            </a:r>
          </a:p>
          <a:p>
            <a:pPr marL="274320" lvl="0" indent="-167640" algn="l" rtl="0">
              <a:spcBef>
                <a:spcPts val="600"/>
              </a:spcBef>
              <a:spcAft>
                <a:spcPts val="0"/>
              </a:spcAft>
              <a:buSzPts val="1680"/>
              <a:buNone/>
            </a:pPr>
            <a:endParaRPr dirty="0"/>
          </a:p>
        </p:txBody>
      </p:sp>
      <p:sp>
        <p:nvSpPr>
          <p:cNvPr id="246" name="Google Shape;246;p13"/>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15</a:t>
            </a:fld>
            <a:endParaRPr/>
          </a:p>
        </p:txBody>
      </p:sp>
      <p:sp>
        <p:nvSpPr>
          <p:cNvPr id="247" name="Google Shape;247;p13"/>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pic>
        <p:nvPicPr>
          <p:cNvPr id="248" name="Google Shape;248;p13"/>
          <p:cNvPicPr preferRelativeResize="0"/>
          <p:nvPr/>
        </p:nvPicPr>
        <p:blipFill rotWithShape="1">
          <a:blip r:embed="rId3">
            <a:alphaModFix/>
          </a:blip>
          <a:srcRect/>
          <a:stretch/>
        </p:blipFill>
        <p:spPr>
          <a:xfrm>
            <a:off x="4660953" y="4043271"/>
            <a:ext cx="3505200" cy="262551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0DD9-CCB8-9FB1-C5AB-6F7C4CEEF883}"/>
              </a:ext>
            </a:extLst>
          </p:cNvPr>
          <p:cNvSpPr>
            <a:spLocks noGrp="1"/>
          </p:cNvSpPr>
          <p:nvPr>
            <p:ph type="title"/>
          </p:nvPr>
        </p:nvSpPr>
        <p:spPr/>
        <p:txBody>
          <a:bodyPr/>
          <a:lstStyle/>
          <a:p>
            <a:r>
              <a:rPr lang="en-US" dirty="0"/>
              <a:t>Reinstatements Can Happen</a:t>
            </a:r>
          </a:p>
        </p:txBody>
      </p:sp>
      <p:sp>
        <p:nvSpPr>
          <p:cNvPr id="3" name="Slide Number Placeholder 2">
            <a:extLst>
              <a:ext uri="{FF2B5EF4-FFF2-40B4-BE49-F238E27FC236}">
                <a16:creationId xmlns:a16="http://schemas.microsoft.com/office/drawing/2014/main" id="{42102249-6FE8-B989-2B96-C7E68CCDBB1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16</a:t>
            </a:fld>
            <a:endParaRPr lang="en-US"/>
          </a:p>
        </p:txBody>
      </p:sp>
      <p:sp>
        <p:nvSpPr>
          <p:cNvPr id="4" name="Text Placeholder 3">
            <a:extLst>
              <a:ext uri="{FF2B5EF4-FFF2-40B4-BE49-F238E27FC236}">
                <a16:creationId xmlns:a16="http://schemas.microsoft.com/office/drawing/2014/main" id="{4CEDDC2A-B470-02E9-0426-C0A771C70F92}"/>
              </a:ext>
            </a:extLst>
          </p:cNvPr>
          <p:cNvSpPr>
            <a:spLocks noGrp="1"/>
          </p:cNvSpPr>
          <p:nvPr>
            <p:ph type="body" idx="1"/>
          </p:nvPr>
        </p:nvSpPr>
        <p:spPr/>
        <p:txBody>
          <a:bodyPr>
            <a:normAutofit fontScale="85000" lnSpcReduction="10000"/>
          </a:bodyPr>
          <a:lstStyle/>
          <a:p>
            <a:r>
              <a:rPr lang="en-US" dirty="0"/>
              <a:t>VJLAP program</a:t>
            </a:r>
          </a:p>
          <a:p>
            <a:r>
              <a:rPr lang="en-US" dirty="0"/>
              <a:t>Cessation of Physical or Mental Impairment</a:t>
            </a:r>
          </a:p>
          <a:p>
            <a:r>
              <a:rPr lang="en-US" dirty="0"/>
              <a:t>Significant Change in Status</a:t>
            </a:r>
          </a:p>
          <a:p>
            <a:r>
              <a:rPr lang="en-US" dirty="0"/>
              <a:t>Community Contributions</a:t>
            </a:r>
          </a:p>
          <a:p>
            <a:endParaRPr lang="en-US" dirty="0"/>
          </a:p>
        </p:txBody>
      </p:sp>
      <p:sp>
        <p:nvSpPr>
          <p:cNvPr id="5" name="Text Placeholder 4">
            <a:extLst>
              <a:ext uri="{FF2B5EF4-FFF2-40B4-BE49-F238E27FC236}">
                <a16:creationId xmlns:a16="http://schemas.microsoft.com/office/drawing/2014/main" id="{754A0579-C222-8D45-5349-E694288EC1E6}"/>
              </a:ext>
            </a:extLst>
          </p:cNvPr>
          <p:cNvSpPr>
            <a:spLocks noGrp="1"/>
          </p:cNvSpPr>
          <p:nvPr>
            <p:ph type="body" idx="2"/>
          </p:nvPr>
        </p:nvSpPr>
        <p:spPr/>
        <p:txBody>
          <a:bodyPr/>
          <a:lstStyle/>
          <a:p>
            <a:r>
              <a:rPr lang="en-US" dirty="0"/>
              <a:t>Conviction for a Felony is grounds for Revocation</a:t>
            </a:r>
          </a:p>
          <a:p>
            <a:r>
              <a:rPr lang="en-US" dirty="0"/>
              <a:t>Reversal of Conviction is grounds for reinstatement</a:t>
            </a:r>
          </a:p>
          <a:p>
            <a:pPr marL="148590" indent="0">
              <a:buNone/>
            </a:pPr>
            <a:endParaRPr lang="en-US" dirty="0"/>
          </a:p>
        </p:txBody>
      </p:sp>
      <p:sp>
        <p:nvSpPr>
          <p:cNvPr id="6" name="Text Placeholder 5">
            <a:extLst>
              <a:ext uri="{FF2B5EF4-FFF2-40B4-BE49-F238E27FC236}">
                <a16:creationId xmlns:a16="http://schemas.microsoft.com/office/drawing/2014/main" id="{A6B1E2A0-ADCF-39FB-311F-47601C363D9A}"/>
              </a:ext>
            </a:extLst>
          </p:cNvPr>
          <p:cNvSpPr>
            <a:spLocks noGrp="1"/>
          </p:cNvSpPr>
          <p:nvPr>
            <p:ph type="body" idx="3"/>
          </p:nvPr>
        </p:nvSpPr>
        <p:spPr/>
        <p:txBody>
          <a:bodyPr>
            <a:normAutofit fontScale="85000" lnSpcReduction="10000"/>
          </a:bodyPr>
          <a:lstStyle/>
          <a:p>
            <a:r>
              <a:rPr lang="en-US" dirty="0"/>
              <a:t>Alleviation of Impairment</a:t>
            </a:r>
          </a:p>
        </p:txBody>
      </p:sp>
      <p:sp>
        <p:nvSpPr>
          <p:cNvPr id="7" name="Text Placeholder 6">
            <a:extLst>
              <a:ext uri="{FF2B5EF4-FFF2-40B4-BE49-F238E27FC236}">
                <a16:creationId xmlns:a16="http://schemas.microsoft.com/office/drawing/2014/main" id="{E370C747-72C8-384F-CED1-96EDF67F9BB8}"/>
              </a:ext>
            </a:extLst>
          </p:cNvPr>
          <p:cNvSpPr>
            <a:spLocks noGrp="1"/>
          </p:cNvSpPr>
          <p:nvPr>
            <p:ph type="body" idx="4"/>
          </p:nvPr>
        </p:nvSpPr>
        <p:spPr/>
        <p:txBody>
          <a:bodyPr>
            <a:normAutofit fontScale="85000" lnSpcReduction="20000"/>
          </a:bodyPr>
          <a:lstStyle/>
          <a:p>
            <a:r>
              <a:rPr lang="en-US" dirty="0"/>
              <a:t>Successful Appeal of Felony Conviction</a:t>
            </a:r>
          </a:p>
        </p:txBody>
      </p:sp>
    </p:spTree>
    <p:extLst>
      <p:ext uri="{BB962C8B-B14F-4D97-AF65-F5344CB8AC3E}">
        <p14:creationId xmlns:p14="http://schemas.microsoft.com/office/powerpoint/2010/main" val="125248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6"/>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ts val="3000"/>
              <a:buFont typeface="Century Schoolbook"/>
              <a:buNone/>
            </a:pPr>
            <a:r>
              <a:rPr lang="en-US" dirty="0"/>
              <a:t>MOST COMMON DISCIPLINE ISSUES:</a:t>
            </a:r>
            <a:endParaRPr dirty="0"/>
          </a:p>
        </p:txBody>
      </p:sp>
      <p:sp>
        <p:nvSpPr>
          <p:cNvPr id="273" name="Google Shape;273;p16"/>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17</a:t>
            </a:fld>
            <a:endParaRPr/>
          </a:p>
        </p:txBody>
      </p:sp>
      <p:sp>
        <p:nvSpPr>
          <p:cNvPr id="274" name="Google Shape;274;p16"/>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pic>
        <p:nvPicPr>
          <p:cNvPr id="275" name="Google Shape;275;p16" descr="Closeup of cactus with the peach background"/>
          <p:cNvPicPr preferRelativeResize="0"/>
          <p:nvPr/>
        </p:nvPicPr>
        <p:blipFill>
          <a:blip r:embed="rId3"/>
          <a:srcRect/>
          <a:stretch/>
        </p:blipFill>
        <p:spPr>
          <a:xfrm>
            <a:off x="2364269" y="1752600"/>
            <a:ext cx="3950641" cy="418257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8"/>
          <p:cNvSpPr txBox="1">
            <a:spLocks noGrp="1"/>
          </p:cNvSpPr>
          <p:nvPr>
            <p:ph type="title"/>
          </p:nvPr>
        </p:nvSpPr>
        <p:spPr>
          <a:xfrm>
            <a:off x="457200" y="-1"/>
            <a:ext cx="7467600" cy="6662058"/>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ts val="2400"/>
              <a:buFont typeface="Century Schoolbook"/>
              <a:buNone/>
            </a:pPr>
            <a:r>
              <a:rPr lang="en-US" dirty="0"/>
              <a:t>1.1 COMPETENCE</a:t>
            </a:r>
            <a:br>
              <a:rPr lang="en-US" dirty="0"/>
            </a:br>
            <a:br>
              <a:rPr lang="en-US" dirty="0"/>
            </a:br>
            <a:r>
              <a:rPr lang="en-US" dirty="0"/>
              <a:t>1.3 DILIGENCE</a:t>
            </a:r>
            <a:br>
              <a:rPr lang="en-US" dirty="0"/>
            </a:br>
            <a:br>
              <a:rPr lang="en-US" dirty="0"/>
            </a:br>
            <a:r>
              <a:rPr lang="en-US" dirty="0"/>
              <a:t>1.4 COMMUNICATION</a:t>
            </a:r>
            <a:br>
              <a:rPr lang="en-US" dirty="0"/>
            </a:br>
            <a:br>
              <a:rPr lang="en-US" dirty="0"/>
            </a:br>
            <a:r>
              <a:rPr lang="en-US" dirty="0"/>
              <a:t>1.15 Safekeeping of Property</a:t>
            </a:r>
            <a:br>
              <a:rPr lang="en-US" dirty="0"/>
            </a:br>
            <a:br>
              <a:rPr lang="en-US" dirty="0"/>
            </a:br>
            <a:br>
              <a:rPr lang="en-US" dirty="0"/>
            </a:br>
            <a:br>
              <a:rPr lang="en-US" dirty="0"/>
            </a:br>
            <a:br>
              <a:rPr lang="en-US" dirty="0"/>
            </a:br>
            <a:br>
              <a:rPr lang="en-US" dirty="0"/>
            </a:br>
            <a:endParaRPr dirty="0"/>
          </a:p>
        </p:txBody>
      </p:sp>
      <p:sp>
        <p:nvSpPr>
          <p:cNvPr id="288" name="Google Shape;288;p18"/>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18</a:t>
            </a:fld>
            <a:endParaRPr/>
          </a:p>
        </p:txBody>
      </p:sp>
      <p:sp>
        <p:nvSpPr>
          <p:cNvPr id="289" name="Google Shape;289;p18"/>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9"/>
          <p:cNvSpPr txBox="1">
            <a:spLocks noGrp="1"/>
          </p:cNvSpPr>
          <p:nvPr>
            <p:ph type="title"/>
          </p:nvPr>
        </p:nvSpPr>
        <p:spPr>
          <a:xfrm>
            <a:off x="822960" y="365760"/>
            <a:ext cx="7520940" cy="70104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ts val="3000"/>
              <a:buFont typeface="Century Schoolbook"/>
              <a:buNone/>
            </a:pPr>
            <a:r>
              <a:rPr lang="en-US" dirty="0"/>
              <a:t>1.1 COMPETENCE</a:t>
            </a:r>
            <a:endParaRPr dirty="0"/>
          </a:p>
        </p:txBody>
      </p:sp>
      <p:sp>
        <p:nvSpPr>
          <p:cNvPr id="296" name="Google Shape;296;p19"/>
          <p:cNvSpPr txBox="1">
            <a:spLocks noGrp="1"/>
          </p:cNvSpPr>
          <p:nvPr>
            <p:ph type="body" idx="1"/>
          </p:nvPr>
        </p:nvSpPr>
        <p:spPr>
          <a:xfrm>
            <a:off x="822960" y="1295400"/>
            <a:ext cx="4053840" cy="5257800"/>
          </a:xfrm>
          <a:prstGeom prst="rect">
            <a:avLst/>
          </a:prstGeom>
          <a:noFill/>
          <a:ln>
            <a:noFill/>
          </a:ln>
        </p:spPr>
        <p:txBody>
          <a:bodyPr spcFirstLastPara="1" wrap="square" lIns="91425" tIns="45700" rIns="91425" bIns="45700" anchor="t" anchorCtr="0">
            <a:normAutofit/>
          </a:bodyPr>
          <a:lstStyle/>
          <a:p>
            <a:pPr marL="274320" lvl="0" indent="-274320" algn="l" rtl="0">
              <a:spcBef>
                <a:spcPts val="600"/>
              </a:spcBef>
              <a:spcAft>
                <a:spcPts val="0"/>
              </a:spcAft>
              <a:buSzPts val="1680"/>
              <a:buFont typeface="Arial"/>
              <a:buChar char="•"/>
            </a:pPr>
            <a:r>
              <a:rPr lang="en-US" dirty="0"/>
              <a:t>A lawyer shall provide competent representation to a client.</a:t>
            </a:r>
          </a:p>
          <a:p>
            <a:pPr marL="274320" lvl="0" indent="-274320" algn="l" rtl="0">
              <a:spcBef>
                <a:spcPts val="600"/>
              </a:spcBef>
              <a:spcAft>
                <a:spcPts val="0"/>
              </a:spcAft>
              <a:buSzPts val="1680"/>
              <a:buFont typeface="Arial"/>
              <a:buChar char="•"/>
            </a:pPr>
            <a:endParaRPr lang="en-US" dirty="0"/>
          </a:p>
          <a:p>
            <a:pPr marL="274320" lvl="0" indent="-274320" algn="l" rtl="0">
              <a:spcBef>
                <a:spcPts val="600"/>
              </a:spcBef>
              <a:spcAft>
                <a:spcPts val="0"/>
              </a:spcAft>
              <a:buSzPts val="1680"/>
              <a:buFont typeface="Arial"/>
              <a:buChar char="•"/>
            </a:pPr>
            <a:r>
              <a:rPr lang="en-US" dirty="0"/>
              <a:t>Competent representation requires the legal knowledge, skill, thoroughness and preparation reasonably necessary for the representation.</a:t>
            </a:r>
            <a:endParaRPr dirty="0"/>
          </a:p>
        </p:txBody>
      </p:sp>
      <p:pic>
        <p:nvPicPr>
          <p:cNvPr id="297" name="Google Shape;297;p19" descr="Young man reading newspaper"/>
          <p:cNvPicPr preferRelativeResize="0"/>
          <p:nvPr/>
        </p:nvPicPr>
        <p:blipFill>
          <a:blip r:embed="rId3"/>
          <a:srcRect/>
          <a:stretch/>
        </p:blipFill>
        <p:spPr>
          <a:xfrm>
            <a:off x="4953000" y="1517752"/>
            <a:ext cx="3556127" cy="2373110"/>
          </a:xfrm>
          <a:prstGeom prst="rect">
            <a:avLst/>
          </a:prstGeom>
          <a:noFill/>
          <a:ln>
            <a:noFill/>
          </a:ln>
        </p:spPr>
      </p:pic>
      <p:sp>
        <p:nvSpPr>
          <p:cNvPr id="298" name="Google Shape;298;p19"/>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FC076F-9C88-95AD-A991-135FFA23111D}"/>
              </a:ext>
            </a:extLst>
          </p:cNvPr>
          <p:cNvSpPr>
            <a:spLocks noGrp="1"/>
          </p:cNvSpPr>
          <p:nvPr>
            <p:ph type="title"/>
          </p:nvPr>
        </p:nvSpPr>
        <p:spPr/>
        <p:txBody>
          <a:bodyPr/>
          <a:lstStyle/>
          <a:p>
            <a:r>
              <a:rPr lang="en-US" dirty="0"/>
              <a:t>A Little about Be - Why Am I Qualified to talk to YOU about this?</a:t>
            </a:r>
          </a:p>
        </p:txBody>
      </p:sp>
      <p:sp>
        <p:nvSpPr>
          <p:cNvPr id="6" name="Text Placeholder 5">
            <a:extLst>
              <a:ext uri="{FF2B5EF4-FFF2-40B4-BE49-F238E27FC236}">
                <a16:creationId xmlns:a16="http://schemas.microsoft.com/office/drawing/2014/main" id="{41D9CE97-351E-8343-E4BB-2CEA7169AE89}"/>
              </a:ext>
            </a:extLst>
          </p:cNvPr>
          <p:cNvSpPr>
            <a:spLocks noGrp="1"/>
          </p:cNvSpPr>
          <p:nvPr>
            <p:ph type="body" idx="1"/>
          </p:nvPr>
        </p:nvSpPr>
        <p:spPr/>
        <p:txBody>
          <a:bodyPr>
            <a:normAutofit/>
          </a:bodyPr>
          <a:lstStyle/>
          <a:p>
            <a:r>
              <a:rPr lang="en-US" dirty="0"/>
              <a:t>2002 – 2008 – District 2 Disciplinary Committee</a:t>
            </a:r>
          </a:p>
          <a:p>
            <a:r>
              <a:rPr lang="en-US" dirty="0"/>
              <a:t>2013-2019 – Virginia State Bar Disciplinary 			Board</a:t>
            </a:r>
          </a:p>
          <a:p>
            <a:r>
              <a:rPr lang="en-US" dirty="0"/>
              <a:t>2018 – 2022 Adjunct Professor -  William &amp; Mary Law – Legal Skills/Professionalism</a:t>
            </a:r>
          </a:p>
          <a:p>
            <a:r>
              <a:rPr lang="en-US" dirty="0"/>
              <a:t>Presented Ethics For:</a:t>
            </a:r>
          </a:p>
          <a:p>
            <a:pPr lvl="1"/>
            <a:r>
              <a:rPr lang="en-US" dirty="0"/>
              <a:t>Virginia CLE</a:t>
            </a:r>
          </a:p>
          <a:p>
            <a:pPr lvl="1"/>
            <a:r>
              <a:rPr lang="en-US" dirty="0"/>
              <a:t>Virginia Beach Bar Association</a:t>
            </a:r>
          </a:p>
          <a:p>
            <a:pPr lvl="1"/>
            <a:r>
              <a:rPr lang="en-US" dirty="0"/>
              <a:t>Virginia Trial Lawyers Association</a:t>
            </a:r>
          </a:p>
          <a:p>
            <a:pPr lvl="1"/>
            <a:r>
              <a:rPr lang="en-US" dirty="0"/>
              <a:t>Statewide Conference  - Division of Child Support Enforcement</a:t>
            </a:r>
          </a:p>
          <a:p>
            <a:pPr lvl="1"/>
            <a:r>
              <a:rPr lang="en-US" dirty="0"/>
              <a:t>National Business Institute</a:t>
            </a:r>
          </a:p>
          <a:p>
            <a:pPr marL="594360" lvl="1" indent="0">
              <a:buNone/>
            </a:pPr>
            <a:endParaRPr lang="en-US" dirty="0"/>
          </a:p>
          <a:p>
            <a:endParaRPr lang="en-US" dirty="0"/>
          </a:p>
        </p:txBody>
      </p:sp>
      <p:sp>
        <p:nvSpPr>
          <p:cNvPr id="4" name="Slide Number Placeholder 3">
            <a:extLst>
              <a:ext uri="{FF2B5EF4-FFF2-40B4-BE49-F238E27FC236}">
                <a16:creationId xmlns:a16="http://schemas.microsoft.com/office/drawing/2014/main" id="{7AD355F6-FC88-74A7-AF10-8CE9F7E6DA5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1579617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0"/>
          <p:cNvSpPr txBox="1">
            <a:spLocks noGrp="1"/>
          </p:cNvSpPr>
          <p:nvPr>
            <p:ph type="title"/>
          </p:nvPr>
        </p:nvSpPr>
        <p:spPr>
          <a:xfrm>
            <a:off x="457200" y="274638"/>
            <a:ext cx="7467600" cy="868362"/>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lt2"/>
              </a:buClr>
              <a:buSzPts val="3000"/>
              <a:buFont typeface="Century Schoolbook"/>
              <a:buNone/>
            </a:pPr>
            <a:r>
              <a:rPr lang="en-US" dirty="0"/>
              <a:t>What Does Competence Entail and How is It Judged?</a:t>
            </a:r>
            <a:endParaRPr dirty="0"/>
          </a:p>
        </p:txBody>
      </p:sp>
      <p:sp>
        <p:nvSpPr>
          <p:cNvPr id="304" name="Google Shape;304;p20"/>
          <p:cNvSpPr txBox="1">
            <a:spLocks noGrp="1"/>
          </p:cNvSpPr>
          <p:nvPr>
            <p:ph type="body" idx="1"/>
          </p:nvPr>
        </p:nvSpPr>
        <p:spPr>
          <a:xfrm>
            <a:off x="457200" y="1295400"/>
            <a:ext cx="7467600" cy="5178552"/>
          </a:xfrm>
          <a:prstGeom prst="rect">
            <a:avLst/>
          </a:prstGeom>
          <a:noFill/>
          <a:ln>
            <a:noFill/>
          </a:ln>
        </p:spPr>
        <p:txBody>
          <a:bodyPr spcFirstLastPara="1" wrap="square" lIns="91425" tIns="45700" rIns="91425" bIns="45700" anchor="t" anchorCtr="0">
            <a:normAutofit/>
          </a:bodyPr>
          <a:lstStyle/>
          <a:p>
            <a:pPr marL="274320" lvl="0" indent="-167640" algn="l" rtl="0">
              <a:spcBef>
                <a:spcPts val="600"/>
              </a:spcBef>
              <a:spcAft>
                <a:spcPts val="0"/>
              </a:spcAft>
              <a:buSzPts val="1680"/>
              <a:buNone/>
            </a:pPr>
            <a:r>
              <a:rPr lang="en-US" dirty="0"/>
              <a:t>When determining if a lawyer has the necessary competence, the following factors are considered:</a:t>
            </a:r>
          </a:p>
          <a:p>
            <a:pPr marL="274320" lvl="0" indent="-167640" algn="l" rtl="0">
              <a:spcBef>
                <a:spcPts val="600"/>
              </a:spcBef>
              <a:spcAft>
                <a:spcPts val="0"/>
              </a:spcAft>
              <a:buSzPts val="1680"/>
              <a:buNone/>
            </a:pPr>
            <a:r>
              <a:rPr lang="en-US" dirty="0"/>
              <a:t>* The complexity and specialized nature of the matter</a:t>
            </a:r>
          </a:p>
          <a:p>
            <a:pPr marL="274320" lvl="0" indent="-167640" algn="l" rtl="0">
              <a:spcBef>
                <a:spcPts val="600"/>
              </a:spcBef>
              <a:spcAft>
                <a:spcPts val="0"/>
              </a:spcAft>
              <a:buSzPts val="1680"/>
              <a:buNone/>
            </a:pPr>
            <a:r>
              <a:rPr lang="en-US" dirty="0"/>
              <a:t>* The lawyer's general experience</a:t>
            </a:r>
          </a:p>
          <a:p>
            <a:pPr marL="274320" lvl="0" indent="-167640" algn="l" rtl="0">
              <a:spcBef>
                <a:spcPts val="600"/>
              </a:spcBef>
              <a:spcAft>
                <a:spcPts val="0"/>
              </a:spcAft>
              <a:buSzPts val="1680"/>
              <a:buNone/>
            </a:pPr>
            <a:r>
              <a:rPr lang="en-US" dirty="0"/>
              <a:t>* The lawyer's training and experience in the relevant field</a:t>
            </a:r>
          </a:p>
          <a:p>
            <a:pPr marL="274320" lvl="0" indent="-167640" algn="l" rtl="0">
              <a:spcBef>
                <a:spcPts val="600"/>
              </a:spcBef>
              <a:spcAft>
                <a:spcPts val="0"/>
              </a:spcAft>
              <a:buSzPts val="1680"/>
              <a:buNone/>
            </a:pPr>
            <a:r>
              <a:rPr lang="en-US" dirty="0"/>
              <a:t>* The preparation and study the lawyer can give to the matter</a:t>
            </a:r>
          </a:p>
        </p:txBody>
      </p:sp>
      <p:sp>
        <p:nvSpPr>
          <p:cNvPr id="305" name="Google Shape;305;p20"/>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20</a:t>
            </a:fld>
            <a:endParaRPr/>
          </a:p>
        </p:txBody>
      </p:sp>
      <p:sp>
        <p:nvSpPr>
          <p:cNvPr id="306" name="Google Shape;306;p20"/>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3"/>
          <p:cNvSpPr txBox="1">
            <a:spLocks noGrp="1"/>
          </p:cNvSpPr>
          <p:nvPr>
            <p:ph type="title"/>
          </p:nvPr>
        </p:nvSpPr>
        <p:spPr>
          <a:xfrm>
            <a:off x="2286000" y="304800"/>
            <a:ext cx="6172200" cy="5334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lt2"/>
              </a:buClr>
              <a:buSzPct val="100000"/>
              <a:buFont typeface="Century Schoolbook"/>
              <a:buNone/>
            </a:pPr>
            <a:r>
              <a:rPr lang="en-US" dirty="0"/>
              <a:t>COMMENTS</a:t>
            </a:r>
            <a:endParaRPr dirty="0"/>
          </a:p>
        </p:txBody>
      </p:sp>
      <p:sp>
        <p:nvSpPr>
          <p:cNvPr id="332" name="Google Shape;332;p23"/>
          <p:cNvSpPr txBox="1">
            <a:spLocks noGrp="1"/>
          </p:cNvSpPr>
          <p:nvPr>
            <p:ph type="body" idx="1"/>
          </p:nvPr>
        </p:nvSpPr>
        <p:spPr>
          <a:xfrm>
            <a:off x="2286000" y="838200"/>
            <a:ext cx="6172200" cy="5543550"/>
          </a:xfrm>
          <a:prstGeom prst="rect">
            <a:avLst/>
          </a:prstGeom>
          <a:noFill/>
          <a:ln>
            <a:noFill/>
          </a:ln>
        </p:spPr>
        <p:txBody>
          <a:bodyPr spcFirstLastPara="1" wrap="square" lIns="91425" tIns="45700" rIns="91425" bIns="45700" anchor="t" anchorCtr="0">
            <a:normAutofit/>
          </a:bodyPr>
          <a:lstStyle/>
          <a:p>
            <a:pPr marL="0" lvl="0" indent="0" algn="l" rtl="0">
              <a:spcBef>
                <a:spcPts val="600"/>
              </a:spcBef>
              <a:spcAft>
                <a:spcPts val="0"/>
              </a:spcAft>
              <a:buSzPts val="1260"/>
              <a:buNone/>
            </a:pPr>
            <a:r>
              <a:rPr lang="en-US" dirty="0"/>
              <a:t>2] </a:t>
            </a:r>
            <a:r>
              <a:rPr lang="en-US" sz="2200" dirty="0"/>
              <a:t>A lawyer need not necessarily have special training or prior experience to handle legal problems of a type with which the lawyer is unfamiliar. A newly admitted lawyer can be as competent as a practitioner with long experience. Some important legal skills, such as the analysis of precedent, the evaluation of evidence and legal drafting, are required in all legal problems. Perhaps the most fundamental legal skill consists of determining what kind of legal problems a situation may involve, a skill that necessarily transcends any particular specialized knowledge</a:t>
            </a:r>
            <a:r>
              <a:rPr lang="en-US" dirty="0"/>
              <a:t>..</a:t>
            </a:r>
          </a:p>
        </p:txBody>
      </p:sp>
      <p:sp>
        <p:nvSpPr>
          <p:cNvPr id="333" name="Google Shape;333;p23"/>
          <p:cNvSpPr txBox="1">
            <a:spLocks noGrp="1"/>
          </p:cNvSpPr>
          <p:nvPr>
            <p:ph type="ftr" idx="11"/>
          </p:nvPr>
        </p:nvSpPr>
        <p:spPr>
          <a:xfrm rot="5400000">
            <a:off x="7077456" y="4178808"/>
            <a:ext cx="3657600" cy="384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34" name="Google Shape;334;p23"/>
          <p:cNvSpPr txBox="1">
            <a:spLocks noGrp="1"/>
          </p:cNvSpPr>
          <p:nvPr>
            <p:ph type="sldNum" idx="12"/>
          </p:nvPr>
        </p:nvSpPr>
        <p:spPr>
          <a:xfrm>
            <a:off x="1340616" y="4928702"/>
            <a:ext cx="609600" cy="51752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4"/>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ct val="100000"/>
              <a:buFont typeface="Century Schoolbook"/>
              <a:buNone/>
            </a:pPr>
            <a:r>
              <a:rPr lang="en-US" dirty="0"/>
              <a:t>COMMENTS Cont’d</a:t>
            </a:r>
            <a:endParaRPr dirty="0"/>
          </a:p>
        </p:txBody>
      </p:sp>
      <p:sp>
        <p:nvSpPr>
          <p:cNvPr id="341" name="Google Shape;341;p24"/>
          <p:cNvSpPr txBox="1">
            <a:spLocks noGrp="1"/>
          </p:cNvSpPr>
          <p:nvPr>
            <p:ph type="body" idx="1"/>
          </p:nvPr>
        </p:nvSpPr>
        <p:spPr>
          <a:xfrm>
            <a:off x="457200" y="1524000"/>
            <a:ext cx="7467600" cy="4949952"/>
          </a:xfrm>
          <a:prstGeom prst="rect">
            <a:avLst/>
          </a:prstGeom>
          <a:noFill/>
          <a:ln>
            <a:noFill/>
          </a:ln>
        </p:spPr>
        <p:txBody>
          <a:bodyPr spcFirstLastPara="1" wrap="square" lIns="91425" tIns="45700" rIns="91425" bIns="45700" anchor="t" anchorCtr="0">
            <a:normAutofit lnSpcReduction="10000"/>
          </a:bodyPr>
          <a:lstStyle/>
          <a:p>
            <a:pPr marL="274320" lvl="0" indent="-175641" algn="l" rtl="0">
              <a:spcBef>
                <a:spcPts val="600"/>
              </a:spcBef>
              <a:spcAft>
                <a:spcPts val="0"/>
              </a:spcAft>
              <a:buSzPct val="70000"/>
              <a:buNone/>
            </a:pPr>
            <a:r>
              <a:rPr lang="en-US" dirty="0"/>
              <a:t>[2a] Another important skill is negotiating and, in particular, choosing and carrying out the appropriate negotiating strategy. Often it is possible to negotiate a solution which meets some of the needs and interests of all the parties to a transaction or dispute, i.e., a problem-solving strategy.</a:t>
            </a:r>
          </a:p>
          <a:p>
            <a:pPr marL="274320" lvl="0" indent="-175641" algn="l" rtl="0">
              <a:spcBef>
                <a:spcPts val="600"/>
              </a:spcBef>
              <a:spcAft>
                <a:spcPts val="0"/>
              </a:spcAft>
              <a:buSzPct val="70000"/>
              <a:buNone/>
            </a:pPr>
            <a:endParaRPr lang="en-US" dirty="0"/>
          </a:p>
          <a:p>
            <a:pPr marL="274320" lvl="0" indent="-175641" algn="l" rtl="0">
              <a:spcBef>
                <a:spcPts val="600"/>
              </a:spcBef>
              <a:spcAft>
                <a:spcPts val="0"/>
              </a:spcAft>
              <a:buSzPct val="70000"/>
              <a:buNone/>
            </a:pPr>
            <a:r>
              <a:rPr lang="en-US" dirty="0"/>
              <a:t>NOTE: NEGOTIATION DOES NOT ALWAYS MEAN BEATING THE OTHER SIDE OVER THE HEAD WITH WHAT YOUR CLIENT WANTS… </a:t>
            </a:r>
            <a:r>
              <a:rPr lang="en-US" dirty="0">
                <a:solidFill>
                  <a:srgbClr val="FF0000"/>
                </a:solidFill>
                <a:highlight>
                  <a:srgbClr val="FFFF00"/>
                </a:highlight>
              </a:rPr>
              <a:t>Think long term versus immediate reward</a:t>
            </a:r>
            <a:endParaRPr dirty="0">
              <a:solidFill>
                <a:srgbClr val="FF0000"/>
              </a:solidFill>
              <a:highlight>
                <a:srgbClr val="FFFF00"/>
              </a:highlight>
            </a:endParaRPr>
          </a:p>
        </p:txBody>
      </p:sp>
      <p:sp>
        <p:nvSpPr>
          <p:cNvPr id="342" name="Google Shape;342;p24"/>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43" name="Google Shape;343;p24"/>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5"/>
          <p:cNvSpPr txBox="1">
            <a:spLocks noGrp="1"/>
          </p:cNvSpPr>
          <p:nvPr>
            <p:ph type="title"/>
          </p:nvPr>
        </p:nvSpPr>
        <p:spPr>
          <a:xfrm>
            <a:off x="457200" y="152400"/>
            <a:ext cx="7467600" cy="12954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lt2"/>
              </a:buClr>
              <a:buSzPct val="100000"/>
              <a:buFont typeface="Century Schoolbook"/>
              <a:buNone/>
            </a:pPr>
            <a:r>
              <a:rPr lang="en-US" dirty="0"/>
              <a:t>When can a lawyer take on a client with a new type of matter – does 1.1 forbid on the job learning?</a:t>
            </a:r>
            <a:endParaRPr dirty="0"/>
          </a:p>
        </p:txBody>
      </p:sp>
      <p:sp>
        <p:nvSpPr>
          <p:cNvPr id="349" name="Google Shape;349;p25"/>
          <p:cNvSpPr txBox="1">
            <a:spLocks noGrp="1"/>
          </p:cNvSpPr>
          <p:nvPr>
            <p:ph type="body" idx="1"/>
          </p:nvPr>
        </p:nvSpPr>
        <p:spPr>
          <a:xfrm>
            <a:off x="457200" y="1600200"/>
            <a:ext cx="7467600" cy="4873752"/>
          </a:xfrm>
          <a:prstGeom prst="rect">
            <a:avLst/>
          </a:prstGeom>
          <a:noFill/>
          <a:ln>
            <a:noFill/>
          </a:ln>
        </p:spPr>
        <p:txBody>
          <a:bodyPr spcFirstLastPara="1" wrap="square" lIns="91425" tIns="45700" rIns="91425" bIns="45700" anchor="t" anchorCtr="0">
            <a:normAutofit/>
          </a:bodyPr>
          <a:lstStyle/>
          <a:p>
            <a:pPr marL="274320" lvl="0" indent="-153416" algn="l" rtl="0">
              <a:spcBef>
                <a:spcPts val="600"/>
              </a:spcBef>
              <a:spcAft>
                <a:spcPts val="0"/>
              </a:spcAft>
              <a:buSzPct val="70000"/>
              <a:buNone/>
            </a:pPr>
            <a:r>
              <a:rPr lang="en-US" sz="3200" i="1" dirty="0"/>
              <a:t>A lawyer can provide adequate representation in a wholly novel field through necessary study. Competent representation can also be provided through the association of a lawyer of established competence in the field in question</a:t>
            </a:r>
            <a:endParaRPr sz="3200" i="1" dirty="0"/>
          </a:p>
          <a:p>
            <a:pPr marL="274320" lvl="0" indent="-183642" algn="l" rtl="0">
              <a:spcBef>
                <a:spcPts val="600"/>
              </a:spcBef>
              <a:spcAft>
                <a:spcPts val="0"/>
              </a:spcAft>
              <a:buSzPct val="70000"/>
              <a:buNone/>
            </a:pPr>
            <a:endParaRPr lang="en-US" i="1" dirty="0"/>
          </a:p>
          <a:p>
            <a:pPr marL="274320" lvl="0" indent="-183642" algn="l" rtl="0">
              <a:spcBef>
                <a:spcPts val="600"/>
              </a:spcBef>
              <a:spcAft>
                <a:spcPts val="0"/>
              </a:spcAft>
              <a:buSzPct val="70000"/>
              <a:buNone/>
            </a:pPr>
            <a:r>
              <a:rPr lang="en-US" i="1" dirty="0">
                <a:solidFill>
                  <a:schemeClr val="accent1"/>
                </a:solidFill>
              </a:rPr>
              <a:t>IT IS ALSO WISE TO SEEK ADVICE FROM SEASONED PRACTITIONERS!</a:t>
            </a:r>
            <a:endParaRPr i="1" dirty="0">
              <a:solidFill>
                <a:schemeClr val="accent1"/>
              </a:solidFill>
            </a:endParaRPr>
          </a:p>
        </p:txBody>
      </p:sp>
      <p:sp>
        <p:nvSpPr>
          <p:cNvPr id="350" name="Google Shape;350;p25"/>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23</a:t>
            </a:fld>
            <a:endParaRPr/>
          </a:p>
        </p:txBody>
      </p:sp>
      <p:sp>
        <p:nvSpPr>
          <p:cNvPr id="351" name="Google Shape;351;p25"/>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6"/>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ts val="3000"/>
              <a:buFont typeface="Century Schoolbook"/>
              <a:buNone/>
            </a:pPr>
            <a:r>
              <a:rPr lang="en-US" dirty="0"/>
              <a:t>1.3 DILIGENCE </a:t>
            </a:r>
            <a:endParaRPr dirty="0"/>
          </a:p>
        </p:txBody>
      </p:sp>
      <p:sp>
        <p:nvSpPr>
          <p:cNvPr id="358" name="Google Shape;358;p26"/>
          <p:cNvSpPr txBox="1">
            <a:spLocks noGrp="1"/>
          </p:cNvSpPr>
          <p:nvPr>
            <p:ph type="body" idx="1"/>
          </p:nvPr>
        </p:nvSpPr>
        <p:spPr>
          <a:xfrm>
            <a:off x="457200" y="1417638"/>
            <a:ext cx="7467600" cy="5165724"/>
          </a:xfrm>
          <a:prstGeom prst="rect">
            <a:avLst/>
          </a:prstGeom>
          <a:noFill/>
          <a:ln>
            <a:noFill/>
          </a:ln>
        </p:spPr>
        <p:txBody>
          <a:bodyPr spcFirstLastPara="1" wrap="square" lIns="91425" tIns="45700" rIns="91425" bIns="45700" anchor="t" anchorCtr="0">
            <a:normAutofit/>
          </a:bodyPr>
          <a:lstStyle/>
          <a:p>
            <a:pPr marL="0" lvl="0" indent="0" algn="l" rtl="0">
              <a:spcBef>
                <a:spcPts val="600"/>
              </a:spcBef>
              <a:spcAft>
                <a:spcPts val="0"/>
              </a:spcAft>
              <a:buSzPts val="1960"/>
              <a:buNone/>
            </a:pPr>
            <a:r>
              <a:rPr lang="en-US" sz="2800" dirty="0"/>
              <a:t>A lawyer shall act with reasonable diligence and promptness in representing a client.</a:t>
            </a:r>
          </a:p>
          <a:p>
            <a:pPr marL="0" lvl="0" indent="0" algn="l" rtl="0">
              <a:spcBef>
                <a:spcPts val="600"/>
              </a:spcBef>
              <a:spcAft>
                <a:spcPts val="0"/>
              </a:spcAft>
              <a:buSzPts val="1960"/>
              <a:buNone/>
            </a:pPr>
            <a:r>
              <a:rPr lang="en-US" sz="2800" dirty="0"/>
              <a:t>A lawyer shall not intentionally fail to carry out a contract of employment entered into with a client for professional services, but may withdraw as permitted under Rule 1.16.</a:t>
            </a:r>
          </a:p>
          <a:p>
            <a:pPr marL="0" lvl="0" indent="0" algn="l" rtl="0">
              <a:spcBef>
                <a:spcPts val="600"/>
              </a:spcBef>
              <a:spcAft>
                <a:spcPts val="0"/>
              </a:spcAft>
              <a:buSzPts val="1960"/>
              <a:buNone/>
            </a:pPr>
            <a:r>
              <a:rPr lang="en-US" sz="2800" dirty="0"/>
              <a:t>A lawyer shall not intentionally prejudice or damage a client during the course of the professional relationship, except as required or permitted under Rule 1.6 and Rule 3.3.</a:t>
            </a:r>
          </a:p>
          <a:p>
            <a:pPr marL="0" lvl="0" indent="0" algn="l" rtl="0">
              <a:spcBef>
                <a:spcPts val="600"/>
              </a:spcBef>
              <a:spcAft>
                <a:spcPts val="0"/>
              </a:spcAft>
              <a:buSzPts val="1960"/>
              <a:buNone/>
            </a:pPr>
            <a:endParaRPr sz="2800" dirty="0"/>
          </a:p>
        </p:txBody>
      </p:sp>
      <p:sp>
        <p:nvSpPr>
          <p:cNvPr id="359" name="Google Shape;359;p26"/>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60" name="Google Shape;360;p26"/>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24</a:t>
            </a:fld>
            <a:endParaRPr/>
          </a:p>
        </p:txBody>
      </p:sp>
      <p:pic>
        <p:nvPicPr>
          <p:cNvPr id="361" name="Google Shape;361;p26"/>
          <p:cNvPicPr preferRelativeResize="0"/>
          <p:nvPr/>
        </p:nvPicPr>
        <p:blipFill rotWithShape="1">
          <a:blip r:embed="rId3">
            <a:alphaModFix/>
          </a:blip>
          <a:srcRect/>
          <a:stretch/>
        </p:blipFill>
        <p:spPr>
          <a:xfrm>
            <a:off x="7286872" y="574637"/>
            <a:ext cx="1465909" cy="146590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7"/>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68" name="Google Shape;368;p27"/>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25</a:t>
            </a:fld>
            <a:endParaRPr/>
          </a:p>
        </p:txBody>
      </p:sp>
      <p:sp>
        <p:nvSpPr>
          <p:cNvPr id="369" name="Google Shape;369;p27"/>
          <p:cNvSpPr txBox="1"/>
          <p:nvPr/>
        </p:nvSpPr>
        <p:spPr>
          <a:xfrm>
            <a:off x="671512" y="533401"/>
            <a:ext cx="6019800" cy="32931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accent1"/>
                </a:solidFill>
                <a:latin typeface="Century Schoolbook"/>
                <a:ea typeface="Century Schoolbook"/>
                <a:cs typeface="Century Schoolbook"/>
                <a:sym typeface="Century Schoolbook"/>
              </a:rPr>
              <a:t>1.4 COMMUNICATION</a:t>
            </a:r>
            <a:r>
              <a:rPr lang="en-US" sz="1800" dirty="0">
                <a:solidFill>
                  <a:schemeClr val="lt1"/>
                </a:solidFill>
                <a:latin typeface="Century Schoolbook"/>
                <a:ea typeface="Century Schoolbook"/>
                <a:cs typeface="Century Schoolbook"/>
                <a:sym typeface="Century Schoolbook"/>
              </a:rPr>
              <a:t> </a:t>
            </a:r>
          </a:p>
          <a:p>
            <a:pPr marL="0" marR="0" lvl="0" indent="0" algn="l" rtl="0">
              <a:spcBef>
                <a:spcPts val="0"/>
              </a:spcBef>
              <a:spcAft>
                <a:spcPts val="0"/>
              </a:spcAft>
              <a:buNone/>
            </a:pPr>
            <a:endParaRPr lang="en-US" sz="1800" dirty="0">
              <a:solidFill>
                <a:schemeClr val="lt1"/>
              </a:solidFill>
              <a:latin typeface="Century Schoolbook"/>
              <a:ea typeface="Century Schoolbook"/>
              <a:cs typeface="Century Schoolbook"/>
              <a:sym typeface="Century Schoolbook"/>
            </a:endParaRPr>
          </a:p>
          <a:p>
            <a:pPr marL="0" marR="0" lvl="0" indent="0" algn="l" rtl="0">
              <a:spcBef>
                <a:spcPts val="0"/>
              </a:spcBef>
              <a:spcAft>
                <a:spcPts val="0"/>
              </a:spcAft>
              <a:buNone/>
            </a:pPr>
            <a:endParaRPr lang="en-US" sz="1800" dirty="0">
              <a:solidFill>
                <a:schemeClr val="lt1"/>
              </a:solidFill>
              <a:latin typeface="Century Schoolbook"/>
              <a:ea typeface="Century Schoolbook"/>
              <a:cs typeface="Century Schoolbook"/>
              <a:sym typeface="Century Schoolbook"/>
            </a:endParaRPr>
          </a:p>
          <a:p>
            <a:pPr marL="0" marR="0" lvl="0" indent="0" algn="l" rtl="0">
              <a:spcBef>
                <a:spcPts val="0"/>
              </a:spcBef>
              <a:spcAft>
                <a:spcPts val="0"/>
              </a:spcAft>
              <a:buNone/>
            </a:pPr>
            <a:r>
              <a:rPr lang="en-US" sz="2800" dirty="0">
                <a:solidFill>
                  <a:schemeClr val="lt1"/>
                </a:solidFill>
                <a:latin typeface="Century Schoolbook"/>
                <a:ea typeface="Century Schoolbook"/>
                <a:cs typeface="Century Schoolbook"/>
                <a:sym typeface="Century Schoolbook"/>
              </a:rPr>
              <a:t>A lawyer must keep the client reasonably informed about the status of a matter and promptly comply with reasonable requests for information</a:t>
            </a:r>
            <a:r>
              <a:rPr lang="en-US" sz="1800" dirty="0">
                <a:solidFill>
                  <a:schemeClr val="lt1"/>
                </a:solidFill>
                <a:latin typeface="Century Schoolbook"/>
                <a:ea typeface="Century Schoolbook"/>
                <a:cs typeface="Century Schoolbook"/>
                <a:sym typeface="Century Schoolbook"/>
              </a:rPr>
              <a:t>. </a:t>
            </a:r>
            <a:endParaRPr sz="1800" dirty="0">
              <a:solidFill>
                <a:schemeClr val="lt1"/>
              </a:solidFill>
              <a:latin typeface="Century Schoolbook"/>
              <a:ea typeface="Century Schoolbook"/>
              <a:cs typeface="Century Schoolbook"/>
              <a:sym typeface="Century Schoolbook"/>
            </a:endParaRPr>
          </a:p>
        </p:txBody>
      </p:sp>
      <p:pic>
        <p:nvPicPr>
          <p:cNvPr id="370" name="Google Shape;370;p27"/>
          <p:cNvPicPr preferRelativeResize="0"/>
          <p:nvPr/>
        </p:nvPicPr>
        <p:blipFill rotWithShape="1">
          <a:blip r:embed="rId3">
            <a:alphaModFix/>
          </a:blip>
          <a:srcRect/>
          <a:stretch/>
        </p:blipFill>
        <p:spPr>
          <a:xfrm>
            <a:off x="6714067" y="990600"/>
            <a:ext cx="1502139" cy="19853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868ACF-A95E-A5D0-0CA0-1538E9002D6D}"/>
              </a:ext>
            </a:extLst>
          </p:cNvPr>
          <p:cNvSpPr>
            <a:spLocks noGrp="1"/>
          </p:cNvSpPr>
          <p:nvPr>
            <p:ph type="title"/>
          </p:nvPr>
        </p:nvSpPr>
        <p:spPr/>
        <p:txBody>
          <a:bodyPr/>
          <a:lstStyle/>
          <a:p>
            <a:r>
              <a:rPr lang="en-US" dirty="0"/>
              <a:t>COMMUNICATION CONT’D</a:t>
            </a:r>
          </a:p>
        </p:txBody>
      </p:sp>
      <p:sp>
        <p:nvSpPr>
          <p:cNvPr id="2" name="Slide Number Placeholder 1">
            <a:extLst>
              <a:ext uri="{FF2B5EF4-FFF2-40B4-BE49-F238E27FC236}">
                <a16:creationId xmlns:a16="http://schemas.microsoft.com/office/drawing/2014/main" id="{D7B68F78-C24F-FC39-3328-643F355738C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26</a:t>
            </a:fld>
            <a:endParaRPr lang="en-US"/>
          </a:p>
        </p:txBody>
      </p:sp>
      <p:sp>
        <p:nvSpPr>
          <p:cNvPr id="4" name="Text Placeholder 3">
            <a:extLst>
              <a:ext uri="{FF2B5EF4-FFF2-40B4-BE49-F238E27FC236}">
                <a16:creationId xmlns:a16="http://schemas.microsoft.com/office/drawing/2014/main" id="{19B85DE3-2653-7381-7844-C8326E7274FC}"/>
              </a:ext>
            </a:extLst>
          </p:cNvPr>
          <p:cNvSpPr>
            <a:spLocks noGrp="1"/>
          </p:cNvSpPr>
          <p:nvPr>
            <p:ph type="body" idx="1"/>
          </p:nvPr>
        </p:nvSpPr>
        <p:spPr/>
        <p:txBody>
          <a:bodyPr/>
          <a:lstStyle/>
          <a:p>
            <a:r>
              <a:rPr lang="en-US" dirty="0"/>
              <a:t>A lawyer shall explain a matter to the extent reasonably necessary to permit the client to make informed decisions regarding the representation</a:t>
            </a:r>
          </a:p>
        </p:txBody>
      </p:sp>
      <p:sp>
        <p:nvSpPr>
          <p:cNvPr id="5" name="Text Placeholder 4">
            <a:extLst>
              <a:ext uri="{FF2B5EF4-FFF2-40B4-BE49-F238E27FC236}">
                <a16:creationId xmlns:a16="http://schemas.microsoft.com/office/drawing/2014/main" id="{57BE041A-C9E7-F987-59E4-4D5FEDFE1EBD}"/>
              </a:ext>
            </a:extLst>
          </p:cNvPr>
          <p:cNvSpPr>
            <a:spLocks noGrp="1"/>
          </p:cNvSpPr>
          <p:nvPr>
            <p:ph type="body" idx="2"/>
          </p:nvPr>
        </p:nvSpPr>
        <p:spPr/>
        <p:txBody>
          <a:bodyPr/>
          <a:lstStyle/>
          <a:p>
            <a:r>
              <a:rPr lang="en-US" dirty="0"/>
              <a:t>A lawyer shall inform the client of facts pertinent to the matter and of communications from another party that may significantly affect settlement or resolution of the matter.</a:t>
            </a:r>
          </a:p>
        </p:txBody>
      </p:sp>
    </p:spTree>
    <p:extLst>
      <p:ext uri="{BB962C8B-B14F-4D97-AF65-F5344CB8AC3E}">
        <p14:creationId xmlns:p14="http://schemas.microsoft.com/office/powerpoint/2010/main" val="1089243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693CC9-E7FA-6360-3A36-99B081EADD40}"/>
              </a:ext>
            </a:extLst>
          </p:cNvPr>
          <p:cNvSpPr>
            <a:spLocks noGrp="1"/>
          </p:cNvSpPr>
          <p:nvPr>
            <p:ph type="title"/>
          </p:nvPr>
        </p:nvSpPr>
        <p:spPr/>
        <p:txBody>
          <a:bodyPr/>
          <a:lstStyle/>
          <a:p>
            <a:r>
              <a:rPr lang="en-US" dirty="0"/>
              <a:t>COMPARISON TO CODE</a:t>
            </a:r>
          </a:p>
        </p:txBody>
      </p:sp>
      <p:sp>
        <p:nvSpPr>
          <p:cNvPr id="7" name="Text Placeholder 6">
            <a:extLst>
              <a:ext uri="{FF2B5EF4-FFF2-40B4-BE49-F238E27FC236}">
                <a16:creationId xmlns:a16="http://schemas.microsoft.com/office/drawing/2014/main" id="{E928938A-2294-6571-4AD7-AED942655079}"/>
              </a:ext>
            </a:extLst>
          </p:cNvPr>
          <p:cNvSpPr>
            <a:spLocks noGrp="1"/>
          </p:cNvSpPr>
          <p:nvPr>
            <p:ph type="body" idx="1"/>
          </p:nvPr>
        </p:nvSpPr>
        <p:spPr/>
        <p:txBody>
          <a:bodyPr>
            <a:normAutofit fontScale="92500" lnSpcReduction="20000"/>
          </a:bodyPr>
          <a:lstStyle/>
          <a:p>
            <a:r>
              <a:rPr lang="en-US"/>
              <a:t>Rule </a:t>
            </a:r>
            <a:r>
              <a:rPr lang="en-US" dirty="0"/>
              <a:t>1.4(a) is substantially similar to DR 6-101(C) of the Virginia Code which stated: "A lawyer shall keep a client reasonably informed about matters in which the lawyer's services are being rendered."</a:t>
            </a:r>
          </a:p>
          <a:p>
            <a:endParaRPr lang="en-US" dirty="0"/>
          </a:p>
          <a:p>
            <a:r>
              <a:rPr lang="en-US" dirty="0"/>
              <a:t>Paragraph (b) has no direct counterpart in the Virginia Code. EC 7-8 stated that a lawyer "should exert his best efforts to insure that decisions of his client are made only after the client has been informed of relevant considerations." EC 9-2 stated that "a lawyer should fully and promptly inform his client of material developments in the matters being handled for the client."</a:t>
            </a:r>
          </a:p>
          <a:p>
            <a:endParaRPr lang="en-US" dirty="0"/>
          </a:p>
          <a:p>
            <a:r>
              <a:rPr lang="en-US" dirty="0"/>
              <a:t>Paragraph (c) is identical to DR 6-101(D) of the Virginia Code.</a:t>
            </a:r>
          </a:p>
        </p:txBody>
      </p:sp>
      <p:sp>
        <p:nvSpPr>
          <p:cNvPr id="3" name="Slide Number Placeholder 2">
            <a:extLst>
              <a:ext uri="{FF2B5EF4-FFF2-40B4-BE49-F238E27FC236}">
                <a16:creationId xmlns:a16="http://schemas.microsoft.com/office/drawing/2014/main" id="{99D89A0A-7E73-7B5C-E2EC-2C72C1890EB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27</a:t>
            </a:fld>
            <a:endParaRPr lang="en-US"/>
          </a:p>
        </p:txBody>
      </p:sp>
    </p:spTree>
    <p:extLst>
      <p:ext uri="{BB962C8B-B14F-4D97-AF65-F5344CB8AC3E}">
        <p14:creationId xmlns:p14="http://schemas.microsoft.com/office/powerpoint/2010/main" val="3942967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E31E-5086-001F-3EC0-8A3187C0BC23}"/>
              </a:ext>
            </a:extLst>
          </p:cNvPr>
          <p:cNvSpPr>
            <a:spLocks noGrp="1"/>
          </p:cNvSpPr>
          <p:nvPr>
            <p:ph type="title"/>
          </p:nvPr>
        </p:nvSpPr>
        <p:spPr/>
        <p:txBody>
          <a:bodyPr/>
          <a:lstStyle/>
          <a:p>
            <a:r>
              <a:rPr lang="en-US" dirty="0"/>
              <a:t>PRACTICAL TIPS REGARDING COMMUNICATION </a:t>
            </a:r>
          </a:p>
        </p:txBody>
      </p:sp>
      <p:sp>
        <p:nvSpPr>
          <p:cNvPr id="3" name="Slide Number Placeholder 2">
            <a:extLst>
              <a:ext uri="{FF2B5EF4-FFF2-40B4-BE49-F238E27FC236}">
                <a16:creationId xmlns:a16="http://schemas.microsoft.com/office/drawing/2014/main" id="{A338B3B8-E7DD-D702-9E0A-A5EE6F8EBA3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28</a:t>
            </a:fld>
            <a:endParaRPr lang="en-US"/>
          </a:p>
        </p:txBody>
      </p:sp>
      <p:sp>
        <p:nvSpPr>
          <p:cNvPr id="4" name="Text Placeholder 3">
            <a:extLst>
              <a:ext uri="{FF2B5EF4-FFF2-40B4-BE49-F238E27FC236}">
                <a16:creationId xmlns:a16="http://schemas.microsoft.com/office/drawing/2014/main" id="{78567803-AAAF-BBFC-57E3-7B3369EAA1AA}"/>
              </a:ext>
            </a:extLst>
          </p:cNvPr>
          <p:cNvSpPr>
            <a:spLocks noGrp="1"/>
          </p:cNvSpPr>
          <p:nvPr>
            <p:ph type="body" idx="1"/>
          </p:nvPr>
        </p:nvSpPr>
        <p:spPr/>
        <p:txBody>
          <a:bodyPr/>
          <a:lstStyle/>
          <a:p>
            <a:r>
              <a:rPr lang="en-US" dirty="0"/>
              <a:t>Discovery</a:t>
            </a:r>
          </a:p>
          <a:p>
            <a:pPr lvl="1"/>
            <a:r>
              <a:rPr lang="en-US" dirty="0"/>
              <a:t>Received</a:t>
            </a:r>
          </a:p>
          <a:p>
            <a:pPr lvl="1"/>
            <a:r>
              <a:rPr lang="en-US" dirty="0"/>
              <a:t>Sent</a:t>
            </a:r>
          </a:p>
          <a:p>
            <a:r>
              <a:rPr lang="en-US" dirty="0"/>
              <a:t>Motions Filed</a:t>
            </a:r>
          </a:p>
          <a:p>
            <a:r>
              <a:rPr lang="en-US" dirty="0"/>
              <a:t>Hearing Dates</a:t>
            </a:r>
          </a:p>
          <a:p>
            <a:r>
              <a:rPr lang="en-US" dirty="0"/>
              <a:t>Deadlines</a:t>
            </a:r>
          </a:p>
          <a:p>
            <a:r>
              <a:rPr lang="en-US" dirty="0"/>
              <a:t>Subpoena Responses</a:t>
            </a:r>
          </a:p>
          <a:p>
            <a:r>
              <a:rPr lang="en-US" dirty="0"/>
              <a:t>Expert Designations</a:t>
            </a:r>
          </a:p>
        </p:txBody>
      </p:sp>
      <p:sp>
        <p:nvSpPr>
          <p:cNvPr id="5" name="Text Placeholder 4">
            <a:extLst>
              <a:ext uri="{FF2B5EF4-FFF2-40B4-BE49-F238E27FC236}">
                <a16:creationId xmlns:a16="http://schemas.microsoft.com/office/drawing/2014/main" id="{3FC2F8A0-AF3F-7A82-494E-3E3C3EBAED74}"/>
              </a:ext>
            </a:extLst>
          </p:cNvPr>
          <p:cNvSpPr>
            <a:spLocks noGrp="1"/>
          </p:cNvSpPr>
          <p:nvPr>
            <p:ph type="body" idx="2"/>
          </p:nvPr>
        </p:nvSpPr>
        <p:spPr/>
        <p:txBody>
          <a:bodyPr>
            <a:normAutofit fontScale="92500" lnSpcReduction="10000"/>
          </a:bodyPr>
          <a:lstStyle/>
          <a:p>
            <a:r>
              <a:rPr lang="en-US" dirty="0"/>
              <a:t>Clients MUST be presented with settlement offers</a:t>
            </a:r>
          </a:p>
          <a:p>
            <a:r>
              <a:rPr lang="en-US" dirty="0"/>
              <a:t>Client makes the ultimate decision regarding settlement</a:t>
            </a:r>
          </a:p>
          <a:p>
            <a:r>
              <a:rPr lang="en-US" dirty="0"/>
              <a:t>Attorney MAY withdraw if client and attorney disagree so long as no prejudice results</a:t>
            </a:r>
          </a:p>
        </p:txBody>
      </p:sp>
      <p:sp>
        <p:nvSpPr>
          <p:cNvPr id="6" name="Text Placeholder 5">
            <a:extLst>
              <a:ext uri="{FF2B5EF4-FFF2-40B4-BE49-F238E27FC236}">
                <a16:creationId xmlns:a16="http://schemas.microsoft.com/office/drawing/2014/main" id="{5446F0B3-7792-4F35-BD65-B6A2EC66C426}"/>
              </a:ext>
            </a:extLst>
          </p:cNvPr>
          <p:cNvSpPr>
            <a:spLocks noGrp="1"/>
          </p:cNvSpPr>
          <p:nvPr>
            <p:ph type="body" idx="3"/>
          </p:nvPr>
        </p:nvSpPr>
        <p:spPr/>
        <p:txBody>
          <a:bodyPr/>
          <a:lstStyle/>
          <a:p>
            <a:r>
              <a:rPr lang="en-US" dirty="0"/>
              <a:t>ONGOING ISSUES</a:t>
            </a:r>
          </a:p>
        </p:txBody>
      </p:sp>
      <p:sp>
        <p:nvSpPr>
          <p:cNvPr id="7" name="Text Placeholder 6">
            <a:extLst>
              <a:ext uri="{FF2B5EF4-FFF2-40B4-BE49-F238E27FC236}">
                <a16:creationId xmlns:a16="http://schemas.microsoft.com/office/drawing/2014/main" id="{62CFA93F-5F73-D9CD-5E07-4283EDE48C4E}"/>
              </a:ext>
            </a:extLst>
          </p:cNvPr>
          <p:cNvSpPr>
            <a:spLocks noGrp="1"/>
          </p:cNvSpPr>
          <p:nvPr>
            <p:ph type="body" idx="4"/>
          </p:nvPr>
        </p:nvSpPr>
        <p:spPr/>
        <p:txBody>
          <a:bodyPr>
            <a:normAutofit fontScale="85000" lnSpcReduction="20000"/>
          </a:bodyPr>
          <a:lstStyle/>
          <a:p>
            <a:r>
              <a:rPr lang="en-US" dirty="0"/>
              <a:t>SETTLEMENT NEGOTIATIONS</a:t>
            </a:r>
          </a:p>
        </p:txBody>
      </p:sp>
    </p:spTree>
    <p:extLst>
      <p:ext uri="{BB962C8B-B14F-4D97-AF65-F5344CB8AC3E}">
        <p14:creationId xmlns:p14="http://schemas.microsoft.com/office/powerpoint/2010/main" val="2121214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DBF03A-7A89-5713-1880-D02FA187B633}"/>
              </a:ext>
            </a:extLst>
          </p:cNvPr>
          <p:cNvSpPr>
            <a:spLocks noGrp="1"/>
          </p:cNvSpPr>
          <p:nvPr>
            <p:ph type="title"/>
          </p:nvPr>
        </p:nvSpPr>
        <p:spPr/>
        <p:txBody>
          <a:bodyPr/>
          <a:lstStyle/>
          <a:p>
            <a:r>
              <a:rPr lang="en-US" dirty="0"/>
              <a:t>RULE 1.15 Safekeeping Property</a:t>
            </a:r>
          </a:p>
        </p:txBody>
      </p:sp>
      <p:sp>
        <p:nvSpPr>
          <p:cNvPr id="9" name="Text Placeholder 8">
            <a:extLst>
              <a:ext uri="{FF2B5EF4-FFF2-40B4-BE49-F238E27FC236}">
                <a16:creationId xmlns:a16="http://schemas.microsoft.com/office/drawing/2014/main" id="{519EABD4-8359-506C-DABC-4B045AC07971}"/>
              </a:ext>
            </a:extLst>
          </p:cNvPr>
          <p:cNvSpPr>
            <a:spLocks noGrp="1"/>
          </p:cNvSpPr>
          <p:nvPr>
            <p:ph type="body" idx="1"/>
          </p:nvPr>
        </p:nvSpPr>
        <p:spPr/>
        <p:txBody>
          <a:bodyPr>
            <a:normAutofit fontScale="55000" lnSpcReduction="20000"/>
          </a:bodyPr>
          <a:lstStyle/>
          <a:p>
            <a:r>
              <a:rPr lang="en-US" sz="2500" dirty="0"/>
              <a:t>A lawyer must hold property of others with the care required of a professional fiduciary</a:t>
            </a:r>
          </a:p>
          <a:p>
            <a:endParaRPr lang="en-US" sz="2500" dirty="0"/>
          </a:p>
          <a:p>
            <a:r>
              <a:rPr lang="en-US" sz="2500" dirty="0"/>
              <a:t>(a)Depositing Funds.-</a:t>
            </a:r>
          </a:p>
          <a:p>
            <a:r>
              <a:rPr lang="en-US" sz="2500" dirty="0"/>
              <a:t>(1) All funds received or held by a lawyer or law firm on behalf of a client or a third party, or held by a lawyer as a fiduciary, other than reimbursement of advances for costs and expenses shall be deposited in one or more identifiable trust accounts; all other property held on behalf of a client should be placed in a safe deposit box or other place of safekeeping as soon as practicable.</a:t>
            </a:r>
          </a:p>
          <a:p>
            <a:r>
              <a:rPr lang="en-US" sz="2500" dirty="0"/>
              <a:t>(2) For lawyers or law firms located in Virginia, a lawyer trust account shall be maintained only at a financial institution approved by the Virginia State Bar, unless otherwise expressly directed in writing by the client for whom the funds are being held.</a:t>
            </a:r>
          </a:p>
          <a:p>
            <a:r>
              <a:rPr lang="en-US" sz="2500" dirty="0"/>
              <a:t>(3) No funds belonging to the lawyer or law firm shall be deposited or maintained therein except as follows:</a:t>
            </a:r>
          </a:p>
          <a:p>
            <a:r>
              <a:rPr lang="en-US" sz="2500" dirty="0"/>
              <a:t>(i) funds reasonably sufficient to pay service or other charges or fees imposed by the financial institution or to maintain a required minimum balance to avoid the imposition of service fees, provided the funds deposited are no more than necessary to do so; or</a:t>
            </a:r>
          </a:p>
          <a:p>
            <a:r>
              <a:rPr lang="en-US" sz="2500" dirty="0"/>
              <a:t>(ii) funds in which two or more persons (one of whom may be the lawyer) claim an interest shall be held in the trust account until the dispute is resolved and there is an accounting and severance of their interests. Any portion finally determined to belong to the lawyer or law firm shall be withdrawn promptly from the trust account</a:t>
            </a:r>
            <a:r>
              <a:rPr lang="en-US" dirty="0"/>
              <a:t>.</a:t>
            </a:r>
          </a:p>
        </p:txBody>
      </p:sp>
      <p:sp>
        <p:nvSpPr>
          <p:cNvPr id="3" name="Slide Number Placeholder 2">
            <a:extLst>
              <a:ext uri="{FF2B5EF4-FFF2-40B4-BE49-F238E27FC236}">
                <a16:creationId xmlns:a16="http://schemas.microsoft.com/office/drawing/2014/main" id="{1CD4D049-C1F8-51A8-2317-65DE9B880F2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29</a:t>
            </a:fld>
            <a:endParaRPr lang="en-US"/>
          </a:p>
        </p:txBody>
      </p:sp>
    </p:spTree>
    <p:extLst>
      <p:ext uri="{BB962C8B-B14F-4D97-AF65-F5344CB8AC3E}">
        <p14:creationId xmlns:p14="http://schemas.microsoft.com/office/powerpoint/2010/main" val="624937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lt2"/>
              </a:buClr>
              <a:buSzPct val="100000"/>
              <a:buFont typeface="Century Schoolbook"/>
              <a:buNone/>
            </a:pPr>
            <a:br>
              <a:rPr lang="en-US" dirty="0"/>
            </a:br>
            <a:r>
              <a:rPr lang="en-US" dirty="0"/>
              <a:t>Overview of the Disciplinary Process and Discussion of the Most Violated Rules</a:t>
            </a:r>
            <a:endParaRPr dirty="0"/>
          </a:p>
        </p:txBody>
      </p:sp>
      <p:pic>
        <p:nvPicPr>
          <p:cNvPr id="141" name="Google Shape;141;p1"/>
          <p:cNvPicPr preferRelativeResize="0">
            <a:picLocks noGrp="1"/>
          </p:cNvPicPr>
          <p:nvPr>
            <p:ph type="body" idx="1"/>
          </p:nvPr>
        </p:nvPicPr>
        <p:blipFill rotWithShape="1">
          <a:blip r:embed="rId3">
            <a:alphaModFix/>
          </a:blip>
          <a:srcRect t="20417" b="20417"/>
          <a:stretch/>
        </p:blipFill>
        <p:spPr>
          <a:xfrm>
            <a:off x="1592656" y="1553631"/>
            <a:ext cx="5320500" cy="4180500"/>
          </a:xfrm>
          <a:prstGeom prst="rect">
            <a:avLst/>
          </a:prstGeom>
          <a:noFill/>
          <a:ln>
            <a:noFill/>
          </a:ln>
        </p:spPr>
      </p:pic>
      <p:sp>
        <p:nvSpPr>
          <p:cNvPr id="142" name="Google Shape;142;p1"/>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3</a:t>
            </a:fld>
            <a:endParaRPr/>
          </a:p>
        </p:txBody>
      </p:sp>
      <p:sp>
        <p:nvSpPr>
          <p:cNvPr id="143" name="Google Shape;143;p1"/>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6E64-E6B9-ECE7-DAD9-F4DDF43DF8F2}"/>
              </a:ext>
            </a:extLst>
          </p:cNvPr>
          <p:cNvSpPr>
            <a:spLocks noGrp="1"/>
          </p:cNvSpPr>
          <p:nvPr>
            <p:ph type="title"/>
          </p:nvPr>
        </p:nvSpPr>
        <p:spPr/>
        <p:txBody>
          <a:bodyPr/>
          <a:lstStyle/>
          <a:p>
            <a:r>
              <a:rPr lang="en-US" dirty="0"/>
              <a:t>FASTEST WAY TO GET DISBARRED IS TO TAKE CLIENT MONEY</a:t>
            </a:r>
          </a:p>
        </p:txBody>
      </p:sp>
      <p:sp>
        <p:nvSpPr>
          <p:cNvPr id="3" name="Slide Number Placeholder 2">
            <a:extLst>
              <a:ext uri="{FF2B5EF4-FFF2-40B4-BE49-F238E27FC236}">
                <a16:creationId xmlns:a16="http://schemas.microsoft.com/office/drawing/2014/main" id="{3E8AE7A1-8CC0-5E83-D506-255BEA319E4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30</a:t>
            </a:fld>
            <a:endParaRPr lang="en-US"/>
          </a:p>
        </p:txBody>
      </p:sp>
      <p:sp>
        <p:nvSpPr>
          <p:cNvPr id="4" name="Text Placeholder 3">
            <a:extLst>
              <a:ext uri="{FF2B5EF4-FFF2-40B4-BE49-F238E27FC236}">
                <a16:creationId xmlns:a16="http://schemas.microsoft.com/office/drawing/2014/main" id="{FBA52FF1-DBA4-5185-BF7E-C7497D16B6BD}"/>
              </a:ext>
            </a:extLst>
          </p:cNvPr>
          <p:cNvSpPr>
            <a:spLocks noGrp="1"/>
          </p:cNvSpPr>
          <p:nvPr>
            <p:ph type="body" idx="1"/>
          </p:nvPr>
        </p:nvSpPr>
        <p:spPr/>
        <p:txBody>
          <a:bodyPr>
            <a:normAutofit fontScale="92500"/>
          </a:bodyPr>
          <a:lstStyle/>
          <a:p>
            <a:r>
              <a:rPr lang="en-US" dirty="0"/>
              <a:t>ADVANCED FEES must be held in trust UNTIL EARNED</a:t>
            </a:r>
          </a:p>
          <a:p>
            <a:r>
              <a:rPr lang="en-US" dirty="0"/>
              <a:t>Representation Agreements MUST BE CLEAR on this issue</a:t>
            </a:r>
          </a:p>
          <a:p>
            <a:r>
              <a:rPr lang="en-US" dirty="0"/>
              <a:t>BEWARE of taking money in a FLAT FEE agreement before the matter is concluded</a:t>
            </a:r>
          </a:p>
        </p:txBody>
      </p:sp>
      <p:sp>
        <p:nvSpPr>
          <p:cNvPr id="5" name="Text Placeholder 4">
            <a:extLst>
              <a:ext uri="{FF2B5EF4-FFF2-40B4-BE49-F238E27FC236}">
                <a16:creationId xmlns:a16="http://schemas.microsoft.com/office/drawing/2014/main" id="{D1B90C73-F49C-4882-2877-4CDC5296617B}"/>
              </a:ext>
            </a:extLst>
          </p:cNvPr>
          <p:cNvSpPr>
            <a:spLocks noGrp="1"/>
          </p:cNvSpPr>
          <p:nvPr>
            <p:ph type="body" idx="2"/>
          </p:nvPr>
        </p:nvSpPr>
        <p:spPr/>
        <p:txBody>
          <a:bodyPr/>
          <a:lstStyle/>
          <a:p>
            <a:r>
              <a:rPr lang="en-US" dirty="0"/>
              <a:t>Home Proceeds</a:t>
            </a:r>
          </a:p>
          <a:p>
            <a:r>
              <a:rPr lang="en-US" dirty="0"/>
              <a:t>Settlement Proceeds</a:t>
            </a:r>
          </a:p>
          <a:p>
            <a:r>
              <a:rPr lang="en-US" dirty="0"/>
              <a:t>Insurance Proceeds</a:t>
            </a:r>
          </a:p>
          <a:p>
            <a:r>
              <a:rPr lang="en-US" dirty="0"/>
              <a:t>Earnest Money</a:t>
            </a:r>
          </a:p>
          <a:p>
            <a:r>
              <a:rPr lang="en-US" dirty="0"/>
              <a:t>Property</a:t>
            </a:r>
          </a:p>
          <a:p>
            <a:pPr lvl="1"/>
            <a:r>
              <a:rPr lang="en-US" dirty="0"/>
              <a:t>Firearms</a:t>
            </a:r>
          </a:p>
          <a:p>
            <a:pPr lvl="1"/>
            <a:r>
              <a:rPr lang="en-US" dirty="0"/>
              <a:t>Passports</a:t>
            </a:r>
          </a:p>
          <a:p>
            <a:pPr lvl="1"/>
            <a:r>
              <a:rPr lang="en-US" dirty="0"/>
              <a:t>Other</a:t>
            </a:r>
          </a:p>
          <a:p>
            <a:endParaRPr lang="en-US" dirty="0"/>
          </a:p>
        </p:txBody>
      </p:sp>
      <p:sp>
        <p:nvSpPr>
          <p:cNvPr id="6" name="Text Placeholder 5">
            <a:extLst>
              <a:ext uri="{FF2B5EF4-FFF2-40B4-BE49-F238E27FC236}">
                <a16:creationId xmlns:a16="http://schemas.microsoft.com/office/drawing/2014/main" id="{90307E30-4D94-AF1F-386F-92FFBBE273CC}"/>
              </a:ext>
            </a:extLst>
          </p:cNvPr>
          <p:cNvSpPr>
            <a:spLocks noGrp="1"/>
          </p:cNvSpPr>
          <p:nvPr>
            <p:ph type="body" idx="3"/>
          </p:nvPr>
        </p:nvSpPr>
        <p:spPr/>
        <p:txBody>
          <a:bodyPr>
            <a:normAutofit fontScale="92500"/>
          </a:bodyPr>
          <a:lstStyle/>
          <a:p>
            <a:r>
              <a:rPr lang="en-US" dirty="0"/>
              <a:t>“RETAINER” MONEY</a:t>
            </a:r>
          </a:p>
        </p:txBody>
      </p:sp>
      <p:sp>
        <p:nvSpPr>
          <p:cNvPr id="7" name="Text Placeholder 6">
            <a:extLst>
              <a:ext uri="{FF2B5EF4-FFF2-40B4-BE49-F238E27FC236}">
                <a16:creationId xmlns:a16="http://schemas.microsoft.com/office/drawing/2014/main" id="{E73D7649-9D18-6FE5-A016-C8A77DD009A3}"/>
              </a:ext>
            </a:extLst>
          </p:cNvPr>
          <p:cNvSpPr>
            <a:spLocks noGrp="1"/>
          </p:cNvSpPr>
          <p:nvPr>
            <p:ph type="body" idx="4"/>
          </p:nvPr>
        </p:nvSpPr>
        <p:spPr/>
        <p:txBody>
          <a:bodyPr>
            <a:normAutofit fontScale="85000" lnSpcReduction="10000"/>
          </a:bodyPr>
          <a:lstStyle/>
          <a:p>
            <a:r>
              <a:rPr lang="en-US" dirty="0"/>
              <a:t>MONEY HELD IN TRUST</a:t>
            </a:r>
          </a:p>
        </p:txBody>
      </p:sp>
    </p:spTree>
    <p:extLst>
      <p:ext uri="{BB962C8B-B14F-4D97-AF65-F5344CB8AC3E}">
        <p14:creationId xmlns:p14="http://schemas.microsoft.com/office/powerpoint/2010/main" val="2635260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8"/>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lt2"/>
              </a:buClr>
              <a:buSzPts val="3000"/>
              <a:buFont typeface="Century Schoolbook"/>
              <a:buNone/>
            </a:pPr>
            <a:r>
              <a:rPr lang="en-US"/>
              <a:t>NOW FOR HYPOTHETICALS</a:t>
            </a:r>
            <a:endParaRPr/>
          </a:p>
        </p:txBody>
      </p:sp>
      <p:sp>
        <p:nvSpPr>
          <p:cNvPr id="376" name="Google Shape;376;p28"/>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31</a:t>
            </a:fld>
            <a:endParaRPr/>
          </a:p>
        </p:txBody>
      </p:sp>
      <p:sp>
        <p:nvSpPr>
          <p:cNvPr id="377" name="Google Shape;377;p28"/>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pic>
        <p:nvPicPr>
          <p:cNvPr id="378" name="Google Shape;378;p28" descr="Dog playing with paint"/>
          <p:cNvPicPr preferRelativeResize="0"/>
          <p:nvPr/>
        </p:nvPicPr>
        <p:blipFill>
          <a:blip r:embed="rId3"/>
          <a:srcRect/>
          <a:stretch/>
        </p:blipFill>
        <p:spPr>
          <a:xfrm>
            <a:off x="1910462" y="1951190"/>
            <a:ext cx="4675375" cy="37828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ts val="3000"/>
              <a:buFont typeface="Century Schoolbook"/>
              <a:buNone/>
            </a:pPr>
            <a:r>
              <a:rPr lang="en-US"/>
              <a:t>What Happens When Someone Files a Bar Complaint?</a:t>
            </a:r>
            <a:endParaRPr/>
          </a:p>
        </p:txBody>
      </p:sp>
      <p:sp>
        <p:nvSpPr>
          <p:cNvPr id="160" name="Google Shape;160;p3"/>
          <p:cNvSpPr txBox="1">
            <a:spLocks noGrp="1"/>
          </p:cNvSpPr>
          <p:nvPr>
            <p:ph type="body" idx="1"/>
          </p:nvPr>
        </p:nvSpPr>
        <p:spPr>
          <a:xfrm>
            <a:off x="457200" y="1748825"/>
            <a:ext cx="7467600" cy="3985200"/>
          </a:xfrm>
          <a:prstGeom prst="rect">
            <a:avLst/>
          </a:prstGeom>
          <a:noFill/>
          <a:ln>
            <a:noFill/>
          </a:ln>
        </p:spPr>
        <p:txBody>
          <a:bodyPr spcFirstLastPara="1" wrap="square" lIns="91425" tIns="45700" rIns="91425" bIns="45700" anchor="t" anchorCtr="0">
            <a:normAutofit fontScale="70000" lnSpcReduction="20000"/>
          </a:bodyPr>
          <a:lstStyle/>
          <a:p>
            <a:pPr marL="274320" lvl="0" indent="-314292" algn="l" rtl="0">
              <a:spcBef>
                <a:spcPts val="0"/>
              </a:spcBef>
              <a:spcAft>
                <a:spcPts val="0"/>
              </a:spcAft>
              <a:buSzPct val="81246"/>
              <a:buChar char="🞆"/>
            </a:pPr>
            <a:r>
              <a:rPr lang="en-US" sz="3839" dirty="0"/>
              <a:t>The Complaint has to implicate a REAL RULE</a:t>
            </a:r>
            <a:endParaRPr sz="3839" dirty="0"/>
          </a:p>
          <a:p>
            <a:pPr marL="274320" lvl="0" indent="0" algn="l" rtl="0">
              <a:spcBef>
                <a:spcPts val="0"/>
              </a:spcBef>
              <a:spcAft>
                <a:spcPts val="0"/>
              </a:spcAft>
              <a:buNone/>
            </a:pPr>
            <a:endParaRPr sz="3839" dirty="0"/>
          </a:p>
          <a:p>
            <a:pPr marL="274320" lvl="0" indent="-346296" algn="l" rtl="0">
              <a:spcBef>
                <a:spcPts val="0"/>
              </a:spcBef>
              <a:spcAft>
                <a:spcPts val="0"/>
              </a:spcAft>
              <a:buSzPct val="100000"/>
              <a:buChar char="🞆"/>
            </a:pPr>
            <a:r>
              <a:rPr lang="en-US" sz="3839" dirty="0"/>
              <a:t>Complaints that are not a violation of a REAL RULE are TOSSED at INTAKE</a:t>
            </a:r>
            <a:endParaRPr sz="3839" dirty="0"/>
          </a:p>
          <a:p>
            <a:pPr marL="274320" lvl="0" indent="0" algn="l" rtl="0">
              <a:spcBef>
                <a:spcPts val="0"/>
              </a:spcBef>
              <a:spcAft>
                <a:spcPts val="0"/>
              </a:spcAft>
              <a:buNone/>
            </a:pPr>
            <a:endParaRPr sz="3839" dirty="0"/>
          </a:p>
          <a:p>
            <a:pPr marL="274320" lvl="0" indent="-346296" algn="l" rtl="0">
              <a:spcBef>
                <a:spcPts val="0"/>
              </a:spcBef>
              <a:spcAft>
                <a:spcPts val="0"/>
              </a:spcAft>
              <a:buSzPct val="100000"/>
              <a:buChar char="🞆"/>
            </a:pPr>
            <a:r>
              <a:rPr lang="en-US" sz="3839" dirty="0"/>
              <a:t>REAL COMPLAINTS are evaluated at INTAKE and can be TOSSED or </a:t>
            </a:r>
            <a:endParaRPr sz="3839" dirty="0"/>
          </a:p>
          <a:p>
            <a:pPr marL="274320" lvl="0" indent="0" algn="l" rtl="0">
              <a:spcBef>
                <a:spcPts val="0"/>
              </a:spcBef>
              <a:spcAft>
                <a:spcPts val="0"/>
              </a:spcAft>
              <a:buNone/>
            </a:pPr>
            <a:endParaRPr sz="3839" dirty="0"/>
          </a:p>
          <a:p>
            <a:pPr marL="274320" lvl="0" indent="-346296" algn="l" rtl="0">
              <a:spcBef>
                <a:spcPts val="0"/>
              </a:spcBef>
              <a:spcAft>
                <a:spcPts val="0"/>
              </a:spcAft>
              <a:buSzPct val="100000"/>
              <a:buChar char="🞆"/>
            </a:pPr>
            <a:r>
              <a:rPr lang="en-US" sz="3839" dirty="0"/>
              <a:t>INVESTIGATED if there is enough to suggest that misconduct has occurred</a:t>
            </a:r>
            <a:endParaRPr sz="3839" dirty="0"/>
          </a:p>
          <a:p>
            <a:pPr marL="0" lvl="0" indent="0" algn="l" rtl="0">
              <a:spcBef>
                <a:spcPts val="600"/>
              </a:spcBef>
              <a:spcAft>
                <a:spcPts val="0"/>
              </a:spcAft>
              <a:buSzPct val="70000"/>
              <a:buNone/>
            </a:pPr>
            <a:endParaRPr dirty="0"/>
          </a:p>
          <a:p>
            <a:pPr marL="274320" lvl="0" indent="-175641" algn="l" rtl="0">
              <a:spcBef>
                <a:spcPts val="600"/>
              </a:spcBef>
              <a:spcAft>
                <a:spcPts val="0"/>
              </a:spcAft>
              <a:buSzPct val="70000"/>
              <a:buNone/>
            </a:pPr>
            <a:endParaRPr dirty="0"/>
          </a:p>
        </p:txBody>
      </p:sp>
      <p:sp>
        <p:nvSpPr>
          <p:cNvPr id="161" name="Google Shape;161;p3"/>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4</a:t>
            </a:fld>
            <a:endParaRPr/>
          </a:p>
        </p:txBody>
      </p:sp>
      <p:sp>
        <p:nvSpPr>
          <p:cNvPr id="162" name="Google Shape;162;p3"/>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4"/>
          <p:cNvSpPr txBox="1">
            <a:spLocks noGrp="1"/>
          </p:cNvSpPr>
          <p:nvPr>
            <p:ph type="title"/>
          </p:nvPr>
        </p:nvSpPr>
        <p:spPr>
          <a:xfrm>
            <a:off x="457200" y="274638"/>
            <a:ext cx="7467600" cy="11430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ts val="3000"/>
              <a:buFont typeface="Century Schoolbook"/>
              <a:buNone/>
            </a:pPr>
            <a:r>
              <a:rPr lang="en-US"/>
              <a:t>OPTION ONE (least intrusive)</a:t>
            </a:r>
            <a:endParaRPr/>
          </a:p>
        </p:txBody>
      </p:sp>
      <p:sp>
        <p:nvSpPr>
          <p:cNvPr id="168" name="Google Shape;168;p4"/>
          <p:cNvSpPr txBox="1">
            <a:spLocks noGrp="1"/>
          </p:cNvSpPr>
          <p:nvPr>
            <p:ph type="body" idx="1"/>
          </p:nvPr>
        </p:nvSpPr>
        <p:spPr>
          <a:xfrm>
            <a:off x="457200" y="1600200"/>
            <a:ext cx="7467600" cy="4873752"/>
          </a:xfrm>
          <a:prstGeom prst="rect">
            <a:avLst/>
          </a:prstGeom>
          <a:noFill/>
          <a:ln>
            <a:noFill/>
          </a:ln>
        </p:spPr>
        <p:txBody>
          <a:bodyPr spcFirstLastPara="1" wrap="square" lIns="91425" tIns="45700" rIns="91425" bIns="45700" anchor="t" anchorCtr="0">
            <a:normAutofit/>
          </a:bodyPr>
          <a:lstStyle/>
          <a:p>
            <a:pPr marL="274320" lvl="0" indent="-274320" algn="l" rtl="0">
              <a:spcBef>
                <a:spcPts val="0"/>
              </a:spcBef>
              <a:spcAft>
                <a:spcPts val="0"/>
              </a:spcAft>
              <a:buSzPts val="1680"/>
              <a:buChar char="🞆"/>
            </a:pPr>
            <a:r>
              <a:rPr lang="en-US" dirty="0"/>
              <a:t>Bar asks lawyer (Respondent) to REPLY and COPY the BAR - </a:t>
            </a:r>
            <a:r>
              <a:rPr lang="en-US" dirty="0">
                <a:solidFill>
                  <a:srgbClr val="00B0F0"/>
                </a:solidFill>
              </a:rPr>
              <a:t>DO NOT IGNORE THIS LETTER </a:t>
            </a:r>
            <a:endParaRPr dirty="0">
              <a:solidFill>
                <a:srgbClr val="00B0F0"/>
              </a:solidFill>
            </a:endParaRPr>
          </a:p>
          <a:p>
            <a:pPr marL="274320" lvl="0" indent="-274320" algn="l" rtl="0">
              <a:spcBef>
                <a:spcPts val="600"/>
              </a:spcBef>
              <a:spcAft>
                <a:spcPts val="0"/>
              </a:spcAft>
              <a:buSzPts val="1680"/>
              <a:buChar char="🞆"/>
            </a:pPr>
            <a:r>
              <a:rPr lang="en-US" dirty="0"/>
              <a:t>Lawyer responds to Client Inquiry and addresses the alleged violation.</a:t>
            </a:r>
            <a:endParaRPr dirty="0"/>
          </a:p>
          <a:p>
            <a:pPr marL="274320" lvl="0" indent="0" algn="l" rtl="0">
              <a:spcBef>
                <a:spcPts val="600"/>
              </a:spcBef>
              <a:spcAft>
                <a:spcPts val="0"/>
              </a:spcAft>
              <a:buNone/>
            </a:pPr>
            <a:endParaRPr dirty="0"/>
          </a:p>
          <a:p>
            <a:pPr marL="274320" lvl="0" indent="-247650" algn="l" rtl="0">
              <a:spcBef>
                <a:spcPts val="600"/>
              </a:spcBef>
              <a:spcAft>
                <a:spcPts val="0"/>
              </a:spcAft>
              <a:buSzPts val="1260"/>
              <a:buChar char="🞆"/>
            </a:pPr>
            <a:r>
              <a:rPr lang="en-US" dirty="0"/>
              <a:t>BAR may dismiss if the response satisfies the Bar that the lawyer responded adequately</a:t>
            </a:r>
          </a:p>
          <a:p>
            <a:pPr marL="274320" lvl="0" indent="-247650" algn="l" rtl="0">
              <a:spcBef>
                <a:spcPts val="600"/>
              </a:spcBef>
              <a:spcAft>
                <a:spcPts val="0"/>
              </a:spcAft>
              <a:buSzPts val="1260"/>
              <a:buChar char="🞆"/>
            </a:pPr>
            <a:r>
              <a:rPr lang="en-US" dirty="0">
                <a:solidFill>
                  <a:srgbClr val="FF0000"/>
                </a:solidFill>
              </a:rPr>
              <a:t>Failure to cooperate with the BAR is an ADDITIONAL disciplinary issue!</a:t>
            </a:r>
          </a:p>
          <a:p>
            <a:pPr marL="274320" lvl="0" indent="-247650" algn="l" rtl="0">
              <a:spcBef>
                <a:spcPts val="600"/>
              </a:spcBef>
              <a:spcAft>
                <a:spcPts val="0"/>
              </a:spcAft>
              <a:buSzPts val="1260"/>
              <a:buChar char="🞆"/>
            </a:pPr>
            <a:r>
              <a:rPr lang="en-US" dirty="0">
                <a:solidFill>
                  <a:schemeClr val="bg1"/>
                </a:solidFill>
              </a:rPr>
              <a:t>Bar WILL suspend a lawyer who does not comply</a:t>
            </a:r>
            <a:endParaRPr dirty="0">
              <a:solidFill>
                <a:schemeClr val="bg1"/>
              </a:solidFill>
            </a:endParaRPr>
          </a:p>
        </p:txBody>
      </p:sp>
      <p:sp>
        <p:nvSpPr>
          <p:cNvPr id="169" name="Google Shape;169;p4"/>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5</a:t>
            </a:fld>
            <a:endParaRPr/>
          </a:p>
        </p:txBody>
      </p:sp>
      <p:sp>
        <p:nvSpPr>
          <p:cNvPr id="170" name="Google Shape;170;p4"/>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5"/>
          <p:cNvSpPr txBox="1">
            <a:spLocks noGrp="1"/>
          </p:cNvSpPr>
          <p:nvPr>
            <p:ph type="title"/>
          </p:nvPr>
        </p:nvSpPr>
        <p:spPr>
          <a:xfrm>
            <a:off x="457200" y="273050"/>
            <a:ext cx="7543800" cy="658368"/>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ts val="3000"/>
              <a:buFont typeface="Century Schoolbook"/>
              <a:buNone/>
            </a:pPr>
            <a:r>
              <a:rPr lang="en-US"/>
              <a:t>IF MATTER SURVIVES</a:t>
            </a:r>
            <a:endParaRPr/>
          </a:p>
        </p:txBody>
      </p:sp>
      <p:sp>
        <p:nvSpPr>
          <p:cNvPr id="177" name="Google Shape;177;p5"/>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78" name="Google Shape;178;p5"/>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6</a:t>
            </a:fld>
            <a:endParaRPr/>
          </a:p>
        </p:txBody>
      </p:sp>
      <p:sp>
        <p:nvSpPr>
          <p:cNvPr id="179" name="Google Shape;179;p5"/>
          <p:cNvSpPr txBox="1">
            <a:spLocks noGrp="1"/>
          </p:cNvSpPr>
          <p:nvPr>
            <p:ph type="body" idx="1"/>
          </p:nvPr>
        </p:nvSpPr>
        <p:spPr>
          <a:xfrm>
            <a:off x="457200" y="1905000"/>
            <a:ext cx="3657600" cy="4343400"/>
          </a:xfrm>
          <a:prstGeom prst="rect">
            <a:avLst/>
          </a:prstGeom>
          <a:noFill/>
          <a:ln>
            <a:noFill/>
          </a:ln>
        </p:spPr>
        <p:txBody>
          <a:bodyPr spcFirstLastPara="1" wrap="square" lIns="91425" tIns="45700" rIns="91425" bIns="45700" anchor="t" anchorCtr="0">
            <a:normAutofit/>
          </a:bodyPr>
          <a:lstStyle/>
          <a:p>
            <a:pPr marL="0" lvl="0" indent="0" algn="l" rtl="0">
              <a:spcBef>
                <a:spcPts val="600"/>
              </a:spcBef>
              <a:spcAft>
                <a:spcPts val="0"/>
              </a:spcAft>
              <a:buSzPts val="1820"/>
              <a:buNone/>
            </a:pPr>
            <a:r>
              <a:rPr lang="en-US" sz="2600"/>
              <a:t>INVESTIGATOR </a:t>
            </a:r>
            <a:endParaRPr sz="2600"/>
          </a:p>
          <a:p>
            <a:pPr marL="0" lvl="0" indent="0" algn="l" rtl="0">
              <a:spcBef>
                <a:spcPts val="600"/>
              </a:spcBef>
              <a:spcAft>
                <a:spcPts val="0"/>
              </a:spcAft>
              <a:buSzPts val="1820"/>
              <a:buNone/>
            </a:pPr>
            <a:r>
              <a:rPr lang="en-US" sz="2600"/>
              <a:t>is ASSIGNED</a:t>
            </a:r>
            <a:endParaRPr sz="2600"/>
          </a:p>
          <a:p>
            <a:pPr marL="0" lvl="0" indent="0" algn="l" rtl="0">
              <a:spcBef>
                <a:spcPts val="600"/>
              </a:spcBef>
              <a:spcAft>
                <a:spcPts val="0"/>
              </a:spcAft>
              <a:buSzPts val="1820"/>
              <a:buNone/>
            </a:pPr>
            <a:endParaRPr sz="2600"/>
          </a:p>
          <a:p>
            <a:pPr marL="0" lvl="0" indent="0" algn="l" rtl="0">
              <a:spcBef>
                <a:spcPts val="600"/>
              </a:spcBef>
              <a:spcAft>
                <a:spcPts val="0"/>
              </a:spcAft>
              <a:buSzPts val="1820"/>
              <a:buNone/>
            </a:pPr>
            <a:r>
              <a:rPr lang="en-US" sz="2600"/>
              <a:t>Investigator makes a recommendation to the District Committee… </a:t>
            </a:r>
            <a:endParaRPr sz="2600"/>
          </a:p>
        </p:txBody>
      </p:sp>
      <p:sp>
        <p:nvSpPr>
          <p:cNvPr id="180" name="Google Shape;180;p5"/>
          <p:cNvSpPr txBox="1">
            <a:spLocks noGrp="1"/>
          </p:cNvSpPr>
          <p:nvPr>
            <p:ph type="body" idx="2"/>
          </p:nvPr>
        </p:nvSpPr>
        <p:spPr>
          <a:xfrm>
            <a:off x="4188980" y="2022662"/>
            <a:ext cx="4081594" cy="32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80"/>
              <a:buNone/>
            </a:pPr>
            <a:r>
              <a:rPr lang="en-US"/>
              <a:t>DISTRICT COMMITTEE MAY RECOMMEND:</a:t>
            </a:r>
            <a:endParaRPr/>
          </a:p>
          <a:p>
            <a:pPr marL="0" lvl="0" indent="0" algn="l" rtl="0">
              <a:spcBef>
                <a:spcPts val="0"/>
              </a:spcBef>
              <a:spcAft>
                <a:spcPts val="0"/>
              </a:spcAft>
              <a:buSzPts val="1680"/>
              <a:buNone/>
            </a:pPr>
            <a:endParaRPr/>
          </a:p>
          <a:p>
            <a:pPr marL="457200" lvl="0" indent="-308610" algn="l" rtl="0">
              <a:spcBef>
                <a:spcPts val="0"/>
              </a:spcBef>
              <a:spcAft>
                <a:spcPts val="0"/>
              </a:spcAft>
              <a:buSzPts val="1260"/>
              <a:buChar char="●"/>
            </a:pPr>
            <a:r>
              <a:rPr lang="en-US"/>
              <a:t>Dismissal</a:t>
            </a:r>
            <a:endParaRPr/>
          </a:p>
          <a:p>
            <a:pPr marL="457200" lvl="0" indent="-308610" algn="l" rtl="0">
              <a:spcBef>
                <a:spcPts val="0"/>
              </a:spcBef>
              <a:spcAft>
                <a:spcPts val="0"/>
              </a:spcAft>
              <a:buSzPts val="1260"/>
              <a:buChar char="●"/>
            </a:pPr>
            <a:r>
              <a:rPr lang="en-US"/>
              <a:t>Need More Info</a:t>
            </a:r>
            <a:endParaRPr/>
          </a:p>
          <a:p>
            <a:pPr marL="457200" lvl="0" indent="-308610" algn="l" rtl="0">
              <a:spcBef>
                <a:spcPts val="0"/>
              </a:spcBef>
              <a:spcAft>
                <a:spcPts val="0"/>
              </a:spcAft>
              <a:buSzPts val="1260"/>
              <a:buChar char="●"/>
            </a:pPr>
            <a:r>
              <a:rPr lang="en-US"/>
              <a:t>Certification </a:t>
            </a:r>
            <a:endParaRPr/>
          </a:p>
          <a:p>
            <a:pPr marL="457200" lvl="0" indent="-308610" algn="l" rtl="0">
              <a:spcBef>
                <a:spcPts val="0"/>
              </a:spcBef>
              <a:spcAft>
                <a:spcPts val="0"/>
              </a:spcAft>
              <a:buSzPts val="1260"/>
              <a:buChar char="●"/>
            </a:pPr>
            <a:r>
              <a:rPr lang="en-US"/>
              <a:t>Agreed Disposition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064fb48577_0_0"/>
          <p:cNvSpPr txBox="1">
            <a:spLocks noGrp="1"/>
          </p:cNvSpPr>
          <p:nvPr>
            <p:ph type="title"/>
          </p:nvPr>
        </p:nvSpPr>
        <p:spPr>
          <a:xfrm>
            <a:off x="457200" y="273050"/>
            <a:ext cx="7543800" cy="11430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Who is on the Committee?</a:t>
            </a:r>
            <a:endParaRPr/>
          </a:p>
        </p:txBody>
      </p:sp>
      <p:sp>
        <p:nvSpPr>
          <p:cNvPr id="187" name="Google Shape;187;g3064fb48577_0_0"/>
          <p:cNvSpPr txBox="1">
            <a:spLocks noGrp="1"/>
          </p:cNvSpPr>
          <p:nvPr>
            <p:ph type="sldNum" idx="12"/>
          </p:nvPr>
        </p:nvSpPr>
        <p:spPr>
          <a:xfrm>
            <a:off x="8129016" y="5734050"/>
            <a:ext cx="609600" cy="521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7</a:t>
            </a:fld>
            <a:endParaRPr/>
          </a:p>
        </p:txBody>
      </p:sp>
      <p:sp>
        <p:nvSpPr>
          <p:cNvPr id="188" name="Google Shape;188;g3064fb48577_0_0"/>
          <p:cNvSpPr txBox="1">
            <a:spLocks noGrp="1"/>
          </p:cNvSpPr>
          <p:nvPr>
            <p:ph type="body" idx="1"/>
          </p:nvPr>
        </p:nvSpPr>
        <p:spPr>
          <a:xfrm>
            <a:off x="457200" y="2362200"/>
            <a:ext cx="3657600" cy="3886200"/>
          </a:xfrm>
          <a:prstGeom prst="rect">
            <a:avLst/>
          </a:prstGeom>
        </p:spPr>
        <p:txBody>
          <a:bodyPr spcFirstLastPara="1" wrap="square" lIns="91425" tIns="45700" rIns="91425" bIns="45700" anchor="t" anchorCtr="0">
            <a:normAutofit lnSpcReduction="10000"/>
          </a:bodyPr>
          <a:lstStyle/>
          <a:p>
            <a:pPr marL="0" lvl="0" indent="0" algn="l" rtl="0">
              <a:spcBef>
                <a:spcPts val="600"/>
              </a:spcBef>
              <a:spcAft>
                <a:spcPts val="0"/>
              </a:spcAft>
              <a:buNone/>
            </a:pPr>
            <a:r>
              <a:rPr lang="en-US"/>
              <a:t>Attorneys in your district</a:t>
            </a:r>
            <a:endParaRPr/>
          </a:p>
          <a:p>
            <a:pPr marL="0" lvl="0" indent="0" algn="l" rtl="0">
              <a:spcBef>
                <a:spcPts val="600"/>
              </a:spcBef>
              <a:spcAft>
                <a:spcPts val="0"/>
              </a:spcAft>
              <a:buNone/>
            </a:pPr>
            <a:endParaRPr/>
          </a:p>
          <a:p>
            <a:pPr marL="0" lvl="0" indent="0" algn="l" rtl="0">
              <a:spcBef>
                <a:spcPts val="600"/>
              </a:spcBef>
              <a:spcAft>
                <a:spcPts val="0"/>
              </a:spcAft>
              <a:buNone/>
            </a:pPr>
            <a:r>
              <a:rPr lang="en-US"/>
              <a:t>One Lay Member</a:t>
            </a:r>
            <a:endParaRPr/>
          </a:p>
          <a:p>
            <a:pPr marL="0" lvl="0" indent="0" algn="l" rtl="0">
              <a:spcBef>
                <a:spcPts val="600"/>
              </a:spcBef>
              <a:spcAft>
                <a:spcPts val="0"/>
              </a:spcAft>
              <a:buNone/>
            </a:pPr>
            <a:endParaRPr/>
          </a:p>
          <a:p>
            <a:pPr marL="0" lvl="0" indent="0" algn="l" rtl="0">
              <a:spcBef>
                <a:spcPts val="600"/>
              </a:spcBef>
              <a:spcAft>
                <a:spcPts val="0"/>
              </a:spcAft>
              <a:buNone/>
            </a:pPr>
            <a:r>
              <a:rPr lang="en-US"/>
              <a:t>Must meet minimum required qualifications</a:t>
            </a:r>
            <a:endParaRPr/>
          </a:p>
          <a:p>
            <a:pPr marL="0" lvl="0" indent="0" algn="l" rtl="0">
              <a:spcBef>
                <a:spcPts val="600"/>
              </a:spcBef>
              <a:spcAft>
                <a:spcPts val="0"/>
              </a:spcAft>
              <a:buNone/>
            </a:pPr>
            <a:endParaRPr/>
          </a:p>
          <a:p>
            <a:pPr marL="0" lvl="0" indent="0" algn="l" rtl="0">
              <a:spcBef>
                <a:spcPts val="600"/>
              </a:spcBef>
              <a:spcAft>
                <a:spcPts val="0"/>
              </a:spcAft>
              <a:buNone/>
            </a:pPr>
            <a:r>
              <a:rPr lang="en-US"/>
              <a:t>Must have no discipline.</a:t>
            </a:r>
            <a:endParaRPr/>
          </a:p>
        </p:txBody>
      </p:sp>
      <p:sp>
        <p:nvSpPr>
          <p:cNvPr id="189" name="Google Shape;189;g3064fb48577_0_0"/>
          <p:cNvSpPr txBox="1">
            <a:spLocks noGrp="1"/>
          </p:cNvSpPr>
          <p:nvPr>
            <p:ph type="body" idx="2"/>
          </p:nvPr>
        </p:nvSpPr>
        <p:spPr>
          <a:xfrm>
            <a:off x="4371975" y="2362200"/>
            <a:ext cx="3657600" cy="3886200"/>
          </a:xfrm>
          <a:prstGeom prst="rect">
            <a:avLst/>
          </a:prstGeom>
        </p:spPr>
        <p:txBody>
          <a:bodyPr spcFirstLastPara="1" wrap="square" lIns="91425" tIns="45700" rIns="91425" bIns="45700" anchor="t" anchorCtr="0">
            <a:normAutofit/>
          </a:bodyPr>
          <a:lstStyle/>
          <a:p>
            <a:pPr marL="0" lvl="0" indent="0" algn="l" rtl="0">
              <a:spcBef>
                <a:spcPts val="600"/>
              </a:spcBef>
              <a:spcAft>
                <a:spcPts val="0"/>
              </a:spcAft>
              <a:buNone/>
            </a:pPr>
            <a:r>
              <a:rPr lang="en-US"/>
              <a:t>VSB will call for volunteers when there is an opening</a:t>
            </a:r>
            <a:endParaRPr/>
          </a:p>
          <a:p>
            <a:pPr marL="0" lvl="0" indent="0" algn="l" rtl="0">
              <a:spcBef>
                <a:spcPts val="600"/>
              </a:spcBef>
              <a:spcAft>
                <a:spcPts val="0"/>
              </a:spcAft>
              <a:buNone/>
            </a:pPr>
            <a:endParaRPr/>
          </a:p>
          <a:p>
            <a:pPr marL="0" lvl="0" indent="0" algn="l" rtl="0">
              <a:spcBef>
                <a:spcPts val="600"/>
              </a:spcBef>
              <a:spcAft>
                <a:spcPts val="0"/>
              </a:spcAft>
              <a:buNone/>
            </a:pPr>
            <a:r>
              <a:rPr lang="en-US"/>
              <a:t>When a member rotates off (terms are 6 years)</a:t>
            </a:r>
            <a:endParaRPr/>
          </a:p>
          <a:p>
            <a:pPr marL="0" lvl="0" indent="0" algn="l" rtl="0">
              <a:spcBef>
                <a:spcPts val="600"/>
              </a:spcBef>
              <a:spcAft>
                <a:spcPts val="0"/>
              </a:spcAft>
              <a:buNone/>
            </a:pPr>
            <a:endParaRPr/>
          </a:p>
          <a:p>
            <a:pPr marL="0" lvl="0" indent="0" algn="l" rtl="0">
              <a:spcBef>
                <a:spcPts val="600"/>
              </a:spcBef>
              <a:spcAft>
                <a:spcPts val="0"/>
              </a:spcAft>
              <a:buNone/>
            </a:pPr>
            <a:r>
              <a:rPr lang="en-US"/>
              <a:t>Bar Council Appoints and Votes</a:t>
            </a:r>
            <a:endParaRPr/>
          </a:p>
        </p:txBody>
      </p:sp>
      <p:sp>
        <p:nvSpPr>
          <p:cNvPr id="190" name="Google Shape;190;g3064fb48577_0_0"/>
          <p:cNvSpPr>
            <a:spLocks noGrp="1"/>
          </p:cNvSpPr>
          <p:nvPr>
            <p:ph type="body" idx="3"/>
          </p:nvPr>
        </p:nvSpPr>
        <p:spPr>
          <a:xfrm>
            <a:off x="457200" y="1569720"/>
            <a:ext cx="3657600" cy="658500"/>
          </a:xfrm>
          <a:prstGeom prst="roundRect">
            <a:avLst>
              <a:gd name="adj" fmla="val 16667"/>
            </a:avLst>
          </a:prstGeom>
        </p:spPr>
        <p:txBody>
          <a:bodyPr spcFirstLastPara="1" wrap="square" lIns="91425" tIns="45700" rIns="91425" bIns="45700" anchor="ctr" anchorCtr="0">
            <a:normAutofit lnSpcReduction="10000"/>
          </a:bodyPr>
          <a:lstStyle/>
          <a:p>
            <a:pPr marL="0" lvl="0" indent="0" algn="l" rtl="0">
              <a:spcBef>
                <a:spcPts val="600"/>
              </a:spcBef>
              <a:spcAft>
                <a:spcPts val="0"/>
              </a:spcAft>
              <a:buNone/>
            </a:pPr>
            <a:r>
              <a:rPr lang="en-US"/>
              <a:t>All Volunteers</a:t>
            </a:r>
            <a:endParaRPr/>
          </a:p>
        </p:txBody>
      </p:sp>
      <p:sp>
        <p:nvSpPr>
          <p:cNvPr id="191" name="Google Shape;191;g3064fb48577_0_0"/>
          <p:cNvSpPr>
            <a:spLocks noGrp="1"/>
          </p:cNvSpPr>
          <p:nvPr>
            <p:ph type="body" idx="4"/>
          </p:nvPr>
        </p:nvSpPr>
        <p:spPr>
          <a:xfrm>
            <a:off x="4343400" y="1569720"/>
            <a:ext cx="3657600" cy="658500"/>
          </a:xfrm>
          <a:prstGeom prst="roundRect">
            <a:avLst>
              <a:gd name="adj" fmla="val 16667"/>
            </a:avLst>
          </a:prstGeom>
        </p:spPr>
        <p:txBody>
          <a:bodyPr spcFirstLastPara="1" wrap="square" lIns="91425" tIns="45700" rIns="91425" bIns="45700" anchor="ctr" anchorCtr="0">
            <a:normAutofit fontScale="85000" lnSpcReduction="10000"/>
          </a:bodyPr>
          <a:lstStyle/>
          <a:p>
            <a:pPr marL="0" lvl="0" indent="0" algn="l" rtl="0">
              <a:spcBef>
                <a:spcPts val="600"/>
              </a:spcBef>
              <a:spcAft>
                <a:spcPts val="0"/>
              </a:spcAft>
              <a:buNone/>
            </a:pPr>
            <a:r>
              <a:rPr lang="en-US"/>
              <a:t>How do lawyers get involved?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6"/>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97" name="Google Shape;197;p6"/>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8</a:t>
            </a:fld>
            <a:endParaRPr/>
          </a:p>
        </p:txBody>
      </p:sp>
      <p:sp>
        <p:nvSpPr>
          <p:cNvPr id="198" name="Google Shape;198;p6"/>
          <p:cNvSpPr txBox="1"/>
          <p:nvPr/>
        </p:nvSpPr>
        <p:spPr>
          <a:xfrm>
            <a:off x="990600" y="761999"/>
            <a:ext cx="7138500" cy="4556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entury Schoolbook"/>
                <a:ea typeface="Century Schoolbook"/>
                <a:cs typeface="Century Schoolbook"/>
                <a:sym typeface="Century Schoolbook"/>
              </a:rPr>
              <a:t>COMMENTS:</a:t>
            </a:r>
            <a:endParaRPr/>
          </a:p>
          <a:p>
            <a:pPr marL="0" marR="0" lvl="0" indent="0" algn="l" rtl="0">
              <a:spcBef>
                <a:spcPts val="0"/>
              </a:spcBef>
              <a:spcAft>
                <a:spcPts val="0"/>
              </a:spcAft>
              <a:buNone/>
            </a:pPr>
            <a:endParaRPr sz="1800">
              <a:solidFill>
                <a:schemeClr val="lt1"/>
              </a:solidFill>
              <a:latin typeface="Century Schoolbook"/>
              <a:ea typeface="Century Schoolbook"/>
              <a:cs typeface="Century Schoolbook"/>
              <a:sym typeface="Century Schoolbook"/>
            </a:endParaRPr>
          </a:p>
          <a:p>
            <a:pPr marL="0" marR="0" lvl="0" indent="0" algn="l" rtl="0">
              <a:spcBef>
                <a:spcPts val="0"/>
              </a:spcBef>
              <a:spcAft>
                <a:spcPts val="0"/>
              </a:spcAft>
              <a:buNone/>
            </a:pPr>
            <a:r>
              <a:rPr lang="en-US" sz="2800">
                <a:solidFill>
                  <a:schemeClr val="lt1"/>
                </a:solidFill>
                <a:latin typeface="Century Schoolbook"/>
                <a:ea typeface="Century Schoolbook"/>
                <a:cs typeface="Century Schoolbook"/>
                <a:sym typeface="Century Schoolbook"/>
              </a:rPr>
              <a:t>The district committee is the least formal step in this process but does have regular meetings, usually by phone. </a:t>
            </a:r>
            <a:endParaRPr sz="2800">
              <a:solidFill>
                <a:schemeClr val="lt1"/>
              </a:solidFill>
              <a:latin typeface="Century Schoolbook"/>
              <a:ea typeface="Century Schoolbook"/>
              <a:cs typeface="Century Schoolbook"/>
              <a:sym typeface="Century Schoolbook"/>
            </a:endParaRPr>
          </a:p>
          <a:p>
            <a:pPr marL="0" marR="0" lvl="0" indent="0" algn="l" rtl="0">
              <a:spcBef>
                <a:spcPts val="0"/>
              </a:spcBef>
              <a:spcAft>
                <a:spcPts val="0"/>
              </a:spcAft>
              <a:buNone/>
            </a:pPr>
            <a:r>
              <a:rPr lang="en-US" sz="2800">
                <a:solidFill>
                  <a:srgbClr val="FFFF00"/>
                </a:solidFill>
                <a:latin typeface="Century Schoolbook"/>
                <a:ea typeface="Century Schoolbook"/>
                <a:cs typeface="Century Schoolbook"/>
                <a:sym typeface="Century Schoolbook"/>
              </a:rPr>
              <a:t>The district committee reviews the complaint, the response, and the investigator's report. </a:t>
            </a:r>
            <a:endParaRPr sz="2800">
              <a:solidFill>
                <a:srgbClr val="FFFF00"/>
              </a:solidFill>
              <a:latin typeface="Century Schoolbook"/>
              <a:ea typeface="Century Schoolbook"/>
              <a:cs typeface="Century Schoolbook"/>
              <a:sym typeface="Century Schoolbook"/>
            </a:endParaRPr>
          </a:p>
          <a:p>
            <a:pPr marL="0" marR="0" lvl="0" indent="0" algn="l" rtl="0">
              <a:spcBef>
                <a:spcPts val="0"/>
              </a:spcBef>
              <a:spcAft>
                <a:spcPts val="0"/>
              </a:spcAft>
              <a:buNone/>
            </a:pPr>
            <a:r>
              <a:rPr lang="en-US" sz="2800">
                <a:solidFill>
                  <a:srgbClr val="FFFF00"/>
                </a:solidFill>
                <a:latin typeface="Century Schoolbook"/>
                <a:ea typeface="Century Schoolbook"/>
                <a:cs typeface="Century Schoolbook"/>
                <a:sym typeface="Century Schoolbook"/>
              </a:rPr>
              <a:t>The Committee reviews, discusses, and votes on what to do (see prior slide). </a:t>
            </a:r>
            <a:endParaRPr sz="2800">
              <a:solidFill>
                <a:srgbClr val="FFFF00"/>
              </a:solidFill>
              <a:latin typeface="Century Schoolbook"/>
              <a:ea typeface="Century Schoolbook"/>
              <a:cs typeface="Century Schoolbook"/>
              <a:sym typeface="Century Schoolbook"/>
            </a:endParaRPr>
          </a:p>
          <a:p>
            <a:pPr marL="0" marR="0" lvl="0" indent="0" algn="l" rtl="0">
              <a:spcBef>
                <a:spcPts val="0"/>
              </a:spcBef>
              <a:spcAft>
                <a:spcPts val="0"/>
              </a:spcAft>
              <a:buNone/>
            </a:pPr>
            <a:endParaRPr sz="2000">
              <a:solidFill>
                <a:schemeClr val="lt1"/>
              </a:solidFill>
              <a:latin typeface="Century Schoolbook"/>
              <a:ea typeface="Century Schoolbook"/>
              <a:cs typeface="Century Schoolbook"/>
              <a:sym typeface="Century Schoolboo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7"/>
          <p:cNvSpPr txBox="1">
            <a:spLocks noGrp="1"/>
          </p:cNvSpPr>
          <p:nvPr>
            <p:ph type="ftr" idx="11"/>
          </p:nvPr>
        </p:nvSpPr>
        <p:spPr>
          <a:xfrm rot="5400000">
            <a:off x="6990186" y="3737240"/>
            <a:ext cx="3200400" cy="3657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04" name="Google Shape;204;p7"/>
          <p:cNvSpPr txBox="1">
            <a:spLocks noGrp="1"/>
          </p:cNvSpPr>
          <p:nvPr>
            <p:ph type="sldNum" idx="12"/>
          </p:nvPr>
        </p:nvSpPr>
        <p:spPr>
          <a:xfrm>
            <a:off x="8129016" y="5734050"/>
            <a:ext cx="6096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9</a:t>
            </a:fld>
            <a:endParaRPr/>
          </a:p>
        </p:txBody>
      </p:sp>
      <p:sp>
        <p:nvSpPr>
          <p:cNvPr id="205" name="Google Shape;205;p7"/>
          <p:cNvSpPr txBox="1"/>
          <p:nvPr/>
        </p:nvSpPr>
        <p:spPr>
          <a:xfrm>
            <a:off x="683874" y="840403"/>
            <a:ext cx="7723500" cy="489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entury Schoolbook"/>
                <a:ea typeface="Century Schoolbook"/>
                <a:cs typeface="Century Schoolbook"/>
                <a:sym typeface="Century Schoolbook"/>
              </a:rPr>
              <a:t> </a:t>
            </a:r>
            <a:r>
              <a:rPr lang="en-US" sz="2400">
                <a:solidFill>
                  <a:schemeClr val="lt1"/>
                </a:solidFill>
                <a:latin typeface="Century Schoolbook"/>
                <a:ea typeface="Century Schoolbook"/>
                <a:cs typeface="Century Schoolbook"/>
                <a:sym typeface="Century Schoolbook"/>
              </a:rPr>
              <a:t>MANY reports result in dismissal at the committee level.</a:t>
            </a:r>
            <a:endParaRPr sz="2400">
              <a:solidFill>
                <a:schemeClr val="lt1"/>
              </a:solidFill>
              <a:latin typeface="Century Schoolbook"/>
              <a:ea typeface="Century Schoolbook"/>
              <a:cs typeface="Century Schoolbook"/>
              <a:sym typeface="Century Schoolbook"/>
            </a:endParaRPr>
          </a:p>
          <a:p>
            <a:pPr marL="0" marR="0" lvl="0" indent="0" algn="l" rtl="0">
              <a:spcBef>
                <a:spcPts val="0"/>
              </a:spcBef>
              <a:spcAft>
                <a:spcPts val="0"/>
              </a:spcAft>
              <a:buNone/>
            </a:pPr>
            <a:endParaRPr sz="2400">
              <a:solidFill>
                <a:schemeClr val="lt1"/>
              </a:solidFill>
              <a:latin typeface="Century Schoolbook"/>
              <a:ea typeface="Century Schoolbook"/>
              <a:cs typeface="Century Schoolbook"/>
              <a:sym typeface="Century Schoolbook"/>
            </a:endParaRPr>
          </a:p>
          <a:p>
            <a:pPr marL="0" marR="0" lvl="0" indent="0" algn="l" rtl="0">
              <a:spcBef>
                <a:spcPts val="0"/>
              </a:spcBef>
              <a:spcAft>
                <a:spcPts val="0"/>
              </a:spcAft>
              <a:buNone/>
            </a:pPr>
            <a:r>
              <a:rPr lang="en-US" sz="2400">
                <a:solidFill>
                  <a:schemeClr val="lt1"/>
                </a:solidFill>
                <a:latin typeface="Century Schoolbook"/>
                <a:ea typeface="Century Schoolbook"/>
                <a:cs typeface="Century Schoolbook"/>
                <a:sym typeface="Century Schoolbook"/>
              </a:rPr>
              <a:t>For the complaint to survive, the Committee has to believe that the results of the investigation suggest that the lawyer committed an ethical violation and that discipline is appropriate.</a:t>
            </a:r>
            <a:endParaRPr sz="2400">
              <a:solidFill>
                <a:schemeClr val="lt1"/>
              </a:solidFill>
              <a:latin typeface="Century Schoolbook"/>
              <a:ea typeface="Century Schoolbook"/>
              <a:cs typeface="Century Schoolbook"/>
              <a:sym typeface="Century Schoolbook"/>
            </a:endParaRPr>
          </a:p>
          <a:p>
            <a:pPr marL="0" marR="0" lvl="0" indent="0" algn="l" rtl="0">
              <a:spcBef>
                <a:spcPts val="0"/>
              </a:spcBef>
              <a:spcAft>
                <a:spcPts val="0"/>
              </a:spcAft>
              <a:buNone/>
            </a:pPr>
            <a:endParaRPr sz="2400">
              <a:solidFill>
                <a:schemeClr val="lt1"/>
              </a:solidFill>
              <a:latin typeface="Century Schoolbook"/>
              <a:ea typeface="Century Schoolbook"/>
              <a:cs typeface="Century Schoolbook"/>
              <a:sym typeface="Century Schoolbook"/>
            </a:endParaRPr>
          </a:p>
          <a:p>
            <a:pPr marL="0" marR="0" lvl="0" indent="0" algn="l" rtl="0">
              <a:spcBef>
                <a:spcPts val="0"/>
              </a:spcBef>
              <a:spcAft>
                <a:spcPts val="0"/>
              </a:spcAft>
              <a:buNone/>
            </a:pPr>
            <a:r>
              <a:rPr lang="en-US" sz="2400">
                <a:solidFill>
                  <a:schemeClr val="lt1"/>
                </a:solidFill>
                <a:latin typeface="Century Schoolbook"/>
                <a:ea typeface="Century Schoolbook"/>
                <a:cs typeface="Century Schoolbook"/>
                <a:sym typeface="Century Schoolbook"/>
              </a:rPr>
              <a:t>If the committee dismisses, the matter is finished and the lawyer is not disciplined. </a:t>
            </a:r>
            <a:endParaRPr sz="2400">
              <a:solidFill>
                <a:schemeClr val="lt1"/>
              </a:solidFill>
              <a:latin typeface="Century Schoolbook"/>
              <a:ea typeface="Century Schoolbook"/>
              <a:cs typeface="Century Schoolbook"/>
              <a:sym typeface="Century Schoolbook"/>
            </a:endParaRPr>
          </a:p>
          <a:p>
            <a:pPr marL="0" marR="0" lvl="0" indent="0" algn="l" rtl="0">
              <a:spcBef>
                <a:spcPts val="0"/>
              </a:spcBef>
              <a:spcAft>
                <a:spcPts val="0"/>
              </a:spcAft>
              <a:buNone/>
            </a:pPr>
            <a:endParaRPr sz="2400">
              <a:solidFill>
                <a:schemeClr val="lt1"/>
              </a:solidFill>
              <a:latin typeface="Century Schoolbook"/>
              <a:ea typeface="Century Schoolbook"/>
              <a:cs typeface="Century Schoolbook"/>
              <a:sym typeface="Century Schoolbook"/>
            </a:endParaRPr>
          </a:p>
          <a:p>
            <a:pPr marL="0" marR="0" lvl="0" indent="0" algn="l" rtl="0">
              <a:spcBef>
                <a:spcPts val="0"/>
              </a:spcBef>
              <a:spcAft>
                <a:spcPts val="0"/>
              </a:spcAft>
              <a:buNone/>
            </a:pPr>
            <a:r>
              <a:rPr lang="en-US" sz="2400">
                <a:solidFill>
                  <a:schemeClr val="lt1"/>
                </a:solidFill>
                <a:latin typeface="Century Schoolbook"/>
                <a:ea typeface="Century Schoolbook"/>
                <a:cs typeface="Century Schoolbook"/>
                <a:sym typeface="Century Schoolbook"/>
              </a:rPr>
              <a:t>There is no public reporting of the complaint at this level.</a:t>
            </a:r>
            <a:endParaRPr sz="2400">
              <a:solidFill>
                <a:schemeClr val="lt1"/>
              </a:solidFill>
              <a:latin typeface="Century Schoolbook"/>
              <a:ea typeface="Century Schoolbook"/>
              <a:cs typeface="Century Schoolbook"/>
              <a:sym typeface="Century Schoolbook"/>
            </a:endParaRPr>
          </a:p>
        </p:txBody>
      </p:sp>
      <p:sp>
        <p:nvSpPr>
          <p:cNvPr id="206" name="Google Shape;206;p7"/>
          <p:cNvSpPr txBox="1"/>
          <p:nvPr/>
        </p:nvSpPr>
        <p:spPr>
          <a:xfrm>
            <a:off x="533400" y="392668"/>
            <a:ext cx="52616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entury Schoolbook"/>
                <a:ea typeface="Century Schoolbook"/>
                <a:cs typeface="Century Schoolbook"/>
                <a:sym typeface="Century Schoolbook"/>
              </a:rPr>
              <a:t>COMMENTS Cont’d</a:t>
            </a:r>
            <a:endParaRPr/>
          </a:p>
        </p:txBody>
      </p:sp>
    </p:spTree>
  </p:cSld>
  <p:clrMapOvr>
    <a:masterClrMapping/>
  </p:clrMapOvr>
</p:sld>
</file>

<file path=ppt/theme/theme1.xml><?xml version="1.0" encoding="utf-8"?>
<a:theme xmlns:a="http://schemas.openxmlformats.org/drawingml/2006/main" name="Oriel">
  <a:themeElements>
    <a:clrScheme name="Oriel">
      <a:dk1>
        <a:srgbClr val="000000"/>
      </a:dk1>
      <a:lt1>
        <a:srgbClr val="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1913</Words>
  <Application>Microsoft Office PowerPoint</Application>
  <PresentationFormat>On-screen Show (4:3)</PresentationFormat>
  <Paragraphs>233</Paragraphs>
  <Slides>31</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Century Schoolbook</vt:lpstr>
      <vt:lpstr>Calibri</vt:lpstr>
      <vt:lpstr>Noto Sans Symbols</vt:lpstr>
      <vt:lpstr>Oriel</vt:lpstr>
      <vt:lpstr>VBBA General Ethics 2024  An Overview of the Disciplinary Process, the Most Violated Rules and How to Avoid Issuess</vt:lpstr>
      <vt:lpstr>A Little about Be - Why Am I Qualified to talk to YOU about this?</vt:lpstr>
      <vt:lpstr> Overview of the Disciplinary Process and Discussion of the Most Violated Rules</vt:lpstr>
      <vt:lpstr>What Happens When Someone Files a Bar Complaint?</vt:lpstr>
      <vt:lpstr>OPTION ONE (least intrusive)</vt:lpstr>
      <vt:lpstr>IF MATTER SURVIVES</vt:lpstr>
      <vt:lpstr>Who is on the Committee?</vt:lpstr>
      <vt:lpstr>PowerPoint Presentation</vt:lpstr>
      <vt:lpstr>PowerPoint Presentation</vt:lpstr>
      <vt:lpstr>What Happens If the Committee Recommends Discipline?</vt:lpstr>
      <vt:lpstr>WHAT Discipline can be imposed at the Committee Level?</vt:lpstr>
      <vt:lpstr>What Happens if the Matter is CERTIFIED to the BOARD?</vt:lpstr>
      <vt:lpstr>AGREED DISPOSITIONS</vt:lpstr>
      <vt:lpstr>RECIPROCAL ACTIONS</vt:lpstr>
      <vt:lpstr>SUSPENSION AND REVOCATION</vt:lpstr>
      <vt:lpstr>Reinstatements Can Happen</vt:lpstr>
      <vt:lpstr>MOST COMMON DISCIPLINE ISSUES:</vt:lpstr>
      <vt:lpstr>1.1 COMPETENCE  1.3 DILIGENCE  1.4 COMMUNICATION  1.15 Safekeeping of Property      </vt:lpstr>
      <vt:lpstr>1.1 COMPETENCE</vt:lpstr>
      <vt:lpstr>What Does Competence Entail and How is It Judged?</vt:lpstr>
      <vt:lpstr>COMMENTS</vt:lpstr>
      <vt:lpstr>COMMENTS Cont’d</vt:lpstr>
      <vt:lpstr>When can a lawyer take on a client with a new type of matter – does 1.1 forbid on the job learning?</vt:lpstr>
      <vt:lpstr>1.3 DILIGENCE </vt:lpstr>
      <vt:lpstr>PowerPoint Presentation</vt:lpstr>
      <vt:lpstr>COMMUNICATION CONT’D</vt:lpstr>
      <vt:lpstr>COMPARISON TO CODE</vt:lpstr>
      <vt:lpstr>PRACTICAL TIPS REGARDING COMMUNICATION </vt:lpstr>
      <vt:lpstr>RULE 1.15 Safekeeping Property</vt:lpstr>
      <vt:lpstr>FASTEST WAY TO GET DISBARRED IS TO TAKE CLIENT MONEY</vt:lpstr>
      <vt:lpstr>NOW FOR HYPOTHETICALS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James McCauley</dc:creator>
  <cp:lastModifiedBy>Bretta Z. Lewis</cp:lastModifiedBy>
  <cp:revision>8</cp:revision>
  <dcterms:created xsi:type="dcterms:W3CDTF">2012-01-03T20:10:05Z</dcterms:created>
  <dcterms:modified xsi:type="dcterms:W3CDTF">2024-09-28T17:41:34Z</dcterms:modified>
</cp:coreProperties>
</file>